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1.xml" ContentType="application/vnd.openxmlformats-officedocument.presentationml.notesSlide+xml"/>
  <Override PartName="/ppt/tags/tag4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7"/>
  </p:notesMasterIdLst>
  <p:handoutMasterIdLst>
    <p:handoutMasterId r:id="rId88"/>
  </p:handoutMasterIdLst>
  <p:sldIdLst>
    <p:sldId id="762" r:id="rId6"/>
    <p:sldId id="759" r:id="rId7"/>
    <p:sldId id="729" r:id="rId8"/>
    <p:sldId id="749" r:id="rId9"/>
    <p:sldId id="845" r:id="rId10"/>
    <p:sldId id="750" r:id="rId11"/>
    <p:sldId id="751" r:id="rId12"/>
    <p:sldId id="843" r:id="rId13"/>
    <p:sldId id="764" r:id="rId14"/>
    <p:sldId id="787" r:id="rId15"/>
    <p:sldId id="739" r:id="rId16"/>
    <p:sldId id="822" r:id="rId17"/>
    <p:sldId id="791" r:id="rId18"/>
    <p:sldId id="731" r:id="rId19"/>
    <p:sldId id="776" r:id="rId20"/>
    <p:sldId id="823" r:id="rId21"/>
    <p:sldId id="783" r:id="rId22"/>
    <p:sldId id="779" r:id="rId23"/>
    <p:sldId id="740" r:id="rId24"/>
    <p:sldId id="742" r:id="rId25"/>
    <p:sldId id="777" r:id="rId26"/>
    <p:sldId id="824" r:id="rId27"/>
    <p:sldId id="858" r:id="rId28"/>
    <p:sldId id="842" r:id="rId29"/>
    <p:sldId id="839" r:id="rId30"/>
    <p:sldId id="841" r:id="rId31"/>
    <p:sldId id="784" r:id="rId32"/>
    <p:sldId id="743" r:id="rId33"/>
    <p:sldId id="859" r:id="rId34"/>
    <p:sldId id="795" r:id="rId35"/>
    <p:sldId id="746" r:id="rId36"/>
    <p:sldId id="801" r:id="rId37"/>
    <p:sldId id="748" r:id="rId38"/>
    <p:sldId id="831" r:id="rId39"/>
    <p:sldId id="857" r:id="rId40"/>
    <p:sldId id="765" r:id="rId41"/>
    <p:sldId id="691" r:id="rId42"/>
    <p:sldId id="692" r:id="rId43"/>
    <p:sldId id="693" r:id="rId44"/>
    <p:sldId id="694" r:id="rId45"/>
    <p:sldId id="788" r:id="rId46"/>
    <p:sldId id="695" r:id="rId47"/>
    <p:sldId id="850" r:id="rId48"/>
    <p:sldId id="851" r:id="rId49"/>
    <p:sldId id="852" r:id="rId50"/>
    <p:sldId id="863" r:id="rId51"/>
    <p:sldId id="864" r:id="rId52"/>
    <p:sldId id="865" r:id="rId53"/>
    <p:sldId id="866" r:id="rId54"/>
    <p:sldId id="867" r:id="rId55"/>
    <p:sldId id="868" r:id="rId56"/>
    <p:sldId id="833" r:id="rId57"/>
    <p:sldId id="834" r:id="rId58"/>
    <p:sldId id="846" r:id="rId59"/>
    <p:sldId id="704" r:id="rId60"/>
    <p:sldId id="766" r:id="rId61"/>
    <p:sldId id="706" r:id="rId62"/>
    <p:sldId id="707" r:id="rId63"/>
    <p:sldId id="708" r:id="rId64"/>
    <p:sldId id="709" r:id="rId65"/>
    <p:sldId id="710" r:id="rId66"/>
    <p:sldId id="807" r:id="rId67"/>
    <p:sldId id="810" r:id="rId68"/>
    <p:sldId id="803" r:id="rId69"/>
    <p:sldId id="825" r:id="rId70"/>
    <p:sldId id="826" r:id="rId71"/>
    <p:sldId id="827" r:id="rId72"/>
    <p:sldId id="855" r:id="rId73"/>
    <p:sldId id="856" r:id="rId74"/>
    <p:sldId id="828" r:id="rId75"/>
    <p:sldId id="768" r:id="rId76"/>
    <p:sldId id="820" r:id="rId77"/>
    <p:sldId id="724" r:id="rId78"/>
    <p:sldId id="758" r:id="rId79"/>
    <p:sldId id="805" r:id="rId80"/>
    <p:sldId id="799" r:id="rId81"/>
    <p:sldId id="727" r:id="rId82"/>
    <p:sldId id="769" r:id="rId83"/>
    <p:sldId id="862" r:id="rId84"/>
    <p:sldId id="860" r:id="rId85"/>
    <p:sldId id="861" r:id="rId86"/>
  </p:sldIdLst>
  <p:sldSz cx="9144000" cy="6858000" type="screen4x3"/>
  <p:notesSz cx="6797675" cy="9928225"/>
  <p:custDataLst>
    <p:tags r:id="rId89"/>
  </p:custDataLst>
  <p:defaultTex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BDG Intro" id="{CD5A558C-5363-464C-997F-4D680FCEDDF8}">
          <p14:sldIdLst>
            <p14:sldId id="762"/>
            <p14:sldId id="759"/>
            <p14:sldId id="729"/>
            <p14:sldId id="749"/>
            <p14:sldId id="845"/>
            <p14:sldId id="750"/>
            <p14:sldId id="751"/>
            <p14:sldId id="843"/>
          </p14:sldIdLst>
        </p14:section>
        <p14:section name="HMRC" id="{18C6318D-84DC-438B-94F9-98AC35E224AB}">
          <p14:sldIdLst>
            <p14:sldId id="764"/>
            <p14:sldId id="787"/>
            <p14:sldId id="739"/>
            <p14:sldId id="822"/>
            <p14:sldId id="791"/>
            <p14:sldId id="731"/>
            <p14:sldId id="776"/>
            <p14:sldId id="823"/>
            <p14:sldId id="783"/>
            <p14:sldId id="779"/>
            <p14:sldId id="740"/>
            <p14:sldId id="742"/>
            <p14:sldId id="777"/>
            <p14:sldId id="824"/>
            <p14:sldId id="858"/>
            <p14:sldId id="842"/>
            <p14:sldId id="839"/>
            <p14:sldId id="841"/>
            <p14:sldId id="784"/>
            <p14:sldId id="743"/>
            <p14:sldId id="859"/>
            <p14:sldId id="795"/>
            <p14:sldId id="746"/>
          </p14:sldIdLst>
        </p14:section>
        <p14:section name="BF" id="{045CC515-47E7-4B26-9AE9-AB2557D5F8DF}">
          <p14:sldIdLst>
            <p14:sldId id="801"/>
            <p14:sldId id="748"/>
            <p14:sldId id="831"/>
            <p14:sldId id="857"/>
          </p14:sldIdLst>
        </p14:section>
        <p14:section name="FSA &amp; DEFRA" id="{BDDB727A-F19F-44E1-87D8-4F6B7B92163B}">
          <p14:sldIdLst>
            <p14:sldId id="765"/>
            <p14:sldId id="691"/>
            <p14:sldId id="692"/>
            <p14:sldId id="693"/>
            <p14:sldId id="694"/>
            <p14:sldId id="788"/>
            <p14:sldId id="695"/>
            <p14:sldId id="850"/>
            <p14:sldId id="851"/>
            <p14:sldId id="852"/>
            <p14:sldId id="863"/>
            <p14:sldId id="864"/>
            <p14:sldId id="865"/>
            <p14:sldId id="866"/>
            <p14:sldId id="867"/>
            <p14:sldId id="868"/>
            <p14:sldId id="833"/>
            <p14:sldId id="834"/>
            <p14:sldId id="846"/>
            <p14:sldId id="704"/>
          </p14:sldIdLst>
        </p14:section>
        <p14:section name="DfT" id="{18E050A2-682B-4891-B42B-C1F54D93F5C8}">
          <p14:sldIdLst>
            <p14:sldId id="766"/>
            <p14:sldId id="706"/>
            <p14:sldId id="707"/>
            <p14:sldId id="708"/>
            <p14:sldId id="709"/>
            <p14:sldId id="710"/>
          </p14:sldIdLst>
        </p14:section>
        <p14:section name="BEIS" id="{5E1AD227-2ECE-4C9B-898C-B09B08CD88D8}">
          <p14:sldIdLst>
            <p14:sldId id="807"/>
            <p14:sldId id="810"/>
            <p14:sldId id="803"/>
            <p14:sldId id="825"/>
            <p14:sldId id="826"/>
            <p14:sldId id="827"/>
            <p14:sldId id="855"/>
            <p14:sldId id="856"/>
            <p14:sldId id="828"/>
          </p14:sldIdLst>
        </p14:section>
        <p14:section name="BDG Close" id="{E00F9024-3EF1-469C-B5CF-D554EA2621B3}">
          <p14:sldIdLst>
            <p14:sldId id="768"/>
            <p14:sldId id="820"/>
            <p14:sldId id="724"/>
            <p14:sldId id="758"/>
            <p14:sldId id="805"/>
            <p14:sldId id="799"/>
            <p14:sldId id="727"/>
            <p14:sldId id="769"/>
            <p14:sldId id="862"/>
            <p14:sldId id="860"/>
            <p14:sldId id="8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vies, Ryan (Border Delivery Group)" initials="DR(DG" lastIdx="2" clrIdx="6">
    <p:extLst>
      <p:ext uri="{19B8F6BF-5375-455C-9EA6-DF929625EA0E}">
        <p15:presenceInfo xmlns:p15="http://schemas.microsoft.com/office/powerpoint/2012/main" userId="S-1-5-21-2716677057-2768811587-3286137756-781109" providerId="AD"/>
      </p:ext>
    </p:extLst>
  </p:cmAuthor>
  <p:cmAuthor id="1" name="Henderson, Amy (Border Delivery Group)" initials="HA(DG" lastIdx="7" clrIdx="0">
    <p:extLst>
      <p:ext uri="{19B8F6BF-5375-455C-9EA6-DF929625EA0E}">
        <p15:presenceInfo xmlns:p15="http://schemas.microsoft.com/office/powerpoint/2012/main" userId="S-1-5-21-2716677057-2768811587-3286137756-812340" providerId="AD"/>
      </p:ext>
    </p:extLst>
  </p:cmAuthor>
  <p:cmAuthor id="2" name="Henderson, Amy (Border Delivery Group)" initials="HA(DG [2]" lastIdx="11" clrIdx="1">
    <p:extLst>
      <p:ext uri="{19B8F6BF-5375-455C-9EA6-DF929625EA0E}">
        <p15:presenceInfo xmlns:p15="http://schemas.microsoft.com/office/powerpoint/2012/main" userId="Henderson, Amy (Border Delivery Group)" providerId="None"/>
      </p:ext>
    </p:extLst>
  </p:cmAuthor>
  <p:cmAuthor id="3" name="Lopez, Rosanna (Border Delivery Group)" initials="LR(DG" lastIdx="1" clrIdx="2">
    <p:extLst>
      <p:ext uri="{19B8F6BF-5375-455C-9EA6-DF929625EA0E}">
        <p15:presenceInfo xmlns:p15="http://schemas.microsoft.com/office/powerpoint/2012/main" userId="S-1-5-21-2716677057-2768811587-3286137756-749272" providerId="AD"/>
      </p:ext>
    </p:extLst>
  </p:cmAuthor>
  <p:cmAuthor id="4" name="Jarvis, Stella (Transformation)" initials="SJ" lastIdx="5" clrIdx="3">
    <p:extLst>
      <p:ext uri="{19B8F6BF-5375-455C-9EA6-DF929625EA0E}">
        <p15:presenceInfo xmlns:p15="http://schemas.microsoft.com/office/powerpoint/2012/main" userId="Jarvis, Stella (Transformation)" providerId="None"/>
      </p:ext>
    </p:extLst>
  </p:cmAuthor>
  <p:cmAuthor id="5" name="Hartnett, Catherine C (Border Delivery Group)" initials="HCC(DG" lastIdx="11" clrIdx="4">
    <p:extLst>
      <p:ext uri="{19B8F6BF-5375-455C-9EA6-DF929625EA0E}">
        <p15:presenceInfo xmlns:p15="http://schemas.microsoft.com/office/powerpoint/2012/main" userId="S-1-5-21-2716677057-2768811587-3286137756-811504" providerId="AD"/>
      </p:ext>
    </p:extLst>
  </p:cmAuthor>
  <p:cmAuthor id="6" name="Jones, Heather (Border Delivery Group)" initials="JH(DG" lastIdx="11" clrIdx="5">
    <p:extLst>
      <p:ext uri="{19B8F6BF-5375-455C-9EA6-DF929625EA0E}">
        <p15:presenceInfo xmlns:p15="http://schemas.microsoft.com/office/powerpoint/2012/main" userId="S-1-5-21-2716677057-2768811587-3286137756-242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ADB9CA"/>
    <a:srgbClr val="D6DCE5"/>
    <a:srgbClr val="FFFFFF"/>
    <a:srgbClr val="F15D22"/>
    <a:srgbClr val="F15D5E"/>
    <a:srgbClr val="166BB8"/>
    <a:srgbClr val="008D8E"/>
    <a:srgbClr val="525FBE"/>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9D7B26C5-4107-4FEC-AEDC-1716B250A1EF}" styleName="Light Style 1">
    <a:wholeTbl>
      <a:tcTxStyle>
        <a:fontRef idx="minor">
          <a:prstClr val="black"/>
        </a:fontRef>
        <a:schemeClr val="dk1"/>
      </a:tcTxStyle>
      <a:tcStyle>
        <a:tcBdr>
          <a:left>
            <a:ln>
              <a:noFill/>
            </a:ln>
          </a:left>
          <a:right>
            <a:ln>
              <a:noFill/>
            </a:ln>
          </a:right>
          <a:top>
            <a:ln>
              <a:noFill/>
            </a:ln>
          </a:top>
          <a:bottom>
            <a:ln>
              <a:noFill/>
            </a:ln>
          </a:bottom>
          <a:insideH>
            <a:ln w="9525" cmpd="sng">
              <a:solidFill>
                <a:schemeClr val="accent1"/>
              </a:solidFill>
            </a:ln>
          </a:insideH>
          <a:insideV>
            <a:ln>
              <a:noFill/>
            </a:ln>
          </a:insideV>
        </a:tcBdr>
        <a:fill>
          <a:noFill/>
        </a:fill>
      </a:tcStyle>
    </a:wholeTbl>
    <a:band1H>
      <a:tcStyle>
        <a:tcBdr>
          <a:top>
            <a:ln>
              <a:noFill/>
            </a:ln>
          </a:top>
          <a:bottom>
            <a:ln>
              <a:noFill/>
            </a:ln>
          </a:bottom>
        </a:tcBdr>
        <a:fill>
          <a:solidFill>
            <a:schemeClr val="dk2"/>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chemeClr val="lt1"/>
      </a:tcTxStyle>
      <a:tcStyle>
        <a:tcBdr>
          <a:top>
            <a:ln w="19050" cmpd="sng">
              <a:solidFill>
                <a:schemeClr val="lt1"/>
              </a:solidFill>
            </a:ln>
          </a:top>
        </a:tcBdr>
        <a:fill>
          <a:solidFill>
            <a:schemeClr val="accent3"/>
          </a:solidFill>
        </a:fill>
      </a:tcStyle>
    </a:lastRow>
    <a:firstRow>
      <a:tcTxStyle b="on">
        <a:fontRef idx="minor">
          <a:prstClr val="black"/>
        </a:fontRef>
        <a:schemeClr val="accent3"/>
      </a:tcTxStyle>
      <a:tcStyle>
        <a:tcBdr>
          <a:bottom>
            <a:ln w="19050" cmpd="sng">
              <a:solidFill>
                <a:schemeClr val="dk1"/>
              </a:solidFill>
            </a:ln>
          </a:bottom>
        </a:tcBdr>
        <a:fill>
          <a:noFill/>
        </a:fill>
      </a:tcStyle>
    </a:firstRow>
  </a:tblStyle>
  <a:tblStyle styleId="{3B4B98B0-60AC-42C2-AFA5-B58CD77FA1E5}" styleName="Light Style 1 - Accent 1">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1"/>
          </a:solidFill>
        </a:fill>
      </a:tcStyle>
    </a:lastRow>
    <a:firstRow>
      <a:tcTxStyle b="on">
        <a:fontRef idx="minor">
          <a:prstClr val="black"/>
        </a:fontRef>
        <a:schemeClr val="accent1"/>
      </a:tcTxStyle>
      <a:tcStyle>
        <a:tcBdr>
          <a:bottom>
            <a:ln w="19050" cmpd="sng">
              <a:solidFill>
                <a:schemeClr val="dk1"/>
              </a:solidFill>
            </a:ln>
          </a:bottom>
        </a:tcBdr>
        <a:fill>
          <a:noFill/>
        </a:fill>
      </a:tcStyle>
    </a:firstRow>
  </a:tblStyle>
  <a:tblStyle styleId="{0E3FDE45-AF77-4B5C-9715-49D594BDF05E}" styleName="Light Style 1 - Accent 2">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2"/>
          </a:solidFill>
        </a:fill>
      </a:tcStyle>
    </a:lastRow>
    <a:firstRow>
      <a:tcTxStyle b="on">
        <a:fontRef idx="minor">
          <a:prstClr val="black"/>
        </a:fontRef>
        <a:schemeClr val="accent2"/>
      </a:tcTxStyle>
      <a:tcStyle>
        <a:tcBdr>
          <a:bottom>
            <a:ln w="19050" cmpd="sng">
              <a:solidFill>
                <a:schemeClr val="dk1"/>
              </a:solidFill>
            </a:ln>
          </a:bottom>
        </a:tcBdr>
        <a:fill>
          <a:noFill/>
        </a:fill>
      </a:tcStyle>
    </a:firstRow>
  </a:tblStyle>
  <a:tblStyle styleId="{C083E6E3-FA7D-4D7B-A595-EF9225AFEA82}" styleName="Light Style 1 - Accent 3">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3"/>
          </a:solidFill>
        </a:fill>
      </a:tcStyle>
    </a:lastRow>
    <a:firstRow>
      <a:tcTxStyle b="on">
        <a:fontRef idx="minor">
          <a:prstClr val="black"/>
        </a:fontRef>
        <a:schemeClr val="accent3"/>
      </a:tcTxStyle>
      <a:tcStyle>
        <a:tcBdr>
          <a:bottom>
            <a:ln w="19050" cmpd="sng">
              <a:solidFill>
                <a:schemeClr val="dk1"/>
              </a:solidFill>
            </a:ln>
          </a:bottom>
        </a:tcBdr>
        <a:fill>
          <a:noFill/>
        </a:fill>
      </a:tcStyle>
    </a:firstRow>
  </a:tblStyle>
  <a:tblStyle styleId="{D27102A9-8310-4765-A935-A1911B00CA55}" styleName="Light Style 1 - Accent 4">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4"/>
          </a:solidFill>
        </a:fill>
      </a:tcStyle>
    </a:lastRow>
    <a:firstRow>
      <a:tcTxStyle b="on">
        <a:fontRef idx="minor">
          <a:prstClr val="black"/>
        </a:fontRef>
        <a:schemeClr val="accent4"/>
      </a:tcTxStyle>
      <a:tcStyle>
        <a:tcBdr>
          <a:bottom>
            <a:ln w="19050" cmpd="sng">
              <a:solidFill>
                <a:schemeClr val="dk1"/>
              </a:solidFill>
            </a:ln>
          </a:bottom>
        </a:tcBdr>
        <a:fill>
          <a:noFill/>
        </a:fill>
      </a:tcStyle>
    </a:firstRow>
  </a:tblStyle>
  <a:tblStyle styleId="{5FD0F851-EC5A-4D38-B0AD-8093EC10F338}" styleName="Light Style 1 - Accent 5">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5"/>
          </a:solidFill>
        </a:fill>
      </a:tcStyle>
    </a:lastRow>
    <a:firstRow>
      <a:tcTxStyle b="on">
        <a:fontRef idx="minor">
          <a:prstClr val="black"/>
        </a:fontRef>
        <a:schemeClr val="accent5"/>
      </a:tcTxStyle>
      <a:tcStyle>
        <a:tcBdr>
          <a:bottom>
            <a:ln w="19050" cmpd="sng">
              <a:solidFill>
                <a:schemeClr val="dk1"/>
              </a:solidFill>
            </a:ln>
          </a:bottom>
        </a:tcBdr>
        <a:fill>
          <a:noFill/>
        </a:fill>
      </a:tcStyle>
    </a:firstRow>
  </a:tblStyle>
  <a:tblStyle styleId="{68D230F3-CF80-4859-8CE7-A43EE81993B5}" styleName="Light Style 1 - Accent 6">
    <a:wholeTbl>
      <a:tcTxStyle>
        <a:fontRef idx="minor">
          <a:prstClr val="black"/>
        </a:fontRef>
        <a:schemeClr val="dk1"/>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chemeClr val="accent6"/>
          </a:solidFill>
        </a:fill>
      </a:tcStyle>
    </a:lastRow>
    <a:firstRow>
      <a:tcTxStyle b="on">
        <a:fontRef idx="minor">
          <a:prstClr val="black"/>
        </a:fontRef>
        <a:schemeClr val="accent6"/>
      </a:tcTxStyle>
      <a:tcStyle>
        <a:tcBdr>
          <a:bottom>
            <a:ln w="19050" cmpd="sng">
              <a:solidFill>
                <a:schemeClr val="dk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4" autoAdjust="0"/>
    <p:restoredTop sz="96387" autoAdjust="0"/>
  </p:normalViewPr>
  <p:slideViewPr>
    <p:cSldViewPr snapToGrid="0">
      <p:cViewPr varScale="1">
        <p:scale>
          <a:sx n="78" d="100"/>
          <a:sy n="78" d="100"/>
        </p:scale>
        <p:origin x="16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31" d="100"/>
          <a:sy n="31" d="100"/>
        </p:scale>
        <p:origin x="606"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gs" Target="tags/tag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commentAuthors" Target="commen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568B0BF-D956-403A-A5F4-DC50E8AAE808}" type="datetimeFigureOut">
              <a:rPr lang="en-GB" smtClean="0"/>
              <a:t>25/07/2019</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71676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327C2508-AD8E-44A7-B44F-908617A5E134}" type="datetimeFigureOut">
              <a:rPr lang="en-GB" smtClean="0"/>
              <a:t>25/07/2019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7552"/>
            <a:ext cx="5438775" cy="3909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258"/>
            <a:ext cx="2946400"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31258"/>
            <a:ext cx="2946400" cy="496967"/>
          </a:xfrm>
          <a:prstGeom prst="rect">
            <a:avLst/>
          </a:prstGeom>
        </p:spPr>
        <p:txBody>
          <a:bodyPr vert="horz" lIns="91440" tIns="45720" rIns="91440" bIns="45720" rtlCol="0" anchor="b"/>
          <a:lstStyle>
            <a:lvl1pPr algn="r">
              <a:defRPr sz="1200"/>
            </a:lvl1pPr>
          </a:lstStyle>
          <a:p>
            <a:fld id="{BDC2ECBA-B4DF-4372-8E3D-6BE1916FA7C3}" type="slidenum">
              <a:rPr lang="en-GB" smtClean="0"/>
              <a:t>‹Nº›</a:t>
            </a:fld>
            <a:endParaRPr lang="en-GB"/>
          </a:p>
        </p:txBody>
      </p:sp>
    </p:spTree>
    <p:extLst>
      <p:ext uri="{BB962C8B-B14F-4D97-AF65-F5344CB8AC3E}">
        <p14:creationId xmlns:p14="http://schemas.microsoft.com/office/powerpoint/2010/main" val="110257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ood.gov.u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ood.gov.uk/business-guidance/imports-exports"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ec.europa.eu/food/sites/food/files/animals/docs/bips_contact_unitedkingdom.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C2ECBA-B4DF-4372-8E3D-6BE1916FA7C3}" type="slidenum">
              <a:rPr lang="en-GB" smtClean="0"/>
              <a:t>1</a:t>
            </a:fld>
            <a:endParaRPr lang="en-GB"/>
          </a:p>
        </p:txBody>
      </p:sp>
    </p:spTree>
    <p:extLst>
      <p:ext uri="{BB962C8B-B14F-4D97-AF65-F5344CB8AC3E}">
        <p14:creationId xmlns:p14="http://schemas.microsoft.com/office/powerpoint/2010/main" val="45754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smtClean="0">
                <a:solidFill>
                  <a:srgbClr val="000000"/>
                </a:solidFill>
              </a:rPr>
              <a:t>Event Name Here</a:t>
            </a:r>
            <a:endParaRPr lang="en-US">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12/02/2007</a:t>
            </a:r>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Project Name: HMRC v1.8</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270371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smtClean="0">
                <a:solidFill>
                  <a:srgbClr val="000000"/>
                </a:solidFill>
              </a:rPr>
              <a:t>Event Name Here</a:t>
            </a:r>
            <a:endParaRPr lang="en-US">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12/02/2007</a:t>
            </a:r>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Project Name: HMRC v1.8</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324778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smtClean="0">
                <a:solidFill>
                  <a:srgbClr val="000000"/>
                </a:solidFill>
              </a:rPr>
              <a:t>Event Name Here</a:t>
            </a:r>
            <a:endParaRPr lang="en-US">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12/02/2007</a:t>
            </a:r>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Project Name: HMRC v1.8</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40025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Event Name Here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12/02/2007</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Project Name: HMRC v1.8</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88872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smtClean="0">
                <a:solidFill>
                  <a:srgbClr val="000000"/>
                </a:solidFill>
              </a:rPr>
              <a:t>Event Name Here</a:t>
            </a:r>
            <a:endParaRPr lang="en-US">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12/02/2007</a:t>
            </a:r>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Project Name: HMRC v1.8</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465128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smtClean="0">
                <a:solidFill>
                  <a:srgbClr val="000000"/>
                </a:solidFill>
              </a:rPr>
              <a:t>Event Name Here</a:t>
            </a:r>
            <a:endParaRPr lang="en-US">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12/02/2007</a:t>
            </a:r>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Project Name: HMRC v1.8</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1913705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US" smtClean="0">
                <a:solidFill>
                  <a:srgbClr val="000000"/>
                </a:solidFill>
              </a:rPr>
              <a:t>Event Name Here</a:t>
            </a:r>
            <a:endParaRPr lang="en-US">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12/02/2007</a:t>
            </a:r>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Project Name: HMRC v1.8</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E29DD465-50C8-4A72-B443-63F641AD8137}"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1162631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6E8F6-7CDE-4FA3-B1FE-3C1CD576F9B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411400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0"/>
              </a:spcAft>
            </a:pPr>
            <a:r>
              <a:rPr lang="en-GB" sz="1200" b="1"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Background</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b="1"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All products imported into the UK must comply with EU law on contaminants.  Laws are put in place to protect public health.  When the UK leaves the EU, this legislation will be adopted into UK law.</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There are certain types of food and feed that are considered as high-risk and are therefore subject to increased import requirements, including import controls as they pose increased risks to public health. It is the responsibility of the importer or their agent to establish whether any of their imported food and feed products are high-risk and subject to controls.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If imported products fail to meet the required standards, they are not allowed to enter the UK.  Products that are high-risk can only enter through ports with the required facilities to undertake the relevant controls – Border Inspection Posts (BIPs) for products of animal origin (POAO) and Designated Points of Entry (DPEs) for high-risk food and feed not of animal origin (FNAO).</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High-risk products include:</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All products of animal origin, for example, meat, dairy and honey;</a:t>
            </a: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Specific food and feed products not of animal origin from specific non-EU countries, where a specific hazard has been identified.  These products and the import requirements for them, are specified in legislation.  Further information on the FSA’s website: </a:t>
            </a:r>
            <a:r>
              <a:rPr lang="en-GB"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www.food.gov.uk</a:t>
            </a: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The UK </a:t>
            </a: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will not</a:t>
            </a: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impose any new checks or controls on food or feed products originating from the EU. This is because from Day 1, the risks will remain the same.</a:t>
            </a:r>
          </a:p>
          <a:p>
            <a:pPr marL="342900" lvl="0" indent="-342900">
              <a:lnSpc>
                <a:spcPct val="105000"/>
              </a:lnSpc>
              <a:spcAft>
                <a:spcPts val="0"/>
              </a:spcAft>
              <a:buFont typeface="Symbol" panose="05050102010706020507" pitchFamily="18" charset="2"/>
              <a:buChar char=""/>
            </a:pPr>
            <a:endParaRPr lang="en-GB" dirty="0">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74623FB-3F65-49E5-BA59-6A6784B6B3B5}" type="slidenum">
              <a:rPr lang="en-GB" smtClean="0">
                <a:solidFill>
                  <a:prstClr val="black"/>
                </a:solidFill>
              </a:rPr>
              <a:pPr>
                <a:defRPr/>
              </a:pPr>
              <a:t>37</a:t>
            </a:fld>
            <a:endParaRPr lang="en-GB">
              <a:solidFill>
                <a:prstClr val="black"/>
              </a:solidFill>
            </a:endParaRPr>
          </a:p>
        </p:txBody>
      </p:sp>
    </p:spTree>
    <p:extLst>
      <p:ext uri="{BB962C8B-B14F-4D97-AF65-F5344CB8AC3E}">
        <p14:creationId xmlns:p14="http://schemas.microsoft.com/office/powerpoint/2010/main" val="795190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0"/>
              </a:spcAft>
            </a:pPr>
            <a:r>
              <a:rPr lang="en-GB" sz="1200" b="1"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SLIDE 1: Imports of non-EU high-risk food and feed into the UK:</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Current requirements:</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Importers must obtain the necessary certificates, e.g. health certificates and certificates of laboratory analysis, if required, from the competent authority in the exporting country.</a:t>
            </a: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All high-risk food and feed imports from non-EU countries destined for the UK must be pre-notified on TRACES to an EU BIP for POAO or a DPE for high-risk FNAO.</a:t>
            </a: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Entry of high-risk food and feed imports must be to a BIP/DPE that has previously been pre-notified to expect the consignment.</a:t>
            </a: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The BIP/DPE will undertake the required checks.  For POAO these include a mandatory document and identity check and a specified number of physical checks, depending upon the specific commodity.  For HRFNAO these include a mandatory document check and a specified frequency of identity and physical checks, depending upon the commodity, hazard and country of origin.</a:t>
            </a: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Once the checks are complete and if satisfactory, the consignments can be released to be placed on the UK market.</a:t>
            </a:r>
          </a:p>
          <a:p>
            <a:pPr marL="457200"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Future requirements (In a </a:t>
            </a:r>
            <a:r>
              <a:rPr lang="en-GB" sz="1200" u="sng" dirty="0" smtClean="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no-Deal </a:t>
            </a: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scenario):</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The process for direct imports into the UK of high-risk products will remain the same as currently, except importers will be required to use the new UK import notification system, IPAFFS.</a:t>
            </a:r>
          </a:p>
          <a:p>
            <a:endParaRPr lang="en-GB" dirty="0"/>
          </a:p>
        </p:txBody>
      </p:sp>
      <p:sp>
        <p:nvSpPr>
          <p:cNvPr id="4" name="Slide Number Placeholder 3"/>
          <p:cNvSpPr>
            <a:spLocks noGrp="1"/>
          </p:cNvSpPr>
          <p:nvPr>
            <p:ph type="sldNum" sz="quarter" idx="10"/>
          </p:nvPr>
        </p:nvSpPr>
        <p:spPr/>
        <p:txBody>
          <a:bodyPr/>
          <a:lstStyle/>
          <a:p>
            <a:fld id="{C74623FB-3F65-49E5-BA59-6A6784B6B3B5}"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83820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Thanks to Simon Manley for inviting us here today</a:t>
            </a:r>
          </a:p>
          <a:p>
            <a:endParaRPr lang="en-GB" sz="1400" dirty="0"/>
          </a:p>
          <a:p>
            <a:r>
              <a:rPr lang="en-GB" sz="1400" dirty="0" smtClean="0"/>
              <a:t>Good morning and welcome to our first Industry day event here in Spain.</a:t>
            </a:r>
          </a:p>
          <a:p>
            <a:endParaRPr lang="en-GB" sz="1400" dirty="0"/>
          </a:p>
          <a:p>
            <a:r>
              <a:rPr lang="en-GB" sz="1400" dirty="0" smtClean="0"/>
              <a:t>We are pleased to see so many businesses here with us today</a:t>
            </a:r>
          </a:p>
          <a:p>
            <a:endParaRPr lang="en-GB" dirty="0"/>
          </a:p>
          <a:p>
            <a:endParaRPr lang="en-GB" dirty="0"/>
          </a:p>
        </p:txBody>
      </p:sp>
      <p:sp>
        <p:nvSpPr>
          <p:cNvPr id="4" name="Slide Number Placeholder 3"/>
          <p:cNvSpPr>
            <a:spLocks noGrp="1"/>
          </p:cNvSpPr>
          <p:nvPr>
            <p:ph type="sldNum" sz="quarter" idx="10"/>
          </p:nvPr>
        </p:nvSpPr>
        <p:spPr/>
        <p:txBody>
          <a:bodyPr/>
          <a:lstStyle/>
          <a:p>
            <a:fld id="{BDC2ECBA-B4DF-4372-8E3D-6BE1916FA7C3}" type="slidenum">
              <a:rPr lang="en-GB" smtClean="0"/>
              <a:t>2</a:t>
            </a:fld>
            <a:endParaRPr lang="en-GB"/>
          </a:p>
        </p:txBody>
      </p:sp>
    </p:spTree>
    <p:extLst>
      <p:ext uri="{BB962C8B-B14F-4D97-AF65-F5344CB8AC3E}">
        <p14:creationId xmlns:p14="http://schemas.microsoft.com/office/powerpoint/2010/main" val="789270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0"/>
              </a:spcAft>
            </a:pPr>
            <a:r>
              <a:rPr lang="en-GB" sz="1200" b="1"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SLIDE 2: Imports of HR food and feed into the UK from EU:</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Current requirements:</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EU origin high-risk food and feed is in free circulation across the whole of the EU, meaning that there are no import controls or requirements when such products travel between EU Member States.  Products are free to enter other Member States through any entry point.</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Future requirements (In a </a:t>
            </a:r>
            <a:r>
              <a:rPr lang="en-GB" sz="1200" u="sng" dirty="0" smtClean="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no-Deal </a:t>
            </a: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scenario):</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There will be no increase in risk from EU origin high-risk food and feed products from Day 1, so will be allowed to enter the UK via any point of entry and will not be subject to UK controls from Day 1.</a:t>
            </a: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From June 2019, there will be a requirement for high-risk products to be pre-notified for surveillance purposes (see below).</a:t>
            </a:r>
          </a:p>
          <a:p>
            <a:endParaRPr lang="en-GB" b="1" dirty="0"/>
          </a:p>
        </p:txBody>
      </p:sp>
      <p:sp>
        <p:nvSpPr>
          <p:cNvPr id="4" name="Slide Number Placeholder 3"/>
          <p:cNvSpPr>
            <a:spLocks noGrp="1"/>
          </p:cNvSpPr>
          <p:nvPr>
            <p:ph type="sldNum" sz="quarter" idx="10"/>
          </p:nvPr>
        </p:nvSpPr>
        <p:spPr/>
        <p:txBody>
          <a:bodyPr/>
          <a:lstStyle/>
          <a:p>
            <a:fld id="{C74623FB-3F65-49E5-BA59-6A6784B6B3B5}"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4476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Non-EU high-risk food and feed transits:</a:t>
            </a:r>
          </a:p>
          <a:p>
            <a:endParaRPr lang="en-GB" dirty="0"/>
          </a:p>
          <a:p>
            <a:r>
              <a:rPr lang="en-GB" dirty="0"/>
              <a:t>Current requirements:</a:t>
            </a:r>
          </a:p>
          <a:p>
            <a:endParaRPr lang="en-GB" dirty="0"/>
          </a:p>
          <a:p>
            <a:r>
              <a:rPr lang="en-GB" dirty="0"/>
              <a:t>•	All non-EU high-risk food and feed products travelling through the EU destined directly for the UK must be pre-notified on TRACES to an EU BIP/DPE where the required controls are undertaken.</a:t>
            </a:r>
          </a:p>
          <a:p>
            <a:r>
              <a:rPr lang="en-GB" dirty="0"/>
              <a:t>•	Once the checks are complete and if satisfactory, the consignments can be released to be placed onto the EU market (including the UK) with no further controls or import requirements when transported between different Member States.</a:t>
            </a:r>
          </a:p>
          <a:p>
            <a:endParaRPr lang="en-GB" dirty="0"/>
          </a:p>
          <a:p>
            <a:r>
              <a:rPr lang="en-GB" dirty="0"/>
              <a:t>Future requirements (In a </a:t>
            </a:r>
            <a:r>
              <a:rPr lang="en-GB" dirty="0" smtClean="0"/>
              <a:t>no-Deal </a:t>
            </a:r>
            <a:r>
              <a:rPr lang="en-GB" dirty="0"/>
              <a:t>scenario):</a:t>
            </a:r>
          </a:p>
          <a:p>
            <a:endParaRPr lang="en-GB" dirty="0"/>
          </a:p>
          <a:p>
            <a:r>
              <a:rPr lang="en-GB" dirty="0"/>
              <a:t>•	The UK will not be able to rely on the EU undertaking import controls on behalf of the UK, therefore, high-risk food and feed products travelling through the EU destined for the UK must be pre-notified on IPAFFS to a UK BIP/DPE and only enter the UK through a UK BIP/DPE.</a:t>
            </a:r>
          </a:p>
          <a:p>
            <a:r>
              <a:rPr lang="en-GB" dirty="0"/>
              <a:t>•	Importers must obtain the necessary certificates, e.g. health certificates and certificates of laboratory analysis, if required, from the competent authority in the exporting country.</a:t>
            </a:r>
          </a:p>
          <a:p>
            <a:r>
              <a:rPr lang="en-GB" dirty="0"/>
              <a:t>•	The UK BIP/DPE will undertake the required checks.  For POAO these include a mandatory document and identity check and a specified number of physical checks, depending upon the specific commodity.  For HRFNAO these include a mandatory document check and a specified frequency of identity and physical checks, depending upon the commodity, hazard and country of origin.</a:t>
            </a:r>
          </a:p>
          <a:p>
            <a:r>
              <a:rPr lang="en-GB" dirty="0"/>
              <a:t>•	Once the checks are complete and if satisfactory, the consignments can be released to be placed on the UK market.</a:t>
            </a:r>
          </a:p>
          <a:p>
            <a:r>
              <a:rPr lang="en-GB" dirty="0"/>
              <a:t>•	Not all UK entry points have a BIP or a DPE, for example the Channel Tunnel has neither and Dover’s DPE is not approved (or logistically able) to handle the trade arriving from the </a:t>
            </a:r>
            <a:r>
              <a:rPr lang="en-GB" dirty="0" smtClean="0"/>
              <a:t>RoRo </a:t>
            </a:r>
            <a:r>
              <a:rPr lang="en-GB" dirty="0"/>
              <a:t>terminal at that port.  High-risk food and feed products arriving at a port without a BIP/DPE will be non-compliant and as illegal imports will be rejected.  This will result in the re-export or destruction of the consignment.</a:t>
            </a:r>
          </a:p>
          <a:p>
            <a:endParaRPr lang="en-GB" dirty="0"/>
          </a:p>
        </p:txBody>
      </p:sp>
      <p:sp>
        <p:nvSpPr>
          <p:cNvPr id="4" name="Slide Number Placeholder 3"/>
          <p:cNvSpPr>
            <a:spLocks noGrp="1"/>
          </p:cNvSpPr>
          <p:nvPr>
            <p:ph type="sldNum" sz="quarter" idx="10"/>
          </p:nvPr>
        </p:nvSpPr>
        <p:spPr/>
        <p:txBody>
          <a:bodyPr/>
          <a:lstStyle/>
          <a:p>
            <a:fld id="{C74623FB-3F65-49E5-BA59-6A6784B6B3B5}"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120590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0"/>
              </a:spcAft>
            </a:pPr>
            <a:r>
              <a:rPr lang="en-GB" sz="1200" b="1"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SLIDE 2: Imports of HR food and feed into the UK from EU:</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Current requirements:</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EU origin high-risk food and feed is in free circulation across the whole of the EU, meaning that there are no import controls or requirements when such products travel between EU Member States.  Products are free to enter other Member States through any entry point.</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Future requirements (In a </a:t>
            </a:r>
            <a:r>
              <a:rPr lang="en-GB" sz="1200" u="sng" dirty="0" smtClean="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no-Deal </a:t>
            </a:r>
            <a:r>
              <a:rPr lang="en-GB" sz="1200" u="sng"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scenario):</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200" u="none" strike="noStrike"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There will be no increase in risk from EU origin high-risk food and feed products from Day 1, so will be allowed to enter the UK via any point of entry and will not be subject to UK controls from Day 1.</a:t>
            </a:r>
          </a:p>
          <a:p>
            <a:pPr marL="342900" lvl="0" indent="-342900" algn="just">
              <a:lnSpc>
                <a:spcPct val="107000"/>
              </a:lnSpc>
              <a:spcAft>
                <a:spcPts val="0"/>
              </a:spcAft>
              <a:buFont typeface="Symbol" panose="05050102010706020507" pitchFamily="18" charset="2"/>
              <a:buChar char=""/>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From June 2019, there will be a requirement for high-risk products to be pre-notified for surveillance purposes (see below).</a:t>
            </a:r>
          </a:p>
          <a:p>
            <a:endParaRPr lang="en-GB" b="1" dirty="0"/>
          </a:p>
        </p:txBody>
      </p:sp>
      <p:sp>
        <p:nvSpPr>
          <p:cNvPr id="4" name="Slide Number Placeholder 3"/>
          <p:cNvSpPr>
            <a:spLocks noGrp="1"/>
          </p:cNvSpPr>
          <p:nvPr>
            <p:ph type="sldNum" sz="quarter" idx="10"/>
          </p:nvPr>
        </p:nvSpPr>
        <p:spPr/>
        <p:txBody>
          <a:bodyPr/>
          <a:lstStyle/>
          <a:p>
            <a:fld id="{C74623FB-3F65-49E5-BA59-6A6784B6B3B5}"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449945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High-risk food and feed products originating from the EU or originating from non-EU countries that have been imported directly into the EU and checked upon entering the EU, will need to be pre-notified to the UK when imported into the UK.  This is because, if the UK leaves the EU without a </a:t>
            </a:r>
            <a:r>
              <a:rPr lang="en-GB" sz="1200" dirty="0" smtClean="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Deal, </a:t>
            </a: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then it will lose access to EU systems.  To ensure the continued protection to UK consumers from imported food, it will be necessary to have an appropriate surveillance capability and to know what high-risk food and feed products from the EU are entering the UK, through which entry points, when and in what volumes.</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This is so that in the event of a food incident occurring in a product arriving from the EU, the UK Food Standards Agency will be able to react swiftly with targeted enforcement.  This pre-notification will not be from Day 1, as the risks remain the same.  It is expected that this requirement will come into effect from June using a new UK system.  Ultimately, pre-notification of EU high-risk food and feed will be made using the new IPAFFS system.</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Further information and guidance on this pre-notification requirement for high-risk food and feed originating from or imported into the EU will be available in due course.</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It is important to remember that this requirement for information on imports from the EU of high-risk food and feed products is for surveillance purposes only and there will be no controls on such products. Importers may also be requested at random to provide evidence that their high-risk food and feed consignments have been properly controlled when imported into the EU.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Further information on what food and feed products not of animal origin are considered as high-risk, as well as details of the UK’s DPEs can be found on the FSA’s website (</a:t>
            </a:r>
            <a:r>
              <a:rPr lang="en-GB"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www.food.gov.uk/business-guidance/imports-exports</a:t>
            </a: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Details of UK BIPs can be found on the EU’s website:</a:t>
            </a:r>
          </a:p>
          <a:p>
            <a:pPr algn="just">
              <a:lnSpc>
                <a:spcPct val="107000"/>
              </a:lnSpc>
              <a:spcAft>
                <a:spcPts val="0"/>
              </a:spcAft>
            </a:pPr>
            <a:r>
              <a:rPr lang="en-GB"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https://ec.europa.eu/food/sites/food/files/animals/docs/bips_contact_unitedkingdom.pdf</a:t>
            </a:r>
            <a:r>
              <a:rPr lang="en-GB" sz="12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C74623FB-3F65-49E5-BA59-6A6784B6B3B5}"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2616055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2ECBA-B4DF-4372-8E3D-6BE1916FA7C3}" type="slidenum">
              <a:rPr lang="en-GB" smtClean="0"/>
              <a:t>50</a:t>
            </a:fld>
            <a:endParaRPr lang="en-GB"/>
          </a:p>
        </p:txBody>
      </p:sp>
    </p:spTree>
    <p:extLst>
      <p:ext uri="{BB962C8B-B14F-4D97-AF65-F5344CB8AC3E}">
        <p14:creationId xmlns:p14="http://schemas.microsoft.com/office/powerpoint/2010/main" val="2087524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2ECBA-B4DF-4372-8E3D-6BE1916FA7C3}" type="slidenum">
              <a:rPr lang="en-GB" smtClean="0"/>
              <a:t>51</a:t>
            </a:fld>
            <a:endParaRPr lang="en-GB"/>
          </a:p>
        </p:txBody>
      </p:sp>
    </p:spTree>
    <p:extLst>
      <p:ext uri="{BB962C8B-B14F-4D97-AF65-F5344CB8AC3E}">
        <p14:creationId xmlns:p14="http://schemas.microsoft.com/office/powerpoint/2010/main" val="118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2ECBA-B4DF-4372-8E3D-6BE1916FA7C3}" type="slidenum">
              <a:rPr lang="en-GB" smtClean="0"/>
              <a:t>52</a:t>
            </a:fld>
            <a:endParaRPr lang="en-GB"/>
          </a:p>
        </p:txBody>
      </p:sp>
    </p:spTree>
    <p:extLst>
      <p:ext uri="{BB962C8B-B14F-4D97-AF65-F5344CB8AC3E}">
        <p14:creationId xmlns:p14="http://schemas.microsoft.com/office/powerpoint/2010/main" val="3706365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2ECBA-B4DF-4372-8E3D-6BE1916FA7C3}" type="slidenum">
              <a:rPr lang="en-GB" smtClean="0"/>
              <a:t>53</a:t>
            </a:fld>
            <a:endParaRPr lang="en-GB"/>
          </a:p>
        </p:txBody>
      </p:sp>
    </p:spTree>
    <p:extLst>
      <p:ext uri="{BB962C8B-B14F-4D97-AF65-F5344CB8AC3E}">
        <p14:creationId xmlns:p14="http://schemas.microsoft.com/office/powerpoint/2010/main" val="2934807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2ECBA-B4DF-4372-8E3D-6BE1916FA7C3}" type="slidenum">
              <a:rPr lang="en-GB" smtClean="0"/>
              <a:t>54</a:t>
            </a:fld>
            <a:endParaRPr lang="en-GB"/>
          </a:p>
        </p:txBody>
      </p:sp>
    </p:spTree>
    <p:extLst>
      <p:ext uri="{BB962C8B-B14F-4D97-AF65-F5344CB8AC3E}">
        <p14:creationId xmlns:p14="http://schemas.microsoft.com/office/powerpoint/2010/main" val="482881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6E8F6-7CDE-4FA3-B1FE-3C1CD576F9B0}"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38939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6978" y="4777552"/>
            <a:ext cx="6028508" cy="3909050"/>
          </a:xfrm>
        </p:spPr>
        <p:txBody>
          <a:bodyPr/>
          <a:lstStyle/>
          <a:p>
            <a:pPr marL="342900" lvl="1" indent="-342900">
              <a:lnSpc>
                <a:spcPct val="120000"/>
              </a:lnSpc>
              <a:spcBef>
                <a:spcPts val="0"/>
              </a:spcBef>
              <a:spcAft>
                <a:spcPts val="1200"/>
              </a:spcAft>
            </a:pPr>
            <a:r>
              <a:rPr lang="en-GB" sz="1400" dirty="0" smtClean="0">
                <a:cs typeface="Arial" panose="020B0604020202020204" pitchFamily="34" charset="0"/>
              </a:rPr>
              <a:t>Today is about sharing information with you, to help you prepare to move goods in and out of the UK as efficiently as you do today.</a:t>
            </a:r>
          </a:p>
          <a:p>
            <a:pPr marL="342900" lvl="1" indent="-342900">
              <a:lnSpc>
                <a:spcPct val="120000"/>
              </a:lnSpc>
              <a:spcBef>
                <a:spcPts val="0"/>
              </a:spcBef>
              <a:spcAft>
                <a:spcPts val="1200"/>
              </a:spcAft>
            </a:pPr>
            <a:r>
              <a:rPr lang="en-GB" sz="1400" dirty="0" smtClean="0">
                <a:cs typeface="Arial" panose="020B0604020202020204" pitchFamily="34" charset="0"/>
              </a:rPr>
              <a:t>Focussing on businesses who have only traded within the EU to date.</a:t>
            </a:r>
          </a:p>
          <a:p>
            <a:pPr marL="342900" lvl="1" indent="-342900">
              <a:lnSpc>
                <a:spcPct val="120000"/>
              </a:lnSpc>
              <a:spcBef>
                <a:spcPts val="0"/>
              </a:spcBef>
              <a:spcAft>
                <a:spcPts val="1200"/>
              </a:spcAft>
            </a:pPr>
            <a:r>
              <a:rPr lang="en-GB" sz="1400" dirty="0" smtClean="0">
                <a:cs typeface="Arial" panose="020B0604020202020204" pitchFamily="34" charset="0"/>
              </a:rPr>
              <a:t>Today is </a:t>
            </a:r>
            <a:r>
              <a:rPr lang="en-GB" sz="1400" b="1" dirty="0" smtClean="0">
                <a:cs typeface="Arial" panose="020B0604020202020204" pitchFamily="34" charset="0"/>
              </a:rPr>
              <a:t>not only </a:t>
            </a:r>
            <a:r>
              <a:rPr lang="en-GB" sz="1400" dirty="0" smtClean="0">
                <a:cs typeface="Arial" panose="020B0604020202020204" pitchFamily="34" charset="0"/>
              </a:rPr>
              <a:t>about the short straits crossings, we will look at all freight movements between UK and Spain and UK to Spain via Western Channel French ports.</a:t>
            </a:r>
          </a:p>
          <a:p>
            <a:pPr marL="342900" lvl="1" indent="-342900">
              <a:lnSpc>
                <a:spcPct val="120000"/>
              </a:lnSpc>
              <a:spcBef>
                <a:spcPts val="0"/>
              </a:spcBef>
              <a:spcAft>
                <a:spcPts val="1200"/>
              </a:spcAft>
            </a:pPr>
            <a:r>
              <a:rPr lang="en-GB" sz="1400" dirty="0" smtClean="0">
                <a:cs typeface="Arial" panose="020B0604020202020204" pitchFamily="34" charset="0"/>
              </a:rPr>
              <a:t>Additionally, we will be providing the opportunity to help traders to prepare at our market stalls – for example, we can generate UK EORI numbers and register you for transitional simplified procedures (TSP) today if you are eligible to apply.</a:t>
            </a:r>
          </a:p>
          <a:p>
            <a:endParaRPr lang="en-GB" dirty="0"/>
          </a:p>
        </p:txBody>
      </p:sp>
      <p:sp>
        <p:nvSpPr>
          <p:cNvPr id="4" name="Slide Number Placeholder 3"/>
          <p:cNvSpPr>
            <a:spLocks noGrp="1"/>
          </p:cNvSpPr>
          <p:nvPr>
            <p:ph type="sldNum" sz="quarter" idx="10"/>
          </p:nvPr>
        </p:nvSpPr>
        <p:spPr/>
        <p:txBody>
          <a:bodyPr/>
          <a:lstStyle/>
          <a:p>
            <a:fld id="{BDC2ECBA-B4DF-4372-8E3D-6BE1916FA7C3}" type="slidenum">
              <a:rPr lang="en-GB" smtClean="0"/>
              <a:t>3</a:t>
            </a:fld>
            <a:endParaRPr lang="en-GB"/>
          </a:p>
        </p:txBody>
      </p:sp>
    </p:spTree>
    <p:extLst>
      <p:ext uri="{BB962C8B-B14F-4D97-AF65-F5344CB8AC3E}">
        <p14:creationId xmlns:p14="http://schemas.microsoft.com/office/powerpoint/2010/main" val="2763744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6E8F6-7CDE-4FA3-B1FE-3C1CD576F9B0}"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628080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a number of very useful products and communication channels available to help you to prepare your business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DC2ECBA-B4DF-4372-8E3D-6BE1916FA7C3}" type="slidenum">
              <a:rPr lang="en-GB" smtClean="0"/>
              <a:t>74</a:t>
            </a:fld>
            <a:endParaRPr lang="en-GB"/>
          </a:p>
        </p:txBody>
      </p:sp>
    </p:spTree>
    <p:extLst>
      <p:ext uri="{BB962C8B-B14F-4D97-AF65-F5344CB8AC3E}">
        <p14:creationId xmlns:p14="http://schemas.microsoft.com/office/powerpoint/2010/main" val="497358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6E8F6-7CDE-4FA3-B1FE-3C1CD576F9B0}"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53848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I would like to share the latest</a:t>
            </a:r>
            <a:r>
              <a:rPr lang="en-GB" sz="1400" b="1" baseline="0" dirty="0" smtClean="0"/>
              <a:t> UK Brexit position</a:t>
            </a:r>
          </a:p>
          <a:p>
            <a:endParaRPr lang="en-GB" sz="1400" baseline="0" dirty="0" smtClean="0"/>
          </a:p>
          <a:p>
            <a:r>
              <a:rPr lang="en-GB" sz="1400" baseline="0" dirty="0" smtClean="0"/>
              <a:t>As you know some key decisions are still to be confirmed – the date for the announcement of our new PM is 23 July</a:t>
            </a:r>
          </a:p>
          <a:p>
            <a:endParaRPr lang="en-GB" sz="1400" baseline="0" dirty="0" smtClean="0"/>
          </a:p>
          <a:p>
            <a:r>
              <a:rPr lang="en-GB" sz="1400" baseline="0" dirty="0" smtClean="0"/>
              <a:t>This is followed shortly by Parliamentary recess which is due to begin on 25</a:t>
            </a:r>
            <a:r>
              <a:rPr lang="en-GB" sz="1400" baseline="30000" dirty="0" smtClean="0"/>
              <a:t>th</a:t>
            </a:r>
            <a:r>
              <a:rPr lang="en-GB" sz="1400" baseline="0" dirty="0" smtClean="0"/>
              <a:t> July</a:t>
            </a:r>
          </a:p>
          <a:p>
            <a:endParaRPr lang="en-GB" sz="1400" baseline="0" dirty="0" smtClean="0"/>
          </a:p>
          <a:p>
            <a:r>
              <a:rPr lang="en-GB" sz="1400" baseline="0" dirty="0" smtClean="0"/>
              <a:t>The UK Government remains focused on reaching a Deal – until we have a deal the UK’s default position is to leave the EU on 31 Oct 2019 </a:t>
            </a:r>
            <a:endParaRPr lang="en-GB" sz="1400" dirty="0"/>
          </a:p>
        </p:txBody>
      </p:sp>
      <p:sp>
        <p:nvSpPr>
          <p:cNvPr id="4" name="Slide Number Placeholder 3"/>
          <p:cNvSpPr>
            <a:spLocks noGrp="1"/>
          </p:cNvSpPr>
          <p:nvPr>
            <p:ph type="sldNum" sz="quarter" idx="10"/>
          </p:nvPr>
        </p:nvSpPr>
        <p:spPr/>
        <p:txBody>
          <a:bodyPr/>
          <a:lstStyle/>
          <a:p>
            <a:fld id="{BDC2ECBA-B4DF-4372-8E3D-6BE1916FA7C3}" type="slidenum">
              <a:rPr lang="en-GB" smtClean="0"/>
              <a:t>4</a:t>
            </a:fld>
            <a:endParaRPr lang="en-GB"/>
          </a:p>
        </p:txBody>
      </p:sp>
    </p:spTree>
    <p:extLst>
      <p:ext uri="{BB962C8B-B14F-4D97-AF65-F5344CB8AC3E}">
        <p14:creationId xmlns:p14="http://schemas.microsoft.com/office/powerpoint/2010/main" val="401408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During</a:t>
            </a:r>
            <a:r>
              <a:rPr lang="en-GB" sz="1400" baseline="0" dirty="0" smtClean="0"/>
              <a:t> todays event we will cover 3 types of freight traffic including:</a:t>
            </a:r>
          </a:p>
          <a:p>
            <a:endParaRPr lang="en-GB" sz="1400" baseline="0" dirty="0" smtClean="0"/>
          </a:p>
          <a:p>
            <a:r>
              <a:rPr lang="en-GB" sz="1400" baseline="0" dirty="0" smtClean="0"/>
              <a:t>1. Freight to and from Spain and the EU using the Short Straits</a:t>
            </a:r>
          </a:p>
          <a:p>
            <a:endParaRPr lang="en-GB" sz="1400" baseline="0" dirty="0" smtClean="0"/>
          </a:p>
          <a:p>
            <a:r>
              <a:rPr lang="en-GB" sz="1400" baseline="0" dirty="0" smtClean="0"/>
              <a:t>2. Freight to and from Spain and the EU using the western Channel ports; and</a:t>
            </a:r>
          </a:p>
          <a:p>
            <a:endParaRPr lang="en-GB" sz="1400" baseline="0" dirty="0" smtClean="0"/>
          </a:p>
          <a:p>
            <a:r>
              <a:rPr lang="en-GB" sz="1400" baseline="0" dirty="0" smtClean="0"/>
              <a:t>3. Freight to and from Spain and the EU from south coast direct to Bilbao and Santander</a:t>
            </a:r>
          </a:p>
          <a:p>
            <a:endParaRPr lang="en-GB" sz="1400" baseline="0" dirty="0" smtClean="0"/>
          </a:p>
          <a:p>
            <a:r>
              <a:rPr lang="en-GB" sz="1400" baseline="0" dirty="0" smtClean="0"/>
              <a:t>We </a:t>
            </a:r>
            <a:r>
              <a:rPr lang="en-GB" sz="1400" dirty="0" smtClean="0"/>
              <a:t>want to ensure that</a:t>
            </a:r>
            <a:r>
              <a:rPr lang="en-GB" sz="1400" baseline="0" dirty="0" smtClean="0"/>
              <a:t> you have a clear understanding of the steps and processes that you need to take to be able to continue to use these routes in the future</a:t>
            </a:r>
          </a:p>
          <a:p>
            <a:endParaRPr lang="en-GB" sz="1400" baseline="0" dirty="0" smtClean="0"/>
          </a:p>
          <a:p>
            <a:r>
              <a:rPr lang="en-GB" sz="1400" b="1" dirty="0" smtClean="0"/>
              <a:t>M</a:t>
            </a:r>
            <a:r>
              <a:rPr lang="en-GB" sz="1400" b="1" baseline="0" dirty="0" smtClean="0"/>
              <a:t>ovement of goods and trade is a key priority </a:t>
            </a:r>
            <a:endParaRPr lang="en-GB" sz="1400" b="1" dirty="0"/>
          </a:p>
          <a:p>
            <a:endParaRPr lang="en-GB" sz="1400" baseline="0" dirty="0" smtClean="0"/>
          </a:p>
          <a:p>
            <a:r>
              <a:rPr lang="en-GB" sz="1400" baseline="0" dirty="0" smtClean="0"/>
              <a:t>We are here to answer your questions and help you to build confidence – so that you can continue to access systems and trade without disruption – please make sure you use today</a:t>
            </a:r>
            <a:r>
              <a:rPr lang="en-GB" sz="1400" dirty="0" smtClean="0"/>
              <a:t>s event to raise questions and seek confirmation and clarification </a:t>
            </a:r>
            <a:endParaRPr lang="en-GB" sz="1400" baseline="0" dirty="0" smtClean="0"/>
          </a:p>
        </p:txBody>
      </p:sp>
      <p:sp>
        <p:nvSpPr>
          <p:cNvPr id="4" name="Slide Number Placeholder 3"/>
          <p:cNvSpPr>
            <a:spLocks noGrp="1"/>
          </p:cNvSpPr>
          <p:nvPr>
            <p:ph type="sldNum" sz="quarter" idx="10"/>
          </p:nvPr>
        </p:nvSpPr>
        <p:spPr/>
        <p:txBody>
          <a:bodyPr/>
          <a:lstStyle/>
          <a:p>
            <a:fld id="{BDC2ECBA-B4DF-4372-8E3D-6BE1916FA7C3}" type="slidenum">
              <a:rPr lang="en-GB" smtClean="0"/>
              <a:t>5</a:t>
            </a:fld>
            <a:endParaRPr lang="en-GB"/>
          </a:p>
        </p:txBody>
      </p:sp>
    </p:spTree>
    <p:extLst>
      <p:ext uri="{BB962C8B-B14F-4D97-AF65-F5344CB8AC3E}">
        <p14:creationId xmlns:p14="http://schemas.microsoft.com/office/powerpoint/2010/main" val="46072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The UK Government has 3 key objectives are:</a:t>
            </a:r>
          </a:p>
          <a:p>
            <a:endParaRPr lang="en-GB" sz="1400" dirty="0" smtClean="0"/>
          </a:p>
          <a:p>
            <a:pPr marL="228600" indent="-228600">
              <a:buAutoNum type="arabicPeriod"/>
            </a:pPr>
            <a:r>
              <a:rPr lang="en-GB" sz="1400" dirty="0" smtClean="0"/>
              <a:t>Maintaining</a:t>
            </a:r>
            <a:r>
              <a:rPr lang="en-GB" sz="1400" baseline="0" dirty="0" smtClean="0"/>
              <a:t> security</a:t>
            </a:r>
          </a:p>
          <a:p>
            <a:pPr marL="228600" indent="-228600">
              <a:buAutoNum type="arabicPeriod"/>
            </a:pPr>
            <a:r>
              <a:rPr lang="en-GB" sz="1400" baseline="0" dirty="0" smtClean="0"/>
              <a:t>Facilitating the flow of goods</a:t>
            </a:r>
          </a:p>
          <a:p>
            <a:pPr marL="228600" indent="-228600">
              <a:buAutoNum type="arabicPeriod"/>
            </a:pPr>
            <a:r>
              <a:rPr lang="en-GB" sz="1400" baseline="0" dirty="0" smtClean="0"/>
              <a:t>Protection of revenue – including compliance with standards</a:t>
            </a:r>
          </a:p>
          <a:p>
            <a:pPr marL="0" indent="0">
              <a:buNone/>
            </a:pPr>
            <a:endParaRPr lang="en-GB" sz="1400" baseline="0" dirty="0" smtClean="0"/>
          </a:p>
          <a:p>
            <a:pPr marL="0" indent="0">
              <a:buNone/>
            </a:pPr>
            <a:r>
              <a:rPr lang="en-GB" sz="1400" baseline="0" dirty="0" smtClean="0"/>
              <a:t>Today you will hear about new processes and controls – our key priority when making and introducing these changes is to ensure that we </a:t>
            </a:r>
            <a:r>
              <a:rPr lang="en-GB" sz="1400" dirty="0" smtClean="0"/>
              <a:t>do not</a:t>
            </a:r>
            <a:r>
              <a:rPr lang="en-GB" sz="1400" baseline="0" dirty="0" smtClean="0"/>
              <a:t> interrupt the flow of goods </a:t>
            </a:r>
            <a:endParaRPr lang="en-GB" sz="1400" dirty="0"/>
          </a:p>
        </p:txBody>
      </p:sp>
      <p:sp>
        <p:nvSpPr>
          <p:cNvPr id="4" name="Slide Number Placeholder 3"/>
          <p:cNvSpPr>
            <a:spLocks noGrp="1"/>
          </p:cNvSpPr>
          <p:nvPr>
            <p:ph type="sldNum" sz="quarter" idx="10"/>
          </p:nvPr>
        </p:nvSpPr>
        <p:spPr/>
        <p:txBody>
          <a:bodyPr/>
          <a:lstStyle/>
          <a:p>
            <a:fld id="{BDC2ECBA-B4DF-4372-8E3D-6BE1916FA7C3}" type="slidenum">
              <a:rPr lang="en-GB" smtClean="0"/>
              <a:t>6</a:t>
            </a:fld>
            <a:endParaRPr lang="en-GB"/>
          </a:p>
        </p:txBody>
      </p:sp>
    </p:spTree>
    <p:extLst>
      <p:ext uri="{BB962C8B-B14F-4D97-AF65-F5344CB8AC3E}">
        <p14:creationId xmlns:p14="http://schemas.microsoft.com/office/powerpoint/2010/main" val="238726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7551"/>
            <a:ext cx="5438775" cy="4196631"/>
          </a:xfrm>
        </p:spPr>
        <p:txBody>
          <a:bodyPr/>
          <a:lstStyle/>
          <a:p>
            <a:r>
              <a:rPr lang="en-GB" sz="1400" b="1" dirty="0" smtClean="0"/>
              <a:t>We want to share further clarity on</a:t>
            </a:r>
            <a:r>
              <a:rPr lang="en-GB" sz="1400" b="1" baseline="0" dirty="0" smtClean="0"/>
              <a:t> the UK border planning assumptions</a:t>
            </a:r>
          </a:p>
          <a:p>
            <a:endParaRPr lang="en-GB" sz="1400" dirty="0"/>
          </a:p>
          <a:p>
            <a:r>
              <a:rPr lang="en-GB" sz="1400" dirty="0" smtClean="0"/>
              <a:t>Our assumptions are focused on Trader readiness</a:t>
            </a:r>
          </a:p>
          <a:p>
            <a:endParaRPr lang="en-GB" sz="1400" dirty="0"/>
          </a:p>
          <a:p>
            <a:r>
              <a:rPr lang="en-GB" sz="1400" dirty="0" smtClean="0"/>
              <a:t>We have recently revised our assumptions and will continue to review and update these as we gain further intelligence and clarity on how processes will work</a:t>
            </a:r>
          </a:p>
          <a:p>
            <a:endParaRPr lang="en-GB" sz="1400" dirty="0"/>
          </a:p>
          <a:p>
            <a:r>
              <a:rPr lang="en-GB" sz="1400" dirty="0" smtClean="0"/>
              <a:t>We have recently learnt more about the customs and security arrangements that will be in place in France – we need to do all we can to encourage trader readiness</a:t>
            </a:r>
          </a:p>
          <a:p>
            <a:endParaRPr lang="en-GB" sz="1400" dirty="0"/>
          </a:p>
          <a:p>
            <a:r>
              <a:rPr lang="en-GB" sz="1400" dirty="0" smtClean="0"/>
              <a:t>Our current assumptions suggest that less than 50% of freight vehicles will have the correct documents</a:t>
            </a:r>
          </a:p>
          <a:p>
            <a:endParaRPr lang="en-GB" sz="1400" dirty="0"/>
          </a:p>
          <a:p>
            <a:r>
              <a:rPr lang="en-GB" sz="1400" dirty="0" smtClean="0"/>
              <a:t>In order to address this – we want to ensure that traders have registered and have completed customs and SPS declarations in advance of their arrival at the border</a:t>
            </a:r>
          </a:p>
        </p:txBody>
      </p:sp>
      <p:sp>
        <p:nvSpPr>
          <p:cNvPr id="4" name="Slide Number Placeholder 3"/>
          <p:cNvSpPr>
            <a:spLocks noGrp="1"/>
          </p:cNvSpPr>
          <p:nvPr>
            <p:ph type="sldNum" sz="quarter" idx="10"/>
          </p:nvPr>
        </p:nvSpPr>
        <p:spPr/>
        <p:txBody>
          <a:bodyPr/>
          <a:lstStyle/>
          <a:p>
            <a:fld id="{BDC2ECBA-B4DF-4372-8E3D-6BE1916FA7C3}" type="slidenum">
              <a:rPr lang="en-GB" smtClean="0"/>
              <a:t>7</a:t>
            </a:fld>
            <a:endParaRPr lang="en-GB"/>
          </a:p>
        </p:txBody>
      </p:sp>
    </p:spTree>
    <p:extLst>
      <p:ext uri="{BB962C8B-B14F-4D97-AF65-F5344CB8AC3E}">
        <p14:creationId xmlns:p14="http://schemas.microsoft.com/office/powerpoint/2010/main" val="573370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This slide outlines the 3 main areas of mitigation</a:t>
            </a:r>
          </a:p>
          <a:p>
            <a:endParaRPr lang="en-GB" sz="1400" dirty="0"/>
          </a:p>
          <a:p>
            <a:r>
              <a:rPr lang="en-GB" sz="1400" b="1" dirty="0" smtClean="0"/>
              <a:t>We will be undertaking Brexit readiness checks </a:t>
            </a:r>
            <a:r>
              <a:rPr lang="en-GB" sz="1400" dirty="0" smtClean="0"/>
              <a:t>– these checks will help to minimise the number of unready trucks </a:t>
            </a:r>
          </a:p>
          <a:p>
            <a:endParaRPr lang="en-GB" sz="1400" dirty="0"/>
          </a:p>
          <a:p>
            <a:r>
              <a:rPr lang="en-GB" sz="1400" b="1" dirty="0" smtClean="0"/>
              <a:t>Improve trader reediness</a:t>
            </a:r>
          </a:p>
          <a:p>
            <a:r>
              <a:rPr lang="en-GB" sz="1400" dirty="0" smtClean="0"/>
              <a:t>We will be refreshing and relaunching communications over the Summer period- once our new PM is in post – our new Communication strategy will follow</a:t>
            </a:r>
          </a:p>
          <a:p>
            <a:endParaRPr lang="en-GB" sz="1400" dirty="0"/>
          </a:p>
          <a:p>
            <a:r>
              <a:rPr lang="en-GB" sz="1400" dirty="0" smtClean="0"/>
              <a:t>We are continuing to promote the need for traders to register - </a:t>
            </a:r>
            <a:r>
              <a:rPr lang="en-GB" sz="1400" b="1" dirty="0" smtClean="0"/>
              <a:t>this actions needs to happen now as time is running out</a:t>
            </a:r>
          </a:p>
          <a:p>
            <a:endParaRPr lang="en-GB" sz="1400" b="1" dirty="0"/>
          </a:p>
          <a:p>
            <a:r>
              <a:rPr lang="en-GB" sz="1400" b="1" dirty="0" smtClean="0"/>
              <a:t>We are also looking to implement traffic management systems – the key aim here is to reduce and disperse traffic build up at key </a:t>
            </a:r>
            <a:r>
              <a:rPr lang="en-GB" sz="1400" b="1" dirty="0" err="1" smtClean="0"/>
              <a:t>RoRo</a:t>
            </a:r>
            <a:r>
              <a:rPr lang="en-GB" sz="1400" b="1" dirty="0" smtClean="0"/>
              <a:t> locations</a:t>
            </a:r>
          </a:p>
          <a:p>
            <a:endParaRPr lang="en-GB" sz="1400" b="1" dirty="0"/>
          </a:p>
          <a:p>
            <a:r>
              <a:rPr lang="en-GB" sz="1400" b="1" dirty="0" smtClean="0">
                <a:solidFill>
                  <a:srgbClr val="FF0000"/>
                </a:solidFill>
              </a:rPr>
              <a:t>Hand over to Government representatives</a:t>
            </a:r>
            <a:endParaRPr lang="en-GB" sz="1400" b="1" dirty="0">
              <a:solidFill>
                <a:srgbClr val="FF0000"/>
              </a:solidFill>
            </a:endParaRPr>
          </a:p>
        </p:txBody>
      </p:sp>
      <p:sp>
        <p:nvSpPr>
          <p:cNvPr id="4" name="Slide Number Placeholder 3"/>
          <p:cNvSpPr>
            <a:spLocks noGrp="1"/>
          </p:cNvSpPr>
          <p:nvPr>
            <p:ph type="sldNum" sz="quarter" idx="10"/>
          </p:nvPr>
        </p:nvSpPr>
        <p:spPr/>
        <p:txBody>
          <a:bodyPr/>
          <a:lstStyle/>
          <a:p>
            <a:fld id="{BDC2ECBA-B4DF-4372-8E3D-6BE1916FA7C3}" type="slidenum">
              <a:rPr lang="en-GB" smtClean="0"/>
              <a:t>8</a:t>
            </a:fld>
            <a:endParaRPr lang="en-GB"/>
          </a:p>
        </p:txBody>
      </p:sp>
    </p:spTree>
    <p:extLst>
      <p:ext uri="{BB962C8B-B14F-4D97-AF65-F5344CB8AC3E}">
        <p14:creationId xmlns:p14="http://schemas.microsoft.com/office/powerpoint/2010/main" val="117950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C2ECBA-B4DF-4372-8E3D-6BE1916FA7C3}" type="slidenum">
              <a:rPr lang="en-GB" smtClean="0"/>
              <a:t>9</a:t>
            </a:fld>
            <a:endParaRPr lang="en-GB"/>
          </a:p>
        </p:txBody>
      </p:sp>
    </p:spTree>
    <p:extLst>
      <p:ext uri="{BB962C8B-B14F-4D97-AF65-F5344CB8AC3E}">
        <p14:creationId xmlns:p14="http://schemas.microsoft.com/office/powerpoint/2010/main" val="860338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304455" y="138544"/>
            <a:ext cx="8552208" cy="681523"/>
          </a:xfrm>
        </p:spPr>
        <p:txBody>
          <a:bodyPr anchor="b"/>
          <a:lstStyle>
            <a:lvl1pPr>
              <a:defRPr sz="2400" b="0">
                <a:solidFill>
                  <a:schemeClr val="accent3"/>
                </a:solidFill>
                <a:latin typeface="+mn-lt"/>
              </a:defRPr>
            </a:lvl1pPr>
          </a:lstStyle>
          <a:p>
            <a:r>
              <a:rPr lang="en-US" dirty="0"/>
              <a:t>Click to edit Master title style</a:t>
            </a:r>
          </a:p>
        </p:txBody>
      </p:sp>
      <p:sp>
        <p:nvSpPr>
          <p:cNvPr id="5" name="btfpLayoutConfig" hidden="1"/>
          <p:cNvSpPr txBox="1"/>
          <p:nvPr userDrawn="1"/>
        </p:nvSpPr>
        <p:spPr bwMode="gray">
          <a:xfrm>
            <a:off x="12700" y="12700"/>
            <a:ext cx="426967" cy="88092"/>
          </a:xfrm>
          <a:prstGeom prst="rect">
            <a:avLst/>
          </a:prstGeom>
          <a:noFill/>
        </p:spPr>
        <p:txBody>
          <a:bodyPr vert="horz" wrap="none" lIns="36000" tIns="36000" rIns="36000" bIns="36000" rtlCol="0">
            <a:spAutoFit/>
          </a:bodyPr>
          <a:lstStyle/>
          <a:p>
            <a:pPr marL="0" indent="0">
              <a:buNone/>
            </a:pPr>
            <a:r>
              <a:rPr lang="en-GB" sz="100">
                <a:solidFill>
                  <a:srgbClr val="FFFFFF">
                    <a:alpha val="0"/>
                  </a:srgbClr>
                </a:solidFill>
              </a:rPr>
              <a:t>overall_0_131854613114827249 columns_1_131854613114827249 </a:t>
            </a:r>
            <a:endParaRPr lang="en-GB" sz="100" dirty="0" err="1">
              <a:solidFill>
                <a:srgbClr val="FFFFFF">
                  <a:alpha val="0"/>
                </a:srgbClr>
              </a:solidFill>
            </a:endParaRPr>
          </a:p>
        </p:txBody>
      </p:sp>
      <p:cxnSp>
        <p:nvCxnSpPr>
          <p:cNvPr id="7" name="Straight Connector 6"/>
          <p:cNvCxnSpPr/>
          <p:nvPr userDrawn="1"/>
        </p:nvCxnSpPr>
        <p:spPr>
          <a:xfrm>
            <a:off x="304454" y="826575"/>
            <a:ext cx="8552208" cy="219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descr="Znalezione obrazy dla zapytania hm government logo"/>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656" y="5943327"/>
            <a:ext cx="1718070" cy="881062"/>
          </a:xfrm>
          <a:prstGeom prst="rect">
            <a:avLst/>
          </a:prstGeom>
          <a:solidFill>
            <a:srgbClr val="FFFFFF"/>
          </a:solidFill>
          <a:effectLst/>
        </p:spPr>
      </p:pic>
      <p:sp>
        <p:nvSpPr>
          <p:cNvPr id="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292435"/>
      </p:ext>
    </p:extLst>
  </p:cSld>
  <p:clrMapOvr>
    <a:masterClrMapping/>
  </p:clrMapOvr>
  <p:extLst mod="1">
    <p:ext uri="{DCECCB84-F9BA-43D5-87BE-67443E8EF086}">
      <p15:sldGuideLst xmlns:p15="http://schemas.microsoft.com/office/powerpoint/2012/main">
        <p15:guide id="1" pos="184" userDrawn="1">
          <p15:clr>
            <a:srgbClr val="CCCCCC"/>
          </p15:clr>
        </p15:guide>
        <p15:guide id="2" pos="5576" userDrawn="1">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cxnSp>
        <p:nvCxnSpPr>
          <p:cNvPr id="11" name="Straight Connector 10"/>
          <p:cNvCxnSpPr/>
          <p:nvPr userDrawn="1"/>
        </p:nvCxnSpPr>
        <p:spPr>
          <a:xfrm>
            <a:off x="3419475" y="2881313"/>
            <a:ext cx="2397125" cy="0"/>
          </a:xfrm>
          <a:prstGeom prst="line">
            <a:avLst/>
          </a:prstGeom>
          <a:ln w="508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19475" y="4125913"/>
            <a:ext cx="2397125" cy="0"/>
          </a:xfrm>
          <a:prstGeom prst="line">
            <a:avLst/>
          </a:prstGeom>
          <a:ln w="508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2960891" y="2881314"/>
            <a:ext cx="3204756" cy="1244600"/>
          </a:xfrm>
        </p:spPr>
        <p:txBody>
          <a:bodyPr/>
          <a:lstStyle>
            <a:lvl1pPr algn="ctr">
              <a:lnSpc>
                <a:spcPct val="87000"/>
              </a:lnSpc>
              <a:defRPr sz="2400" b="1" cap="none" baseline="0">
                <a:solidFill>
                  <a:schemeClr val="bg1"/>
                </a:solidFill>
              </a:defRPr>
            </a:lvl1pPr>
          </a:lstStyle>
          <a:p>
            <a:r>
              <a:rPr lang="en-GB"/>
              <a:t>CLICK TO EDIT MASTER TITLE STYLE</a:t>
            </a:r>
            <a:endParaRPr lang="en-US"/>
          </a:p>
        </p:txBody>
      </p:sp>
      <p:pic>
        <p:nvPicPr>
          <p:cNvPr id="10" name="Picture 2" descr="Znalezione obrazy dla zapytania hm government logo"/>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656" y="5943327"/>
            <a:ext cx="1718070" cy="881062"/>
          </a:xfrm>
          <a:prstGeom prst="rect">
            <a:avLst/>
          </a:prstGeom>
          <a:solidFill>
            <a:srgbClr val="FFFFFF"/>
          </a:solidFill>
          <a:effectLst/>
        </p:spPr>
      </p:pic>
      <p:sp>
        <p:nvSpPr>
          <p:cNvPr id="13" name="SlideNumber"/>
          <p:cNvSpPr/>
          <p:nvPr userDrawn="1"/>
        </p:nvSpPr>
        <p:spPr bwMode="gray">
          <a:xfrm>
            <a:off x="8856663" y="6418059"/>
            <a:ext cx="211597" cy="215444"/>
          </a:xfrm>
          <a:prstGeom prst="roundRect">
            <a:avLst>
              <a:gd name="adj" fmla="val 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711200" rtl="0" eaLnBrk="1" latinLnBrk="0" hangingPunct="1">
              <a:spcBef>
                <a:spcPts val="1200"/>
              </a:spcBef>
              <a:buNone/>
            </a:pPr>
            <a:fld id="{BB69BBE8-4DB2-4642-B003-B220ACD5A2FD}" type="slidenum">
              <a:rPr lang="en-US" sz="1400" b="0" baseline="0" smtClean="0">
                <a:solidFill>
                  <a:schemeClr val="tx1"/>
                </a:solidFill>
                <a:latin typeface="+mn-lt"/>
              </a:rPr>
              <a:pPr marL="0" indent="0" algn="r" defTabSz="711200" rtl="0" eaLnBrk="1" latinLnBrk="0" hangingPunct="1">
                <a:spcBef>
                  <a:spcPts val="1200"/>
                </a:spcBef>
                <a:buNone/>
              </a:pPr>
              <a:t>‹Nº›</a:t>
            </a:fld>
            <a:endParaRPr lang="fr-FR" sz="1400" b="0" dirty="0">
              <a:solidFill>
                <a:schemeClr val="tx1"/>
              </a:solidFill>
              <a:latin typeface="+mn-lt"/>
            </a:endParaRPr>
          </a:p>
        </p:txBody>
      </p:sp>
      <p:sp>
        <p:nvSpPr>
          <p:cNvPr id="14" name="Footer Placeholder 2"/>
          <p:cNvSpPr txBox="1">
            <a:spLocks/>
          </p:cNvSpPr>
          <p:nvPr userDrawn="1"/>
        </p:nvSpPr>
        <p:spPr>
          <a:xfrm>
            <a:off x="3104445" y="6339098"/>
            <a:ext cx="2935110" cy="365125"/>
          </a:xfrm>
          <a:prstGeom prst="rect">
            <a:avLst/>
          </a:prstGeom>
        </p:spPr>
        <p:txBody>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lgn="ctr">
              <a:buFontTx/>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79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_No logo">
    <p:spTree>
      <p:nvGrpSpPr>
        <p:cNvPr id="1" name=""/>
        <p:cNvGrpSpPr/>
        <p:nvPr/>
      </p:nvGrpSpPr>
      <p:grpSpPr>
        <a:xfrm>
          <a:off x="0" y="0"/>
          <a:ext cx="0" cy="0"/>
          <a:chOff x="0" y="0"/>
          <a:chExt cx="0" cy="0"/>
        </a:xfrm>
      </p:grpSpPr>
      <p:pic>
        <p:nvPicPr>
          <p:cNvPr id="6" name="Picture 2" descr="Znalezione obrazy dla zapytania hm government logo"/>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656" y="5943327"/>
            <a:ext cx="1718070" cy="881062"/>
          </a:xfrm>
          <a:prstGeom prst="rect">
            <a:avLst/>
          </a:prstGeom>
          <a:solidFill>
            <a:srgbClr val="FFFFFF"/>
          </a:solidFill>
          <a:effectLst/>
        </p:spPr>
      </p:pic>
      <p:cxnSp>
        <p:nvCxnSpPr>
          <p:cNvPr id="8" name="Straight Connector 7"/>
          <p:cNvCxnSpPr/>
          <p:nvPr userDrawn="1"/>
        </p:nvCxnSpPr>
        <p:spPr>
          <a:xfrm>
            <a:off x="304454" y="826575"/>
            <a:ext cx="8552208" cy="219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Footer Placeholder 2"/>
          <p:cNvSpPr txBox="1">
            <a:spLocks/>
          </p:cNvSpPr>
          <p:nvPr userDrawn="1"/>
        </p:nvSpPr>
        <p:spPr>
          <a:xfrm>
            <a:off x="3104445" y="6339098"/>
            <a:ext cx="2935110" cy="365125"/>
          </a:xfrm>
          <a:prstGeom prst="rect">
            <a:avLst/>
          </a:prstGeom>
        </p:spPr>
        <p:txBody>
          <a:bodyPr/>
          <a:ls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a:lstStyle>
          <a:p>
            <a:pPr marL="0" indent="0" algn="ctr">
              <a:buFontTx/>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7" name="Title"/>
          <p:cNvSpPr>
            <a:spLocks noGrp="1"/>
          </p:cNvSpPr>
          <p:nvPr>
            <p:ph type="title"/>
          </p:nvPr>
        </p:nvSpPr>
        <p:spPr>
          <a:xfrm>
            <a:off x="304455" y="138544"/>
            <a:ext cx="8552208" cy="681523"/>
          </a:xfrm>
        </p:spPr>
        <p:txBody>
          <a:bodyPr anchor="b"/>
          <a:lstStyle>
            <a:lvl1pPr>
              <a:defRPr sz="2400" b="0">
                <a:solidFill>
                  <a:schemeClr val="accent3"/>
                </a:solidFill>
                <a:latin typeface="+mn-lt"/>
              </a:defRPr>
            </a:lvl1pPr>
          </a:lstStyle>
          <a:p>
            <a:r>
              <a:rPr lang="en-US" dirty="0"/>
              <a:t>Click to edit Master title style</a:t>
            </a:r>
          </a:p>
        </p:txBody>
      </p:sp>
    </p:spTree>
    <p:extLst>
      <p:ext uri="{BB962C8B-B14F-4D97-AF65-F5344CB8AC3E}">
        <p14:creationId xmlns:p14="http://schemas.microsoft.com/office/powerpoint/2010/main" val="25269396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2" name="Picture 2" descr="Znalezione obrazy dla zapytania hm government logo"/>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658" y="121362"/>
            <a:ext cx="1585911" cy="881062"/>
          </a:xfrm>
          <a:prstGeom prst="rect">
            <a:avLst/>
          </a:prstGeom>
          <a:solidFill>
            <a:srgbClr val="FFFFFF"/>
          </a:solidFill>
          <a:effectLst/>
        </p:spPr>
      </p:pic>
      <p:cxnSp>
        <p:nvCxnSpPr>
          <p:cNvPr id="14" name="Straight Connector 13"/>
          <p:cNvCxnSpPr/>
          <p:nvPr userDrawn="1"/>
        </p:nvCxnSpPr>
        <p:spPr>
          <a:xfrm flipH="1">
            <a:off x="217903" y="305065"/>
            <a:ext cx="2309" cy="511275"/>
          </a:xfrm>
          <a:prstGeom prst="line">
            <a:avLst/>
          </a:prstGeom>
          <a:noFill/>
          <a:ln w="19050" cap="flat" cmpd="sng" algn="ctr">
            <a:solidFill>
              <a:srgbClr val="166BB8"/>
            </a:solidFill>
            <a:prstDash val="solid"/>
            <a:miter lim="800000"/>
            <a:tailEnd type="none" w="med" len="lg"/>
          </a:ln>
          <a:effectLst/>
        </p:spPr>
      </p:cxnSp>
      <p:sp>
        <p:nvSpPr>
          <p:cNvPr id="16" name="Text Placeholder 6"/>
          <p:cNvSpPr txBox="1">
            <a:spLocks/>
          </p:cNvSpPr>
          <p:nvPr userDrawn="1"/>
        </p:nvSpPr>
        <p:spPr>
          <a:xfrm>
            <a:off x="0" y="3997325"/>
            <a:ext cx="9144000" cy="369888"/>
          </a:xfrm>
          <a:prstGeom prst="rect">
            <a:avLst/>
          </a:prstGeom>
          <a:effectLst/>
        </p:spPr>
        <p:txBody>
          <a:bodyPr vert="horz" lIns="33231" tIns="33231" rIns="33231" bIns="33231" rtlCol="0">
            <a:noAutofit/>
          </a:bodyPr>
          <a:lstStyle>
            <a:lvl1pPr marL="0" indent="0" algn="l" defTabSz="990520" rtl="0" eaLnBrk="1" latinLnBrk="0" hangingPunct="1">
              <a:lnSpc>
                <a:spcPct val="100000"/>
              </a:lnSpc>
              <a:spcBef>
                <a:spcPts val="1300"/>
              </a:spcBef>
              <a:buFont typeface="Arial" panose="020B0604020202020204" pitchFamily="34" charset="0"/>
              <a:buNone/>
              <a:defRPr sz="1800" kern="1200" baseline="0">
                <a:solidFill>
                  <a:schemeClr val="bg2"/>
                </a:solidFill>
                <a:effectLst/>
                <a:latin typeface="+mn-lt"/>
                <a:ea typeface="+mn-ea"/>
                <a:cs typeface="+mn-cs"/>
              </a:defRPr>
            </a:lvl1pPr>
            <a:lvl2pPr marL="392100" indent="-196050" algn="l" defTabSz="990520" rtl="0" eaLnBrk="1" latinLnBrk="0" hangingPunct="1">
              <a:lnSpc>
                <a:spcPct val="100000"/>
              </a:lnSpc>
              <a:spcBef>
                <a:spcPts val="650"/>
              </a:spcBef>
              <a:buFont typeface="Arial" panose="020B0604020202020204" pitchFamily="34" charset="0"/>
              <a:buChar char="–"/>
              <a:defRPr sz="1517" kern="1200">
                <a:solidFill>
                  <a:schemeClr val="tx1"/>
                </a:solidFill>
                <a:effectLst/>
                <a:latin typeface="+mn-lt"/>
                <a:ea typeface="+mn-ea"/>
                <a:cs typeface="+mn-cs"/>
              </a:defRPr>
            </a:lvl2pPr>
            <a:lvl3pPr marL="579553" indent="-187452" algn="l" defTabSz="990520" rtl="0" eaLnBrk="1" latinLnBrk="0" hangingPunct="1">
              <a:lnSpc>
                <a:spcPct val="100000"/>
              </a:lnSpc>
              <a:spcBef>
                <a:spcPts val="650"/>
              </a:spcBef>
              <a:buFont typeface="Arial" panose="020B0604020202020204" pitchFamily="34" charset="0"/>
              <a:buChar char="&gt;"/>
              <a:defRPr sz="1517" kern="1200">
                <a:solidFill>
                  <a:schemeClr val="tx1"/>
                </a:solidFill>
                <a:effectLst/>
                <a:latin typeface="+mn-lt"/>
                <a:ea typeface="+mn-ea"/>
                <a:cs typeface="+mn-cs"/>
              </a:defRPr>
            </a:lvl3pPr>
            <a:lvl4pPr marL="775603" indent="-196050" algn="l" defTabSz="990520" rtl="0" eaLnBrk="1" latinLnBrk="0" hangingPunct="1">
              <a:lnSpc>
                <a:spcPct val="100000"/>
              </a:lnSpc>
              <a:spcBef>
                <a:spcPts val="650"/>
              </a:spcBef>
              <a:buFont typeface="Arial" panose="020B0604020202020204" pitchFamily="34" charset="0"/>
              <a:buChar char="–"/>
              <a:defRPr sz="1517" kern="1200">
                <a:solidFill>
                  <a:schemeClr val="tx1"/>
                </a:solidFill>
                <a:effectLst/>
                <a:latin typeface="+mn-lt"/>
                <a:ea typeface="+mn-ea"/>
                <a:cs typeface="+mn-cs"/>
              </a:defRPr>
            </a:lvl4pPr>
            <a:lvl5pPr marL="973372" indent="-197770" algn="l" defTabSz="990520" rtl="0" eaLnBrk="1" latinLnBrk="0" hangingPunct="1">
              <a:lnSpc>
                <a:spcPct val="100000"/>
              </a:lnSpc>
              <a:spcBef>
                <a:spcPts val="650"/>
              </a:spcBef>
              <a:buFont typeface="Arial" panose="020B0604020202020204" pitchFamily="34" charset="0"/>
              <a:buChar char="&gt;"/>
              <a:defRPr sz="1517" kern="1200">
                <a:solidFill>
                  <a:schemeClr val="tx1"/>
                </a:solidFill>
                <a:effectLst/>
                <a:latin typeface="+mn-lt"/>
                <a:ea typeface="+mn-ea"/>
                <a:cs typeface="+mn-cs"/>
              </a:defRPr>
            </a:lvl5pPr>
            <a:lvl6pPr marL="2723930" indent="-247630" algn="l" defTabSz="990520" rtl="0" eaLnBrk="1" latinLnBrk="0" hangingPunct="1">
              <a:lnSpc>
                <a:spcPct val="90000"/>
              </a:lnSpc>
              <a:spcBef>
                <a:spcPts val="542"/>
              </a:spcBef>
              <a:buFont typeface="Arial" panose="020B0604020202020204" pitchFamily="34" charset="0"/>
              <a:buChar char="•"/>
              <a:defRPr sz="1950" kern="1200">
                <a:solidFill>
                  <a:schemeClr val="tx1"/>
                </a:solidFill>
                <a:effectLst/>
                <a:latin typeface="+mn-lt"/>
                <a:ea typeface="+mn-ea"/>
                <a:cs typeface="+mn-cs"/>
              </a:defRPr>
            </a:lvl6pPr>
            <a:lvl7pPr marL="3219191" indent="-247630" algn="l" defTabSz="990520" rtl="0" eaLnBrk="1" latinLnBrk="0" hangingPunct="1">
              <a:lnSpc>
                <a:spcPct val="90000"/>
              </a:lnSpc>
              <a:spcBef>
                <a:spcPts val="542"/>
              </a:spcBef>
              <a:buFont typeface="Arial" panose="020B0604020202020204" pitchFamily="34" charset="0"/>
              <a:buChar char="•"/>
              <a:defRPr sz="1950" kern="1200">
                <a:solidFill>
                  <a:schemeClr val="tx1"/>
                </a:solidFill>
                <a:effectLst/>
                <a:latin typeface="+mn-lt"/>
                <a:ea typeface="+mn-ea"/>
                <a:cs typeface="+mn-cs"/>
              </a:defRPr>
            </a:lvl7pPr>
            <a:lvl8pPr marL="3714450" indent="-247630" algn="l" defTabSz="990520" rtl="0" eaLnBrk="1" latinLnBrk="0" hangingPunct="1">
              <a:lnSpc>
                <a:spcPct val="90000"/>
              </a:lnSpc>
              <a:spcBef>
                <a:spcPts val="542"/>
              </a:spcBef>
              <a:buFont typeface="Arial" panose="020B0604020202020204" pitchFamily="34" charset="0"/>
              <a:buChar char="•"/>
              <a:defRPr sz="1950" kern="1200">
                <a:solidFill>
                  <a:schemeClr val="tx1"/>
                </a:solidFill>
                <a:effectLst/>
                <a:latin typeface="+mn-lt"/>
                <a:ea typeface="+mn-ea"/>
                <a:cs typeface="+mn-cs"/>
              </a:defRPr>
            </a:lvl8pPr>
            <a:lvl9pPr marL="4209710" indent="-247630" algn="l" defTabSz="990520" rtl="0" eaLnBrk="1" latinLnBrk="0" hangingPunct="1">
              <a:lnSpc>
                <a:spcPct val="90000"/>
              </a:lnSpc>
              <a:spcBef>
                <a:spcPts val="542"/>
              </a:spcBef>
              <a:buFont typeface="Arial" panose="020B0604020202020204" pitchFamily="34" charset="0"/>
              <a:buChar char="•"/>
              <a:defRPr sz="1950" kern="1200">
                <a:solidFill>
                  <a:schemeClr val="tx1"/>
                </a:solidFill>
                <a:effectLst/>
                <a:latin typeface="+mn-lt"/>
                <a:ea typeface="+mn-ea"/>
                <a:cs typeface="+mn-cs"/>
              </a:defRPr>
            </a:lvl9pPr>
          </a:lstStyle>
          <a:p>
            <a:pPr marL="0" marR="0" lvl="0" indent="0" algn="l" defTabSz="914349"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GB" sz="1662" b="0" i="0" u="none" strike="noStrike" kern="1200" cap="none" spc="0" normalizeH="0" baseline="0" noProof="0" dirty="0">
              <a:ln>
                <a:noFill/>
              </a:ln>
              <a:solidFill>
                <a:srgbClr val="FFFFFF"/>
              </a:solidFill>
              <a:effectLst/>
              <a:uLnTx/>
              <a:uFillTx/>
              <a:latin typeface="Calibri"/>
              <a:cs typeface="Arial"/>
            </a:endParaRPr>
          </a:p>
        </p:txBody>
      </p:sp>
      <p:sp>
        <p:nvSpPr>
          <p:cNvPr id="21" name="Text Placeholder 20"/>
          <p:cNvSpPr>
            <a:spLocks noGrp="1"/>
          </p:cNvSpPr>
          <p:nvPr>
            <p:ph type="body" sz="quarter" idx="10" hasCustomPrompt="1"/>
          </p:nvPr>
        </p:nvSpPr>
        <p:spPr>
          <a:xfrm>
            <a:off x="292431" y="1945645"/>
            <a:ext cx="8566638" cy="1007273"/>
          </a:xfrm>
        </p:spPr>
        <p:txBody>
          <a:bodyPr lIns="90000" tIns="46800" rIns="90000" bIns="46800"/>
          <a:lstStyle>
            <a:lvl1pPr marL="0" indent="0">
              <a:buNone/>
              <a:defRPr sz="3600" b="1" baseline="0">
                <a:solidFill>
                  <a:schemeClr val="accent3"/>
                </a:solidFill>
              </a:defRPr>
            </a:lvl1pPr>
          </a:lstStyle>
          <a:p>
            <a:pPr lvl="0"/>
            <a:r>
              <a:rPr lang="en-GB" dirty="0" smtClean="0"/>
              <a:t>Click to add title</a:t>
            </a:r>
            <a:endParaRPr lang="en-GB" dirty="0"/>
          </a:p>
        </p:txBody>
      </p:sp>
      <p:sp>
        <p:nvSpPr>
          <p:cNvPr id="9"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506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F65FF11-61B8-4767-954A-E1354F82BB55}"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50C03DE-1CC2-423B-96D2-83735B36B53B}" type="slidenum">
              <a:rPr lang="en-GB" smtClean="0"/>
              <a:t>‹Nº›</a:t>
            </a:fld>
            <a:endParaRPr lang="en-GB"/>
          </a:p>
        </p:txBody>
      </p:sp>
    </p:spTree>
    <p:extLst>
      <p:ext uri="{BB962C8B-B14F-4D97-AF65-F5344CB8AC3E}">
        <p14:creationId xmlns:p14="http://schemas.microsoft.com/office/powerpoint/2010/main" val="521816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BtfpConfiguration" hidden="1"/>
          <p:cNvSpPr txBox="1"/>
          <p:nvPr userDrawn="1"/>
        </p:nvSpPr>
        <p:spPr bwMode="hidden">
          <a:xfrm>
            <a:off x="0" y="0"/>
            <a:ext cx="27000" cy="36000"/>
          </a:xfrm>
          <a:prstGeom prst="rect">
            <a:avLst/>
          </a:prstGeom>
          <a:noFill/>
        </p:spPr>
        <p:txBody>
          <a:bodyPr wrap="none" lIns="0" tIns="0" rIns="0" bIns="0" rtlCol="0">
            <a:noAutofit/>
          </a:bodyPr>
          <a:lstStyle/>
          <a:p>
            <a:pPr marL="0" indent="0">
              <a:buNone/>
            </a:pPr>
            <a:r>
              <a:rPr lang="en-US" sz="100" dirty="0">
                <a:solidFill>
                  <a:schemeClr val="bg1">
                    <a:alpha val="0"/>
                  </a:schemeClr>
                </a:solidFill>
              </a:rPr>
              <a:t>&lt;</a:t>
            </a:r>
            <a:r>
              <a:rPr lang="en-US" sz="100" dirty="0" err="1">
                <a:solidFill>
                  <a:schemeClr val="bg1">
                    <a:alpha val="0"/>
                  </a:schemeClr>
                </a:solidFill>
              </a:rPr>
              <a:t>btfp</a:t>
            </a:r>
            <a:r>
              <a:rPr lang="en-US" sz="100" dirty="0">
                <a:solidFill>
                  <a:schemeClr val="bg1">
                    <a:alpha val="0"/>
                  </a:schemeClr>
                </a:solidFill>
              </a:rPr>
              <a:t>&gt;
  &lt;!-- Instructions for the &lt;template&gt; tag:
       Keep "version" and "type" options unchanged.
       Set "name" option to the client name that should appear on the client color section. 
       Set "</a:t>
            </a:r>
            <a:r>
              <a:rPr lang="en-US" sz="100" dirty="0" err="1">
                <a:solidFill>
                  <a:schemeClr val="bg1">
                    <a:alpha val="0"/>
                  </a:schemeClr>
                </a:solidFill>
              </a:rPr>
              <a:t>pageSize</a:t>
            </a:r>
            <a:r>
              <a:rPr lang="en-US" sz="100" dirty="0">
                <a:solidFill>
                  <a:schemeClr val="bg1">
                    <a:alpha val="0"/>
                  </a:schemeClr>
                </a:solidFill>
              </a:rPr>
              <a:t>" to the paper size you are setting this slide master up on. Valid values are: "widescreen" (which equals 16:9), "4_3", "a4" and "letter". Observe capitalization! --&gt;
  &lt;template version="2.0.14" type="unbranded" name="HM Government" </a:t>
            </a:r>
            <a:r>
              <a:rPr lang="en-US" sz="100" dirty="0" err="1">
                <a:solidFill>
                  <a:schemeClr val="bg1">
                    <a:alpha val="0"/>
                  </a:schemeClr>
                </a:solidFill>
              </a:rPr>
              <a:t>pageSize</a:t>
            </a:r>
            <a:r>
              <a:rPr lang="en-US" sz="100" dirty="0">
                <a:solidFill>
                  <a:schemeClr val="bg1">
                    <a:alpha val="0"/>
                  </a:schemeClr>
                </a:solidFill>
              </a:rPr>
              <a:t>="4_3"&gt;
    &lt;!-- Instructions for &lt;settings&gt; tag:
         In each sub-tag set the hex code of the RGB color you wish to use for the standard elements when they are created on this slide master.
         If the value is missing or invalid, default colors will be used. --&gt;
    &lt;settings&gt;
      &lt;</a:t>
            </a:r>
            <a:r>
              <a:rPr lang="en-US" sz="100" dirty="0" err="1">
                <a:solidFill>
                  <a:schemeClr val="bg1">
                    <a:alpha val="0"/>
                  </a:schemeClr>
                </a:solidFill>
              </a:rPr>
              <a:t>runningAgendaBackColorLeft</a:t>
            </a:r>
            <a:r>
              <a:rPr lang="en-US" sz="100" dirty="0">
                <a:solidFill>
                  <a:schemeClr val="bg1">
                    <a:alpha val="0"/>
                  </a:schemeClr>
                </a:solidFill>
              </a:rPr>
              <a:t>&gt;#5C5C5C&lt;/</a:t>
            </a:r>
            <a:r>
              <a:rPr lang="en-US" sz="100" dirty="0" err="1">
                <a:solidFill>
                  <a:schemeClr val="bg1">
                    <a:alpha val="0"/>
                  </a:schemeClr>
                </a:solidFill>
              </a:rPr>
              <a:t>runningAgendaBackColorLeft</a:t>
            </a:r>
            <a:r>
              <a:rPr lang="en-US" sz="100" dirty="0">
                <a:solidFill>
                  <a:schemeClr val="bg1">
                    <a:alpha val="0"/>
                  </a:schemeClr>
                </a:solidFill>
              </a:rPr>
              <a:t>&gt;
      &lt;</a:t>
            </a:r>
            <a:r>
              <a:rPr lang="en-US" sz="100" dirty="0" err="1">
                <a:solidFill>
                  <a:schemeClr val="bg1">
                    <a:alpha val="0"/>
                  </a:schemeClr>
                </a:solidFill>
              </a:rPr>
              <a:t>runningAgendaBackColorRight</a:t>
            </a:r>
            <a:r>
              <a:rPr lang="en-US" sz="100" dirty="0">
                <a:solidFill>
                  <a:schemeClr val="bg1">
                    <a:alpha val="0"/>
                  </a:schemeClr>
                </a:solidFill>
              </a:rPr>
              <a:t>&gt;#B4B4B4&lt;/</a:t>
            </a:r>
            <a:r>
              <a:rPr lang="en-US" sz="100" dirty="0" err="1">
                <a:solidFill>
                  <a:schemeClr val="bg1">
                    <a:alpha val="0"/>
                  </a:schemeClr>
                </a:solidFill>
              </a:rPr>
              <a:t>runningAgendaBackColorRight</a:t>
            </a:r>
            <a:r>
              <a:rPr lang="en-US" sz="100" dirty="0">
                <a:solidFill>
                  <a:schemeClr val="bg1">
                    <a:alpha val="0"/>
                  </a:schemeClr>
                </a:solidFill>
              </a:rPr>
              <a:t>&gt;
      &lt;</a:t>
            </a:r>
            <a:r>
              <a:rPr lang="en-US" sz="100" dirty="0" err="1">
                <a:solidFill>
                  <a:schemeClr val="bg1">
                    <a:alpha val="0"/>
                  </a:schemeClr>
                </a:solidFill>
              </a:rPr>
              <a:t>runningAgendaTextColorLeft</a:t>
            </a:r>
            <a:r>
              <a:rPr lang="en-US" sz="100" dirty="0">
                <a:solidFill>
                  <a:schemeClr val="bg1">
                    <a:alpha val="0"/>
                  </a:schemeClr>
                </a:solidFill>
              </a:rPr>
              <a:t>&gt;#FFFFFF&lt;/</a:t>
            </a:r>
            <a:r>
              <a:rPr lang="en-US" sz="100" dirty="0" err="1">
                <a:solidFill>
                  <a:schemeClr val="bg1">
                    <a:alpha val="0"/>
                  </a:schemeClr>
                </a:solidFill>
              </a:rPr>
              <a:t>runningAgendaTextColorLeft</a:t>
            </a:r>
            <a:r>
              <a:rPr lang="en-US" sz="100" dirty="0">
                <a:solidFill>
                  <a:schemeClr val="bg1">
                    <a:alpha val="0"/>
                  </a:schemeClr>
                </a:solidFill>
              </a:rPr>
              <a:t>&gt;
      &lt;</a:t>
            </a:r>
            <a:r>
              <a:rPr lang="en-US" sz="100" dirty="0" err="1">
                <a:solidFill>
                  <a:schemeClr val="bg1">
                    <a:alpha val="0"/>
                  </a:schemeClr>
                </a:solidFill>
              </a:rPr>
              <a:t>runningAgendaTextColorRight</a:t>
            </a:r>
            <a:r>
              <a:rPr lang="en-US" sz="100" dirty="0">
                <a:solidFill>
                  <a:schemeClr val="bg1">
                    <a:alpha val="0"/>
                  </a:schemeClr>
                </a:solidFill>
              </a:rPr>
              <a:t>&gt;#FFFFFF&lt;/</a:t>
            </a:r>
            <a:r>
              <a:rPr lang="en-US" sz="100" dirty="0" err="1">
                <a:solidFill>
                  <a:schemeClr val="bg1">
                    <a:alpha val="0"/>
                  </a:schemeClr>
                </a:solidFill>
              </a:rPr>
              <a:t>runningAgendaTextColorRight</a:t>
            </a:r>
            <a:r>
              <a:rPr lang="en-US" sz="100" dirty="0">
                <a:solidFill>
                  <a:schemeClr val="bg1">
                    <a:alpha val="0"/>
                  </a:schemeClr>
                </a:solidFill>
              </a:rPr>
              <a:t>&gt;
      &lt;</a:t>
            </a:r>
            <a:r>
              <a:rPr lang="en-US" sz="100" dirty="0" err="1">
                <a:solidFill>
                  <a:schemeClr val="bg1">
                    <a:alpha val="0"/>
                  </a:schemeClr>
                </a:solidFill>
              </a:rPr>
              <a:t>columnHeaderLineColor</a:t>
            </a:r>
            <a:r>
              <a:rPr lang="en-US" sz="100" dirty="0">
                <a:solidFill>
                  <a:schemeClr val="bg1">
                    <a:alpha val="0"/>
                  </a:schemeClr>
                </a:solidFill>
              </a:rPr>
              <a:t>&gt;#000000&lt;/</a:t>
            </a:r>
            <a:r>
              <a:rPr lang="en-US" sz="100" dirty="0" err="1">
                <a:solidFill>
                  <a:schemeClr val="bg1">
                    <a:alpha val="0"/>
                  </a:schemeClr>
                </a:solidFill>
              </a:rPr>
              <a:t>columnHeaderLineColor</a:t>
            </a:r>
            <a:r>
              <a:rPr lang="en-US" sz="100" dirty="0">
                <a:solidFill>
                  <a:schemeClr val="bg1">
                    <a:alpha val="0"/>
                  </a:schemeClr>
                </a:solidFill>
              </a:rPr>
              <a:t>&gt;
      &lt;</a:t>
            </a:r>
            <a:r>
              <a:rPr lang="en-US" sz="100" dirty="0" err="1">
                <a:solidFill>
                  <a:schemeClr val="bg1">
                    <a:alpha val="0"/>
                  </a:schemeClr>
                </a:solidFill>
              </a:rPr>
              <a:t>columnHeaderTextColor</a:t>
            </a:r>
            <a:r>
              <a:rPr lang="en-US" sz="100" dirty="0">
                <a:solidFill>
                  <a:schemeClr val="bg1">
                    <a:alpha val="0"/>
                  </a:schemeClr>
                </a:solidFill>
              </a:rPr>
              <a:t>&gt;#000000&lt;/</a:t>
            </a:r>
            <a:r>
              <a:rPr lang="en-US" sz="100" dirty="0" err="1">
                <a:solidFill>
                  <a:schemeClr val="bg1">
                    <a:alpha val="0"/>
                  </a:schemeClr>
                </a:solidFill>
              </a:rPr>
              <a:t>columnHeaderTextColor</a:t>
            </a:r>
            <a:r>
              <a:rPr lang="en-US" sz="100" dirty="0">
                <a:solidFill>
                  <a:schemeClr val="bg1">
                    <a:alpha val="0"/>
                  </a:schemeClr>
                </a:solidFill>
              </a:rPr>
              <a:t>&gt;
      &lt;</a:t>
            </a:r>
            <a:r>
              <a:rPr lang="en-US" sz="100" dirty="0" err="1">
                <a:solidFill>
                  <a:schemeClr val="bg1">
                    <a:alpha val="0"/>
                  </a:schemeClr>
                </a:solidFill>
              </a:rPr>
              <a:t>rowHeaderLineColor</a:t>
            </a:r>
            <a:r>
              <a:rPr lang="en-US" sz="100" dirty="0">
                <a:solidFill>
                  <a:schemeClr val="bg1">
                    <a:alpha val="0"/>
                  </a:schemeClr>
                </a:solidFill>
              </a:rPr>
              <a:t>&gt;#000000&lt;/</a:t>
            </a:r>
            <a:r>
              <a:rPr lang="en-US" sz="100" dirty="0" err="1">
                <a:solidFill>
                  <a:schemeClr val="bg1">
                    <a:alpha val="0"/>
                  </a:schemeClr>
                </a:solidFill>
              </a:rPr>
              <a:t>rowHeaderLineColor</a:t>
            </a:r>
            <a:r>
              <a:rPr lang="en-US" sz="100" dirty="0">
                <a:solidFill>
                  <a:schemeClr val="bg1">
                    <a:alpha val="0"/>
                  </a:schemeClr>
                </a:solidFill>
              </a:rPr>
              <a:t>&gt;
      &lt;</a:t>
            </a:r>
            <a:r>
              <a:rPr lang="en-US" sz="100" dirty="0" err="1">
                <a:solidFill>
                  <a:schemeClr val="bg1">
                    <a:alpha val="0"/>
                  </a:schemeClr>
                </a:solidFill>
              </a:rPr>
              <a:t>rowHeaderTextColor</a:t>
            </a:r>
            <a:r>
              <a:rPr lang="en-US" sz="100" dirty="0">
                <a:solidFill>
                  <a:schemeClr val="bg1">
                    <a:alpha val="0"/>
                  </a:schemeClr>
                </a:solidFill>
              </a:rPr>
              <a:t>&gt;#000000&lt;/</a:t>
            </a:r>
            <a:r>
              <a:rPr lang="en-US" sz="100" dirty="0" err="1">
                <a:solidFill>
                  <a:schemeClr val="bg1">
                    <a:alpha val="0"/>
                  </a:schemeClr>
                </a:solidFill>
              </a:rPr>
              <a:t>rowHeaderTextColor</a:t>
            </a:r>
            <a:r>
              <a:rPr lang="en-US" sz="100" dirty="0">
                <a:solidFill>
                  <a:schemeClr val="bg1">
                    <a:alpha val="0"/>
                  </a:schemeClr>
                </a:solidFill>
              </a:rPr>
              <a:t>&gt;
      &lt;</a:t>
            </a:r>
            <a:r>
              <a:rPr lang="en-US" sz="100" dirty="0" err="1">
                <a:solidFill>
                  <a:schemeClr val="bg1">
                    <a:alpha val="0"/>
                  </a:schemeClr>
                </a:solidFill>
              </a:rPr>
              <a:t>bainArrowLineColor</a:t>
            </a:r>
            <a:r>
              <a:rPr lang="en-US" sz="100" dirty="0">
                <a:solidFill>
                  <a:schemeClr val="bg1">
                    <a:alpha val="0"/>
                  </a:schemeClr>
                </a:solidFill>
              </a:rPr>
              <a:t>&gt;#166BB8&lt;/</a:t>
            </a:r>
            <a:r>
              <a:rPr lang="en-US" sz="100" dirty="0" err="1">
                <a:solidFill>
                  <a:schemeClr val="bg1">
                    <a:alpha val="0"/>
                  </a:schemeClr>
                </a:solidFill>
              </a:rPr>
              <a:t>bainArrowLineColor</a:t>
            </a:r>
            <a:r>
              <a:rPr lang="en-US" sz="100" dirty="0">
                <a:solidFill>
                  <a:schemeClr val="bg1">
                    <a:alpha val="0"/>
                  </a:schemeClr>
                </a:solidFill>
              </a:rPr>
              <a:t>&gt;
      &lt;</a:t>
            </a:r>
            <a:r>
              <a:rPr lang="en-US" sz="100" dirty="0" err="1">
                <a:solidFill>
                  <a:schemeClr val="bg1">
                    <a:alpha val="0"/>
                  </a:schemeClr>
                </a:solidFill>
              </a:rPr>
              <a:t>bainArrowTextColor</a:t>
            </a:r>
            <a:r>
              <a:rPr lang="en-US" sz="100" dirty="0">
                <a:solidFill>
                  <a:schemeClr val="bg1">
                    <a:alpha val="0"/>
                  </a:schemeClr>
                </a:solidFill>
              </a:rPr>
              <a:t>&gt;#166BB8&lt;/</a:t>
            </a:r>
            <a:r>
              <a:rPr lang="en-US" sz="100" dirty="0" err="1">
                <a:solidFill>
                  <a:schemeClr val="bg1">
                    <a:alpha val="0"/>
                  </a:schemeClr>
                </a:solidFill>
              </a:rPr>
              <a:t>bainArrowTextColor</a:t>
            </a:r>
            <a:r>
              <a:rPr lang="en-US" sz="100" dirty="0">
                <a:solidFill>
                  <a:schemeClr val="bg1">
                    <a:alpha val="0"/>
                  </a:schemeClr>
                </a:solidFill>
              </a:rPr>
              <a:t>&gt;
      &lt;</a:t>
            </a:r>
            <a:r>
              <a:rPr lang="en-US" sz="100" dirty="0" err="1">
                <a:solidFill>
                  <a:schemeClr val="bg1">
                    <a:alpha val="0"/>
                  </a:schemeClr>
                </a:solidFill>
              </a:rPr>
              <a:t>percentageCircleFullCircleColor</a:t>
            </a:r>
            <a:r>
              <a:rPr lang="en-US" sz="100" dirty="0">
                <a:solidFill>
                  <a:schemeClr val="bg1">
                    <a:alpha val="0"/>
                  </a:schemeClr>
                </a:solidFill>
              </a:rPr>
              <a:t>&gt;#B4B4B4&lt;/</a:t>
            </a:r>
            <a:r>
              <a:rPr lang="en-US" sz="100" dirty="0" err="1">
                <a:solidFill>
                  <a:schemeClr val="bg1">
                    <a:alpha val="0"/>
                  </a:schemeClr>
                </a:solidFill>
              </a:rPr>
              <a:t>percentageCircleFullCircleColor</a:t>
            </a:r>
            <a:r>
              <a:rPr lang="en-US" sz="100" dirty="0">
                <a:solidFill>
                  <a:schemeClr val="bg1">
                    <a:alpha val="0"/>
                  </a:schemeClr>
                </a:solidFill>
              </a:rPr>
              <a:t>&gt;
      &lt;</a:t>
            </a:r>
            <a:r>
              <a:rPr lang="en-US" sz="100" dirty="0" err="1">
                <a:solidFill>
                  <a:schemeClr val="bg1">
                    <a:alpha val="0"/>
                  </a:schemeClr>
                </a:solidFill>
              </a:rPr>
              <a:t>percentageCircleTextHighlightColor</a:t>
            </a:r>
            <a:r>
              <a:rPr lang="en-US" sz="100" dirty="0">
                <a:solidFill>
                  <a:schemeClr val="bg1">
                    <a:alpha val="0"/>
                  </a:schemeClr>
                </a:solidFill>
              </a:rPr>
              <a:t>&gt;#5C5C5C&lt;/</a:t>
            </a:r>
            <a:r>
              <a:rPr lang="en-US" sz="100" dirty="0" err="1">
                <a:solidFill>
                  <a:schemeClr val="bg1">
                    <a:alpha val="0"/>
                  </a:schemeClr>
                </a:solidFill>
              </a:rPr>
              <a:t>percentageCircleTextHighlightColor</a:t>
            </a:r>
            <a:r>
              <a:rPr lang="en-US" sz="100" dirty="0">
                <a:solidFill>
                  <a:schemeClr val="bg1">
                    <a:alpha val="0"/>
                  </a:schemeClr>
                </a:solidFill>
              </a:rPr>
              <a:t>&gt;
      &lt;</a:t>
            </a:r>
            <a:r>
              <a:rPr lang="en-US" sz="100" dirty="0" err="1">
                <a:solidFill>
                  <a:schemeClr val="bg1">
                    <a:alpha val="0"/>
                  </a:schemeClr>
                </a:solidFill>
              </a:rPr>
              <a:t>statusStickerColor</a:t>
            </a:r>
            <a:r>
              <a:rPr lang="en-US" sz="100" dirty="0">
                <a:solidFill>
                  <a:schemeClr val="bg1">
                    <a:alpha val="0"/>
                  </a:schemeClr>
                </a:solidFill>
              </a:rPr>
              <a:t>&gt;#000000&lt;/</a:t>
            </a:r>
            <a:r>
              <a:rPr lang="en-US" sz="100" dirty="0" err="1">
                <a:solidFill>
                  <a:schemeClr val="bg1">
                    <a:alpha val="0"/>
                  </a:schemeClr>
                </a:solidFill>
              </a:rPr>
              <a:t>statusStickerColor</a:t>
            </a:r>
            <a:r>
              <a:rPr lang="en-US" sz="100" dirty="0">
                <a:solidFill>
                  <a:schemeClr val="bg1">
                    <a:alpha val="0"/>
                  </a:schemeClr>
                </a:solidFill>
              </a:rPr>
              <a:t>&gt;
      &lt;</a:t>
            </a:r>
            <a:r>
              <a:rPr lang="en-US" sz="100" dirty="0" err="1">
                <a:solidFill>
                  <a:schemeClr val="bg1">
                    <a:alpha val="0"/>
                  </a:schemeClr>
                </a:solidFill>
              </a:rPr>
              <a:t>calloutBackColor</a:t>
            </a:r>
            <a:r>
              <a:rPr lang="en-US" sz="100" dirty="0">
                <a:solidFill>
                  <a:schemeClr val="bg1">
                    <a:alpha val="0"/>
                  </a:schemeClr>
                </a:solidFill>
              </a:rPr>
              <a:t>&gt;#FFFFFF&lt;/</a:t>
            </a:r>
            <a:r>
              <a:rPr lang="en-US" sz="100" dirty="0" err="1">
                <a:solidFill>
                  <a:schemeClr val="bg1">
                    <a:alpha val="0"/>
                  </a:schemeClr>
                </a:solidFill>
              </a:rPr>
              <a:t>calloutBackColor</a:t>
            </a:r>
            <a:r>
              <a:rPr lang="en-US" sz="100" dirty="0">
                <a:solidFill>
                  <a:schemeClr val="bg1">
                    <a:alpha val="0"/>
                  </a:schemeClr>
                </a:solidFill>
              </a:rPr>
              <a:t>&gt;
      &lt;</a:t>
            </a:r>
            <a:r>
              <a:rPr lang="en-US" sz="100" dirty="0" err="1">
                <a:solidFill>
                  <a:schemeClr val="bg1">
                    <a:alpha val="0"/>
                  </a:schemeClr>
                </a:solidFill>
              </a:rPr>
              <a:t>calloutTextLineColor</a:t>
            </a:r>
            <a:r>
              <a:rPr lang="en-US" sz="100" dirty="0">
                <a:solidFill>
                  <a:schemeClr val="bg1">
                    <a:alpha val="0"/>
                  </a:schemeClr>
                </a:solidFill>
              </a:rPr>
              <a:t>&gt;#166BB8&lt;/</a:t>
            </a:r>
            <a:r>
              <a:rPr lang="en-US" sz="100" dirty="0" err="1">
                <a:solidFill>
                  <a:schemeClr val="bg1">
                    <a:alpha val="0"/>
                  </a:schemeClr>
                </a:solidFill>
              </a:rPr>
              <a:t>calloutTextLineColor</a:t>
            </a:r>
            <a:r>
              <a:rPr lang="en-US" sz="100" dirty="0">
                <a:solidFill>
                  <a:schemeClr val="bg1">
                    <a:alpha val="0"/>
                  </a:schemeClr>
                </a:solidFill>
              </a:rPr>
              <a:t>&gt;
      &lt;</a:t>
            </a:r>
            <a:r>
              <a:rPr lang="en-US" sz="100" dirty="0" err="1">
                <a:solidFill>
                  <a:schemeClr val="bg1">
                    <a:alpha val="0"/>
                  </a:schemeClr>
                </a:solidFill>
              </a:rPr>
              <a:t>numberBubbleBackColor</a:t>
            </a:r>
            <a:r>
              <a:rPr lang="en-US" sz="100" dirty="0">
                <a:solidFill>
                  <a:schemeClr val="bg1">
                    <a:alpha val="0"/>
                  </a:schemeClr>
                </a:solidFill>
              </a:rPr>
              <a:t>&gt;#FFFFFF&lt;/</a:t>
            </a:r>
            <a:r>
              <a:rPr lang="en-US" sz="100" dirty="0" err="1">
                <a:solidFill>
                  <a:schemeClr val="bg1">
                    <a:alpha val="0"/>
                  </a:schemeClr>
                </a:solidFill>
              </a:rPr>
              <a:t>numberBubbleBackColor</a:t>
            </a:r>
            <a:r>
              <a:rPr lang="en-US" sz="100" dirty="0">
                <a:solidFill>
                  <a:schemeClr val="bg1">
                    <a:alpha val="0"/>
                  </a:schemeClr>
                </a:solidFill>
              </a:rPr>
              <a:t>&gt;
      &lt;</a:t>
            </a:r>
            <a:r>
              <a:rPr lang="en-US" sz="100" dirty="0" err="1">
                <a:solidFill>
                  <a:schemeClr val="bg1">
                    <a:alpha val="0"/>
                  </a:schemeClr>
                </a:solidFill>
              </a:rPr>
              <a:t>numberBubbleTextLineColor</a:t>
            </a:r>
            <a:r>
              <a:rPr lang="en-US" sz="100" dirty="0">
                <a:solidFill>
                  <a:schemeClr val="bg1">
                    <a:alpha val="0"/>
                  </a:schemeClr>
                </a:solidFill>
              </a:rPr>
              <a:t>&gt;#166BB8&lt;/</a:t>
            </a:r>
            <a:r>
              <a:rPr lang="en-US" sz="100" dirty="0" err="1">
                <a:solidFill>
                  <a:schemeClr val="bg1">
                    <a:alpha val="0"/>
                  </a:schemeClr>
                </a:solidFill>
              </a:rPr>
              <a:t>numberBubbleTextLineColor</a:t>
            </a:r>
            <a:r>
              <a:rPr lang="en-US" sz="100" dirty="0">
                <a:solidFill>
                  <a:schemeClr val="bg1">
                    <a:alpha val="0"/>
                  </a:schemeClr>
                </a:solidFill>
              </a:rPr>
              <a:t>&gt;
      &lt;</a:t>
            </a:r>
            <a:r>
              <a:rPr lang="en-US" sz="100" dirty="0" err="1">
                <a:solidFill>
                  <a:schemeClr val="bg1">
                    <a:alpha val="0"/>
                  </a:schemeClr>
                </a:solidFill>
              </a:rPr>
              <a:t>valueChainTextLineColor</a:t>
            </a:r>
            <a:r>
              <a:rPr lang="en-US" sz="100" dirty="0">
                <a:solidFill>
                  <a:schemeClr val="bg1">
                    <a:alpha val="0"/>
                  </a:schemeClr>
                </a:solidFill>
              </a:rPr>
              <a:t>&gt;#000000&lt;/</a:t>
            </a:r>
            <a:r>
              <a:rPr lang="en-US" sz="100" dirty="0" err="1">
                <a:solidFill>
                  <a:schemeClr val="bg1">
                    <a:alpha val="0"/>
                  </a:schemeClr>
                </a:solidFill>
              </a:rPr>
              <a:t>valueChainTextLineColor</a:t>
            </a:r>
            <a:r>
              <a:rPr lang="en-US" sz="100" dirty="0">
                <a:solidFill>
                  <a:schemeClr val="bg1">
                    <a:alpha val="0"/>
                  </a:schemeClr>
                </a:solidFill>
              </a:rPr>
              <a:t>&gt;
      &lt;</a:t>
            </a:r>
            <a:r>
              <a:rPr lang="en-US" sz="100" dirty="0" err="1">
                <a:solidFill>
                  <a:schemeClr val="bg1">
                    <a:alpha val="0"/>
                  </a:schemeClr>
                </a:solidFill>
              </a:rPr>
              <a:t>agendaHighlightColor</a:t>
            </a:r>
            <a:r>
              <a:rPr lang="en-US" sz="100" dirty="0">
                <a:solidFill>
                  <a:schemeClr val="bg1">
                    <a:alpha val="0"/>
                  </a:schemeClr>
                </a:solidFill>
              </a:rPr>
              <a:t>&gt;#166BB8&lt;/</a:t>
            </a:r>
            <a:r>
              <a:rPr lang="en-US" sz="100" dirty="0" err="1">
                <a:solidFill>
                  <a:schemeClr val="bg1">
                    <a:alpha val="0"/>
                  </a:schemeClr>
                </a:solidFill>
              </a:rPr>
              <a:t>agendaHighlightColor</a:t>
            </a:r>
            <a:r>
              <a:rPr lang="en-US" sz="100" dirty="0">
                <a:solidFill>
                  <a:schemeClr val="bg1">
                    <a:alpha val="0"/>
                  </a:schemeClr>
                </a:solidFill>
              </a:rPr>
              <a:t>&gt;
      &lt;!-- The &lt;</a:t>
            </a:r>
            <a:r>
              <a:rPr lang="en-US" sz="100" dirty="0" err="1">
                <a:solidFill>
                  <a:schemeClr val="bg1">
                    <a:alpha val="0"/>
                  </a:schemeClr>
                </a:solidFill>
              </a:rPr>
              <a:t>tableAccentNumber</a:t>
            </a:r>
            <a:r>
              <a:rPr lang="en-US" sz="100" dirty="0">
                <a:solidFill>
                  <a:schemeClr val="bg1">
                    <a:alpha val="0"/>
                  </a:schemeClr>
                </a:solidFill>
              </a:rPr>
              <a:t>&gt; defines which table layout from the "Light Style 1" row should be applied for newly created tables. 
           Valid values are 0, 1, 2, 3, 4, 5, and 6 - representing the layouts on the Table Layout drop-down from left to right. 
           The highlight colors used in those table layouts link to the Theme color palette, they cannot be specified here. --&gt;
      &lt;</a:t>
            </a:r>
            <a:r>
              <a:rPr lang="en-US" sz="100" dirty="0" err="1">
                <a:solidFill>
                  <a:schemeClr val="bg1">
                    <a:alpha val="0"/>
                  </a:schemeClr>
                </a:solidFill>
              </a:rPr>
              <a:t>tableAccentNumber</a:t>
            </a:r>
            <a:r>
              <a:rPr lang="en-US" sz="100" dirty="0">
                <a:solidFill>
                  <a:schemeClr val="bg1">
                    <a:alpha val="0"/>
                  </a:schemeClr>
                </a:solidFill>
              </a:rPr>
              <a:t>&gt;3&lt;/</a:t>
            </a:r>
            <a:r>
              <a:rPr lang="en-US" sz="100" dirty="0" err="1">
                <a:solidFill>
                  <a:schemeClr val="bg1">
                    <a:alpha val="0"/>
                  </a:schemeClr>
                </a:solidFill>
              </a:rPr>
              <a:t>tableAccentNumber</a:t>
            </a:r>
            <a:r>
              <a:rPr lang="en-US" sz="100" dirty="0">
                <a:solidFill>
                  <a:schemeClr val="bg1">
                    <a:alpha val="0"/>
                  </a:schemeClr>
                </a:solidFill>
              </a:rPr>
              <a:t>&gt;
      &lt;!-- The &lt;</a:t>
            </a:r>
            <a:r>
              <a:rPr lang="en-US" sz="100" dirty="0" err="1">
                <a:solidFill>
                  <a:schemeClr val="bg1">
                    <a:alpha val="0"/>
                  </a:schemeClr>
                </a:solidFill>
              </a:rPr>
              <a:t>statusStickerRunningAgendaFontSize</a:t>
            </a:r>
            <a:r>
              <a:rPr lang="en-US" sz="100" dirty="0">
                <a:solidFill>
                  <a:schemeClr val="bg1">
                    <a:alpha val="0"/>
                  </a:schemeClr>
                </a:solidFill>
              </a:rPr>
              <a:t>&gt; tag determines what font size should be applied to newly created status stickers and running agendas. 
           Valid values are integer numbers. If the option is not present or not valid, the default is used. --&gt;
      &lt;</a:t>
            </a:r>
            <a:r>
              <a:rPr lang="en-US" sz="100" dirty="0" err="1">
                <a:solidFill>
                  <a:schemeClr val="bg1">
                    <a:alpha val="0"/>
                  </a:schemeClr>
                </a:solidFill>
              </a:rPr>
              <a:t>statusStickerRunningAgendaFontSize</a:t>
            </a:r>
            <a:r>
              <a:rPr lang="en-US" sz="100" dirty="0">
                <a:solidFill>
                  <a:schemeClr val="bg1">
                    <a:alpha val="0"/>
                  </a:schemeClr>
                </a:solidFill>
              </a:rPr>
              <a:t>&gt;12&lt;/</a:t>
            </a:r>
            <a:r>
              <a:rPr lang="en-US" sz="100" dirty="0" err="1">
                <a:solidFill>
                  <a:schemeClr val="bg1">
                    <a:alpha val="0"/>
                  </a:schemeClr>
                </a:solidFill>
              </a:rPr>
              <a:t>statusStickerRunningAgendaFontSize</a:t>
            </a:r>
            <a:r>
              <a:rPr lang="en-US" sz="100" dirty="0">
                <a:solidFill>
                  <a:schemeClr val="bg1">
                    <a:alpha val="0"/>
                  </a:schemeClr>
                </a:solidFill>
              </a:rPr>
              <a:t>&gt;
      &lt;!-- The &lt;</a:t>
            </a:r>
            <a:r>
              <a:rPr lang="en-US" sz="100" dirty="0" err="1">
                <a:solidFill>
                  <a:schemeClr val="bg1">
                    <a:alpha val="0"/>
                  </a:schemeClr>
                </a:solidFill>
              </a:rPr>
              <a:t>columnSpacing</a:t>
            </a:r>
            <a:r>
              <a:rPr lang="en-US" sz="100" dirty="0">
                <a:solidFill>
                  <a:schemeClr val="bg1">
                    <a:alpha val="0"/>
                  </a:schemeClr>
                </a:solidFill>
              </a:rPr>
              <a:t>&gt; tag determines the width of the spacing between columns in pt.
           Valid values are integer numbers, min. 28, max. 85 (~1-3cm). If the option is not present or not valid, the default is used. --&gt;
      &lt;</a:t>
            </a:r>
            <a:r>
              <a:rPr lang="en-US" sz="100" dirty="0" err="1">
                <a:solidFill>
                  <a:schemeClr val="bg1">
                    <a:alpha val="0"/>
                  </a:schemeClr>
                </a:solidFill>
              </a:rPr>
              <a:t>columnSpacing</a:t>
            </a:r>
            <a:r>
              <a:rPr lang="en-US" sz="100" dirty="0">
                <a:solidFill>
                  <a:schemeClr val="bg1">
                    <a:alpha val="0"/>
                  </a:schemeClr>
                </a:solidFill>
              </a:rPr>
              <a:t>&gt;32&lt;/</a:t>
            </a:r>
            <a:r>
              <a:rPr lang="en-US" sz="100" dirty="0" err="1">
                <a:solidFill>
                  <a:schemeClr val="bg1">
                    <a:alpha val="0"/>
                  </a:schemeClr>
                </a:solidFill>
              </a:rPr>
              <a:t>columnSpacing</a:t>
            </a:r>
            <a:r>
              <a:rPr lang="en-US" sz="100" dirty="0">
                <a:solidFill>
                  <a:schemeClr val="bg1">
                    <a:alpha val="0"/>
                  </a:schemeClr>
                </a:solidFill>
              </a:rPr>
              <a:t>&gt;
    &lt;/settings&gt;
    &lt;!-- Instructions for &lt;colors&gt; tag:
         Use any number of &lt;color&gt;...&lt;/color&gt; lines. Each line creates a client color on the client color palette in the order they appear here.
         The client color hex code goes between the &lt;color&gt; and &lt;/color&gt; tags.
         The &lt;color&gt; tag may have the option "</a:t>
            </a:r>
            <a:r>
              <a:rPr lang="en-US" sz="100" dirty="0" err="1">
                <a:solidFill>
                  <a:schemeClr val="bg1">
                    <a:alpha val="0"/>
                  </a:schemeClr>
                </a:solidFill>
              </a:rPr>
              <a:t>contrastingTextColor</a:t>
            </a:r>
            <a:r>
              <a:rPr lang="en-US" sz="100" dirty="0">
                <a:solidFill>
                  <a:schemeClr val="bg1">
                    <a:alpha val="0"/>
                  </a:schemeClr>
                </a:solidFill>
              </a:rPr>
              <a:t>". If it is set to a valid RGB hex code then that color will be used for text if the user applies the client color to fill a shape. 
         Hence, </a:t>
            </a:r>
            <a:r>
              <a:rPr lang="en-US" sz="100" dirty="0" err="1">
                <a:solidFill>
                  <a:schemeClr val="bg1">
                    <a:alpha val="0"/>
                  </a:schemeClr>
                </a:solidFill>
              </a:rPr>
              <a:t>contrastingTextColor</a:t>
            </a:r>
            <a:r>
              <a:rPr lang="en-US" sz="100" dirty="0">
                <a:solidFill>
                  <a:schemeClr val="bg1">
                    <a:alpha val="0"/>
                  </a:schemeClr>
                </a:solidFill>
              </a:rPr>
              <a:t> usually is white (#FFFFFF), black (#000000) or another dark color. --&gt;
    &lt;colors&gt;
      &lt;color </a:t>
            </a:r>
            <a:r>
              <a:rPr lang="en-US" sz="100" dirty="0" err="1">
                <a:solidFill>
                  <a:schemeClr val="bg1">
                    <a:alpha val="0"/>
                  </a:schemeClr>
                </a:solidFill>
              </a:rPr>
              <a:t>contrastingTextColor</a:t>
            </a:r>
            <a:r>
              <a:rPr lang="en-US" sz="100" dirty="0">
                <a:solidFill>
                  <a:schemeClr val="bg1">
                    <a:alpha val="0"/>
                  </a:schemeClr>
                </a:solidFill>
              </a:rPr>
              <a:t>="#FFFFFF"&gt;#166BB8&lt;/color&gt;
    &lt;/colors&gt;
  &lt;/template&gt;
&lt;/</a:t>
            </a:r>
            <a:r>
              <a:rPr lang="en-US" sz="100" dirty="0" err="1">
                <a:solidFill>
                  <a:schemeClr val="bg1">
                    <a:alpha val="0"/>
                  </a:schemeClr>
                </a:solidFill>
              </a:rPr>
              <a:t>btfp</a:t>
            </a:r>
            <a:r>
              <a:rPr lang="en-US" sz="100" dirty="0">
                <a:solidFill>
                  <a:schemeClr val="bg1">
                    <a:alpha val="0"/>
                  </a:schemeClr>
                </a:solidFill>
              </a:rPr>
              <a:t>&gt;</a:t>
            </a:r>
          </a:p>
        </p:txBody>
      </p:sp>
      <p:sp>
        <p:nvSpPr>
          <p:cNvPr id="19" name="SlideNumber"/>
          <p:cNvSpPr/>
          <p:nvPr userDrawn="1"/>
        </p:nvSpPr>
        <p:spPr bwMode="gray">
          <a:xfrm>
            <a:off x="8856663" y="6418059"/>
            <a:ext cx="211597" cy="215444"/>
          </a:xfrm>
          <a:prstGeom prst="roundRect">
            <a:avLst>
              <a:gd name="adj" fmla="val 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711200" rtl="0" eaLnBrk="1" latinLnBrk="0" hangingPunct="1">
              <a:spcBef>
                <a:spcPts val="1200"/>
              </a:spcBef>
              <a:buNone/>
            </a:pPr>
            <a:fld id="{BB69BBE8-4DB2-4642-B003-B220ACD5A2FD}" type="slidenum">
              <a:rPr lang="en-US" sz="1400" b="0" baseline="0" smtClean="0">
                <a:solidFill>
                  <a:schemeClr val="tx1"/>
                </a:solidFill>
                <a:latin typeface="+mn-lt"/>
              </a:rPr>
              <a:pPr marL="0" indent="0" algn="r" defTabSz="711200" rtl="0" eaLnBrk="1" latinLnBrk="0" hangingPunct="1">
                <a:spcBef>
                  <a:spcPts val="1200"/>
                </a:spcBef>
                <a:buNone/>
              </a:pPr>
              <a:t>‹Nº›</a:t>
            </a:fld>
            <a:endParaRPr lang="fr-FR" sz="1400" b="0" dirty="0">
              <a:solidFill>
                <a:schemeClr val="tx1"/>
              </a:solidFill>
              <a:latin typeface="+mn-lt"/>
            </a:endParaRPr>
          </a:p>
        </p:txBody>
      </p:sp>
      <p:sp>
        <p:nvSpPr>
          <p:cNvPr id="8" name="CreatedFooter" hidden="1"/>
          <p:cNvSpPr/>
          <p:nvPr userDrawn="1"/>
        </p:nvSpPr>
        <p:spPr>
          <a:xfrm>
            <a:off x="5447434" y="6661394"/>
            <a:ext cx="1605396" cy="165036"/>
          </a:xfrm>
          <a:prstGeom prst="rect">
            <a:avLst/>
          </a:prstGeom>
        </p:spPr>
        <p:txBody>
          <a:bodyPr wrap="square" lIns="36000" tIns="36000" rIns="36000" bIns="36000">
            <a:spAutoFit/>
          </a:bodyPr>
          <a:lstStyle/>
          <a:p>
            <a:pPr marL="0" indent="0">
              <a:buNone/>
            </a:pPr>
            <a:r>
              <a:rPr lang="en-GB" sz="600">
                <a:solidFill>
                  <a:srgbClr val="FFFFFF"/>
                </a:solidFill>
              </a:rPr>
              <a:t> </a:t>
            </a:r>
            <a:endParaRPr lang="en-GB" sz="600" dirty="0">
              <a:solidFill>
                <a:srgbClr val="FFFFFF"/>
              </a:solidFill>
            </a:endParaRPr>
          </a:p>
        </p:txBody>
      </p:sp>
      <p:sp>
        <p:nvSpPr>
          <p:cNvPr id="7" name="OfficeCode" hidden="1"/>
          <p:cNvSpPr/>
          <p:nvPr userDrawn="1"/>
        </p:nvSpPr>
        <p:spPr>
          <a:xfrm>
            <a:off x="5042191" y="6661394"/>
            <a:ext cx="405245" cy="165036"/>
          </a:xfrm>
          <a:prstGeom prst="rect">
            <a:avLst/>
          </a:prstGeom>
        </p:spPr>
        <p:txBody>
          <a:bodyPr wrap="square" lIns="36000" tIns="36000" rIns="36000" bIns="36000">
            <a:spAutoFit/>
          </a:bodyPr>
          <a:lstStyle/>
          <a:p>
            <a:pPr marL="0" indent="0">
              <a:buNone/>
            </a:pPr>
            <a:r>
              <a:rPr lang="en-GB" sz="600">
                <a:solidFill>
                  <a:srgbClr val="FFFFFF"/>
                </a:solidFill>
              </a:rPr>
              <a:t>WRS</a:t>
            </a:r>
            <a:endParaRPr lang="en-GB" sz="600" dirty="0">
              <a:solidFill>
                <a:srgbClr val="FFFFFF"/>
              </a:solidFill>
            </a:endParaRPr>
          </a:p>
        </p:txBody>
      </p:sp>
      <p:sp>
        <p:nvSpPr>
          <p:cNvPr id="3" name="Text Placeholder"/>
          <p:cNvSpPr>
            <a:spLocks noGrp="1"/>
          </p:cNvSpPr>
          <p:nvPr>
            <p:ph type="body" idx="1"/>
          </p:nvPr>
        </p:nvSpPr>
        <p:spPr>
          <a:xfrm>
            <a:off x="304455" y="1349730"/>
            <a:ext cx="8552208" cy="4932361"/>
          </a:xfrm>
          <a:prstGeom prst="rect">
            <a:avLst/>
          </a:prstGeom>
        </p:spPr>
        <p:txBody>
          <a:bodyPr vert="horz" lIns="36000" tIns="36000" rIns="36000" bIns="3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title"/>
          </p:nvPr>
        </p:nvSpPr>
        <p:spPr>
          <a:xfrm>
            <a:off x="304455" y="133289"/>
            <a:ext cx="8552208" cy="681523"/>
          </a:xfrm>
          <a:prstGeom prst="rect">
            <a:avLst/>
          </a:prstGeom>
          <a:noFill/>
        </p:spPr>
        <p:txBody>
          <a:bodyPr wrap="square" rtlCol="0" anchor="b">
            <a:noAutofit/>
          </a:bodyPr>
          <a:lstStyle/>
          <a:p>
            <a:pPr marL="0" marR="0" lvl="0" indent="0" defTabSz="914400" fontAlgn="auto">
              <a:spcBef>
                <a:spcPts val="0"/>
              </a:spcBef>
              <a:spcAft>
                <a:spcPts val="0"/>
              </a:spcAft>
              <a:buClrTx/>
              <a:buSzTx/>
              <a:buFontTx/>
              <a:tabLst/>
            </a:pPr>
            <a:r>
              <a:rPr lang="en-US" dirty="0"/>
              <a:t>Click to edit Master title style</a:t>
            </a:r>
          </a:p>
        </p:txBody>
      </p:sp>
      <p:sp>
        <p:nvSpPr>
          <p:cNvPr id="4" name="btfpLayoutConfig" hidden="1"/>
          <p:cNvSpPr txBox="1"/>
          <p:nvPr userDrawn="1"/>
        </p:nvSpPr>
        <p:spPr>
          <a:xfrm>
            <a:off x="9525" y="12700"/>
            <a:ext cx="611312" cy="88092"/>
          </a:xfrm>
          <a:prstGeom prst="rect">
            <a:avLst/>
          </a:prstGeom>
          <a:noFill/>
        </p:spPr>
        <p:txBody>
          <a:bodyPr vert="horz" wrap="none" lIns="36000" tIns="36000" rIns="36000" bIns="36000" rtlCol="0">
            <a:spAutoFit/>
          </a:bodyPr>
          <a:lstStyle/>
          <a:p>
            <a:r>
              <a:rPr lang="en-US" sz="100">
                <a:solidFill>
                  <a:srgbClr val="FFFFFF">
                    <a:alpha val="0"/>
                  </a:srgbClr>
                </a:solidFill>
              </a:rPr>
              <a:t>overall_0_131468204519021135 columns_1_131468204519021135 </a:t>
            </a:r>
            <a:endParaRPr lang="en-US" sz="100" dirty="0">
              <a:solidFill>
                <a:srgbClr val="FFFFFF">
                  <a:alpha val="0"/>
                </a:srgbClr>
              </a:solidFill>
            </a:endParaRPr>
          </a:p>
        </p:txBody>
      </p:sp>
      <p:sp>
        <p:nvSpPr>
          <p:cNvPr id="10" name="Footer Placeholder 2"/>
          <p:cNvSpPr>
            <a:spLocks noGrp="1"/>
          </p:cNvSpPr>
          <p:nvPr>
            <p:ph type="ftr" sz="quarter" idx="3"/>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11" name="TextBox 10"/>
          <p:cNvSpPr txBox="1"/>
          <p:nvPr userDrawn="1"/>
        </p:nvSpPr>
        <p:spPr>
          <a:xfrm>
            <a:off x="7245578" y="6372681"/>
            <a:ext cx="1611085" cy="338554"/>
          </a:xfrm>
          <a:prstGeom prst="rect">
            <a:avLst/>
          </a:prstGeom>
          <a:noFill/>
        </p:spPr>
        <p:txBody>
          <a:bodyPr wrap="square" rtlCol="0">
            <a:spAutoFit/>
          </a:bodyPr>
          <a:lstStyle/>
          <a:p>
            <a:pPr marL="0" indent="0" algn="r">
              <a:spcBef>
                <a:spcPts val="0"/>
              </a:spcBef>
              <a:buNone/>
            </a:pPr>
            <a:r>
              <a:rPr lang="en-GB" sz="800" b="1" dirty="0" smtClean="0"/>
              <a:t>Border Delivery Group</a:t>
            </a:r>
          </a:p>
          <a:p>
            <a:pPr marL="0" indent="0" algn="r">
              <a:spcBef>
                <a:spcPts val="0"/>
              </a:spcBef>
              <a:buNone/>
            </a:pPr>
            <a:r>
              <a:rPr lang="en-GB" sz="800" dirty="0" smtClean="0"/>
              <a:t>Industry Da</a:t>
            </a:r>
            <a:r>
              <a:rPr lang="en-GB" sz="800" baseline="0" dirty="0" smtClean="0"/>
              <a:t>y - Madrid,</a:t>
            </a:r>
            <a:r>
              <a:rPr lang="en-GB" sz="800" dirty="0" smtClean="0"/>
              <a:t> Spain</a:t>
            </a:r>
            <a:endParaRPr lang="en-GB" sz="800" dirty="0"/>
          </a:p>
        </p:txBody>
      </p:sp>
    </p:spTree>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54" r:id="rId1"/>
    <p:sldLayoutId id="2147483722" r:id="rId2"/>
    <p:sldLayoutId id="2147483725" r:id="rId3"/>
    <p:sldLayoutId id="2147483726" r:id="rId4"/>
    <p:sldLayoutId id="2147483727" r:id="rId5"/>
  </p:sldLayoutIdLst>
  <p:timing>
    <p:tnLst>
      <p:par>
        <p:cTn id="1" dur="indefinite" restart="never" nodeType="tmRoot"/>
      </p:par>
    </p:tnLst>
  </p:timing>
  <p:txStyles>
    <p:titleStyle>
      <a:lvl1pPr algn="l" defTabSz="711200" rtl="0" eaLnBrk="1" latinLnBrk="0" hangingPunct="1">
        <a:lnSpc>
          <a:spcPct val="100000"/>
        </a:lnSpc>
        <a:spcBef>
          <a:spcPct val="0"/>
        </a:spcBef>
        <a:buNone/>
        <a:defRPr kumimoji="0" lang="en-US" sz="1800" b="0" i="0" u="none" strike="noStrike" kern="1200" cap="none" spc="0" normalizeH="0" baseline="0" dirty="0">
          <a:ln>
            <a:noFill/>
          </a:ln>
          <a:solidFill>
            <a:prstClr val="black"/>
          </a:solidFill>
          <a:effectLst/>
          <a:uLnTx/>
          <a:uFillTx/>
          <a:latin typeface="+mj-lt"/>
          <a:ea typeface="+mn-ea"/>
          <a:cs typeface="Arial" panose="020B0604020202020204" pitchFamily="34" charset="0"/>
        </a:defRPr>
      </a:lvl1pPr>
    </p:titleStyle>
    <p:bodyStyle>
      <a:lvl1pPr marL="0" indent="0" algn="l" defTabSz="914354" rtl="0" eaLnBrk="1"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361950" indent="-180975" algn="l" defTabSz="914354" rtl="0" eaLnBrk="1" latinLnBrk="0" hangingPunct="1">
        <a:lnSpc>
          <a:spcPct val="120000"/>
        </a:lnSpc>
        <a:spcBef>
          <a:spcPts val="0"/>
        </a:spcBef>
        <a:spcAft>
          <a:spcPts val="600"/>
        </a:spcAft>
        <a:buClr>
          <a:schemeClr val="accent3"/>
        </a:buClr>
        <a:buFont typeface="Arial" panose="020B0604020202020204" pitchFamily="34" charset="0"/>
        <a:buChar char="–"/>
        <a:defRPr sz="1600" kern="1200">
          <a:solidFill>
            <a:schemeClr val="tx1"/>
          </a:solidFill>
          <a:latin typeface="+mn-lt"/>
          <a:ea typeface="+mn-ea"/>
          <a:cs typeface="+mn-cs"/>
        </a:defRPr>
      </a:lvl2pPr>
      <a:lvl3pPr marL="534988" indent="-173038" algn="l" defTabSz="914354" rtl="0" eaLnBrk="1" latinLnBrk="0" hangingPunct="1">
        <a:lnSpc>
          <a:spcPct val="120000"/>
        </a:lnSpc>
        <a:spcBef>
          <a:spcPts val="0"/>
        </a:spcBef>
        <a:spcAft>
          <a:spcPts val="600"/>
        </a:spcAft>
        <a:buFont typeface="Arial" panose="020B0604020202020204" pitchFamily="34" charset="0"/>
        <a:buChar char="&gt;"/>
        <a:defRPr sz="1600" kern="1200">
          <a:solidFill>
            <a:schemeClr val="tx1"/>
          </a:solidFill>
          <a:latin typeface="+mn-lt"/>
          <a:ea typeface="+mn-ea"/>
          <a:cs typeface="+mn-cs"/>
        </a:defRPr>
      </a:lvl3pPr>
      <a:lvl4pPr marL="715963" indent="-180975" algn="l" defTabSz="914354" rtl="0" eaLnBrk="1" latinLnBrk="0" hangingPunct="1">
        <a:lnSpc>
          <a:spcPct val="12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898525" indent="-182563" algn="l" defTabSz="914354" rtl="0" eaLnBrk="1" latinLnBrk="0" hangingPunct="1">
        <a:lnSpc>
          <a:spcPct val="120000"/>
        </a:lnSpc>
        <a:spcBef>
          <a:spcPts val="0"/>
        </a:spcBef>
        <a:spcAft>
          <a:spcPts val="600"/>
        </a:spcAft>
        <a:buFont typeface="Arial" panose="020B0604020202020204" pitchFamily="34" charset="0"/>
        <a:buChar char="&gt;"/>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18" userDrawn="1">
          <p15:clr>
            <a:srgbClr val="D1D1D1"/>
          </p15:clr>
        </p15:guide>
        <p15:guide id="2" pos="181" userDrawn="1">
          <p15:clr>
            <a:srgbClr val="D1D1D1"/>
          </p15:clr>
        </p15:guide>
        <p15:guide id="4" orient="horz" pos="845" userDrawn="1">
          <p15:clr>
            <a:srgbClr val="D1D1D1"/>
          </p15:clr>
        </p15:guide>
        <p15:guide id="7" orient="horz" pos="3974" userDrawn="1">
          <p15:clr>
            <a:srgbClr val="D1D1D1"/>
          </p15:clr>
        </p15:guide>
        <p15:guide id="8" pos="5579" userDrawn="1">
          <p15:clr>
            <a:srgbClr val="D1D1D1"/>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hyperlink" Target="mailto:externalstakeholders.customs@hmrc.gov.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3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3.jpg"/><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8.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4.jp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36.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9.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35.emf"/><Relationship Id="rId5" Type="http://schemas.openxmlformats.org/officeDocument/2006/relationships/tags" Target="../tags/tag12.xml"/><Relationship Id="rId10" Type="http://schemas.openxmlformats.org/officeDocument/2006/relationships/slideLayout" Target="../slideLayouts/slideLayout1.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37.emf"/></Relationships>
</file>

<file path=ppt/slides/_rels/slide4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19.xml"/><Relationship Id="rId7"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9.emf"/><Relationship Id="rId5" Type="http://schemas.openxmlformats.org/officeDocument/2006/relationships/tags" Target="../tags/tag21.xml"/><Relationship Id="rId10" Type="http://schemas.openxmlformats.org/officeDocument/2006/relationships/image" Target="../media/image37.emf"/><Relationship Id="rId4" Type="http://schemas.openxmlformats.org/officeDocument/2006/relationships/tags" Target="../tags/tag20.xml"/><Relationship Id="rId9" Type="http://schemas.openxmlformats.org/officeDocument/2006/relationships/image" Target="../media/image36.emf"/></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6.emf"/><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uidance/exporting-animals-animal-products-fish-and-fishery-products-to-the-eu-after-eu-exit#ehc"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gov.uk/guidance/exporting-animals-animal-products-fish-and-fishery-products-to-the-eu-after-eu-exit#bips" TargetMode="Externa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36.emf"/><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35.emf"/><Relationship Id="rId5" Type="http://schemas.openxmlformats.org/officeDocument/2006/relationships/tags" Target="../tags/tag31.xml"/><Relationship Id="rId10" Type="http://schemas.openxmlformats.org/officeDocument/2006/relationships/image" Target="../media/image9.emf"/><Relationship Id="rId4" Type="http://schemas.openxmlformats.org/officeDocument/2006/relationships/tags" Target="../tags/tag30.xml"/><Relationship Id="rId9"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0.jpe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38.xml"/><Relationship Id="rId7" Type="http://schemas.openxmlformats.org/officeDocument/2006/relationships/image" Target="../media/image42.jpe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43.emf"/><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43.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42.xml"/><Relationship Id="rId7" Type="http://schemas.openxmlformats.org/officeDocument/2006/relationships/image" Target="../media/image45.png"/><Relationship Id="rId12" Type="http://schemas.openxmlformats.org/officeDocument/2006/relationships/image" Target="../media/image17.sv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43.emf"/><Relationship Id="rId11" Type="http://schemas.openxmlformats.org/officeDocument/2006/relationships/image" Target="../media/image47.png"/><Relationship Id="rId5" Type="http://schemas.openxmlformats.org/officeDocument/2006/relationships/oleObject" Target="../embeddings/oleObject3.bin"/><Relationship Id="rId10" Type="http://schemas.openxmlformats.org/officeDocument/2006/relationships/image" Target="../media/image15.svg"/><Relationship Id="rId4" Type="http://schemas.openxmlformats.org/officeDocument/2006/relationships/slideLayout" Target="../slideLayouts/slideLayout1.xml"/><Relationship Id="rId9" Type="http://schemas.openxmlformats.org/officeDocument/2006/relationships/image" Target="../media/image4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2" Type="http://schemas.openxmlformats.org/officeDocument/2006/relationships/image" Target="../media/image21.svg"/><Relationship Id="rId2" Type="http://schemas.openxmlformats.org/officeDocument/2006/relationships/image" Target="../media/image48.png"/><Relationship Id="rId1" Type="http://schemas.openxmlformats.org/officeDocument/2006/relationships/slideLayout" Target="../slideLayouts/slideLayout1.xml"/><Relationship Id="rId11" Type="http://schemas.openxmlformats.org/officeDocument/2006/relationships/image" Target="../media/image49.png"/><Relationship Id="rId10" Type="http://schemas.openxmlformats.org/officeDocument/2006/relationships/image" Target="../media/image19.sv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hyperlink" Target="https://www.gov.uk/email-signup/?topic=/government/brexit" TargetMode="Externa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54.jpeg"/><Relationship Id="rId11" Type="http://schemas.openxmlformats.org/officeDocument/2006/relationships/hyperlink" Target="https://www.gov.uk/business-uk-leaving-eu" TargetMode="External"/><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73.xml.rels><?xml version="1.0" encoding="UTF-8" standalone="yes"?>
<Relationships xmlns="http://schemas.openxmlformats.org/package/2006/relationships"><Relationship Id="rId2" Type="http://schemas.openxmlformats.org/officeDocument/2006/relationships/hyperlink" Target="mailto:queriesattheborder.euexit@hmrc.gov.uk"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Industry Day – Madrid, Spain</a:t>
            </a:r>
          </a:p>
          <a:p>
            <a:r>
              <a:rPr lang="en-GB" sz="3200" b="0" dirty="0" smtClean="0">
                <a:solidFill>
                  <a:schemeClr val="tx1"/>
                </a:solidFill>
              </a:rPr>
              <a:t>Border Delivery Group</a:t>
            </a:r>
            <a:endParaRPr lang="en-GB" sz="3200" b="0" dirty="0">
              <a:solidFill>
                <a:schemeClr val="tx1"/>
              </a:solidFill>
            </a:endParaRPr>
          </a:p>
        </p:txBody>
      </p:sp>
      <p:sp>
        <p:nvSpPr>
          <p:cNvPr id="5" name="Google Shape;113;p18"/>
          <p:cNvSpPr/>
          <p:nvPr/>
        </p:nvSpPr>
        <p:spPr>
          <a:xfrm>
            <a:off x="3872" y="3997661"/>
            <a:ext cx="9144000" cy="369332"/>
          </a:xfrm>
          <a:prstGeom prst="rect">
            <a:avLst/>
          </a:prstGeom>
          <a:solidFill>
            <a:schemeClr val="accent3"/>
          </a:solidFill>
          <a:ln>
            <a:solidFill>
              <a:schemeClr val="accent3"/>
            </a:solidFill>
          </a:ln>
        </p:spPr>
        <p:txBody>
          <a:bodyPr spcFirstLastPara="1" wrap="square" lIns="299077" tIns="42185" rIns="84392" bIns="42185" anchor="t" anchorCtr="0">
            <a:noAutofit/>
          </a:bodyPr>
          <a:lstStyle/>
          <a:p>
            <a:pPr marL="0" marR="0" lvl="0" indent="0" defTabSz="656509" eaLnBrk="1" fontAlgn="auto" latinLnBrk="0" hangingPunct="1">
              <a:lnSpc>
                <a:spcPct val="100000"/>
              </a:lnSpc>
              <a:spcBef>
                <a:spcPts val="0"/>
              </a:spcBef>
              <a:spcAft>
                <a:spcPts val="0"/>
              </a:spcAft>
              <a:buClr>
                <a:srgbClr val="FFFFFF"/>
              </a:buClr>
              <a:buSzPts val="1800"/>
              <a:buFont typeface="Calibri"/>
              <a:buNone/>
              <a:tabLst/>
              <a:defRPr/>
            </a:pPr>
            <a:r>
              <a:rPr kumimoji="0" lang="en-GB" sz="1662" b="0" i="0" u="none" strike="noStrike" kern="0" cap="none" spc="0" normalizeH="0" baseline="0" noProof="0" dirty="0" smtClean="0">
                <a:ln>
                  <a:noFill/>
                </a:ln>
                <a:solidFill>
                  <a:srgbClr val="FFFFFF"/>
                </a:solidFill>
                <a:effectLst/>
                <a:uLnTx/>
                <a:uFillTx/>
                <a:ea typeface="Calibri"/>
                <a:cs typeface="Calibri"/>
                <a:sym typeface="Calibri"/>
              </a:rPr>
              <a:t>18 July</a:t>
            </a:r>
            <a:r>
              <a:rPr kumimoji="0" lang="en-GB" sz="1662" b="0" i="0" u="none" strike="noStrike" kern="0" cap="none" spc="0" normalizeH="0" noProof="0" dirty="0" smtClean="0">
                <a:ln>
                  <a:noFill/>
                </a:ln>
                <a:solidFill>
                  <a:srgbClr val="FFFFFF"/>
                </a:solidFill>
                <a:effectLst/>
                <a:uLnTx/>
                <a:uFillTx/>
                <a:ea typeface="Calibri"/>
                <a:cs typeface="Calibri"/>
                <a:sym typeface="Calibri"/>
              </a:rPr>
              <a:t> 2019</a:t>
            </a:r>
            <a:endParaRPr kumimoji="0" sz="1662" b="0" i="0" u="none" strike="noStrike" kern="0" cap="none" spc="0" normalizeH="0" baseline="0" noProof="0" dirty="0">
              <a:ln>
                <a:noFill/>
              </a:ln>
              <a:solidFill>
                <a:srgbClr val="FFFFFF"/>
              </a:solidFill>
              <a:effectLst/>
              <a:uLnTx/>
              <a:uFillTx/>
              <a:ea typeface="Calibri"/>
              <a:cs typeface="Calibri"/>
              <a:sym typeface="Calibri"/>
            </a:endParaRPr>
          </a:p>
        </p:txBody>
      </p:sp>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198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lstStyle/>
          <a:p>
            <a:r>
              <a:rPr lang="en-GB" dirty="0" smtClean="0"/>
              <a:t>Overview</a:t>
            </a:r>
            <a:endParaRPr lang="en-GB" dirty="0"/>
          </a:p>
        </p:txBody>
      </p:sp>
      <p:sp>
        <p:nvSpPr>
          <p:cNvPr id="8" name="Footer Placeholder 2"/>
          <p:cNvSpPr>
            <a:spLocks noGrp="1"/>
          </p:cNvSpPr>
          <p:nvPr>
            <p:ph type="ftr" sz="quarter" idx="4294967295"/>
          </p:nvPr>
        </p:nvSpPr>
        <p:spPr>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spcBef>
                <a:spcPts val="0"/>
              </a:spcBef>
              <a:spcAft>
                <a:spcPts val="600"/>
              </a:spcAft>
            </a:pPr>
            <a:r>
              <a:rPr lang="en-GB" sz="1600" dirty="0">
                <a:cs typeface="Arial" panose="020B0604020202020204" pitchFamily="34" charset="0"/>
              </a:rPr>
              <a:t>Currently, businesses can move goods freely between the UK and the EU.</a:t>
            </a:r>
          </a:p>
          <a:p>
            <a:pPr marL="342900" lvl="1" indent="-342900">
              <a:lnSpc>
                <a:spcPct val="120000"/>
              </a:lnSpc>
              <a:spcBef>
                <a:spcPts val="0"/>
              </a:spcBef>
              <a:spcAft>
                <a:spcPts val="600"/>
              </a:spcAft>
            </a:pPr>
            <a:r>
              <a:rPr lang="en-GB" sz="1600" dirty="0">
                <a:cs typeface="Arial" panose="020B0604020202020204" pitchFamily="34" charset="0"/>
              </a:rPr>
              <a:t>In the event that the UK leaves the EU without a </a:t>
            </a:r>
            <a:r>
              <a:rPr lang="en-GB" sz="1600" dirty="0" smtClean="0">
                <a:cs typeface="Arial" panose="020B0604020202020204" pitchFamily="34" charset="0"/>
              </a:rPr>
              <a:t>Deal, </a:t>
            </a:r>
            <a:r>
              <a:rPr lang="en-GB" sz="1600" dirty="0">
                <a:cs typeface="Arial" panose="020B0604020202020204" pitchFamily="34" charset="0"/>
              </a:rPr>
              <a:t>businesses importing and exporting goods </a:t>
            </a:r>
            <a:r>
              <a:rPr lang="en-GB" sz="1600" dirty="0" smtClean="0">
                <a:cs typeface="Arial" panose="020B0604020202020204" pitchFamily="34" charset="0"/>
              </a:rPr>
              <a:t>within </a:t>
            </a:r>
            <a:r>
              <a:rPr lang="en-GB" sz="1600" dirty="0">
                <a:cs typeface="Arial" panose="020B0604020202020204" pitchFamily="34" charset="0"/>
              </a:rPr>
              <a:t>the EU will have to comply with new rules.</a:t>
            </a:r>
          </a:p>
          <a:p>
            <a:pPr marL="342900" lvl="1" indent="-342900">
              <a:lnSpc>
                <a:spcPct val="120000"/>
              </a:lnSpc>
              <a:spcBef>
                <a:spcPts val="0"/>
              </a:spcBef>
              <a:spcAft>
                <a:spcPts val="600"/>
              </a:spcAft>
            </a:pPr>
            <a:r>
              <a:rPr lang="en-GB" sz="1600" dirty="0">
                <a:cs typeface="Arial" panose="020B0604020202020204" pitchFamily="34" charset="0"/>
              </a:rPr>
              <a:t>HMRC is committed to helping </a:t>
            </a:r>
            <a:r>
              <a:rPr lang="en-GB" sz="1600" dirty="0" smtClean="0">
                <a:cs typeface="Arial" panose="020B0604020202020204" pitchFamily="34" charset="0"/>
              </a:rPr>
              <a:t>businesses </a:t>
            </a:r>
            <a:r>
              <a:rPr lang="en-GB" sz="1600" dirty="0">
                <a:cs typeface="Arial" panose="020B0604020202020204" pitchFamily="34" charset="0"/>
              </a:rPr>
              <a:t>understand these changes and the actions they need to take to ensure that they remain compliant and can continue trading in the event of a </a:t>
            </a:r>
            <a:r>
              <a:rPr lang="en-GB" sz="1600" dirty="0" smtClean="0">
                <a:cs typeface="Arial" panose="020B0604020202020204" pitchFamily="34" charset="0"/>
              </a:rPr>
              <a:t>No Deal </a:t>
            </a:r>
            <a:r>
              <a:rPr lang="en-GB" sz="1600" dirty="0">
                <a:cs typeface="Arial" panose="020B0604020202020204" pitchFamily="34" charset="0"/>
              </a:rPr>
              <a:t>EU </a:t>
            </a:r>
            <a:r>
              <a:rPr lang="en-GB" sz="1600" dirty="0" smtClean="0">
                <a:cs typeface="Arial" panose="020B0604020202020204" pitchFamily="34" charset="0"/>
              </a:rPr>
              <a:t>Exit</a:t>
            </a:r>
            <a:r>
              <a:rPr lang="en-GB" sz="1600" dirty="0">
                <a:cs typeface="Arial" panose="020B0604020202020204" pitchFamily="34" charset="0"/>
              </a:rPr>
              <a:t>.</a:t>
            </a:r>
          </a:p>
        </p:txBody>
      </p:sp>
    </p:spTree>
    <p:extLst>
      <p:ext uri="{BB962C8B-B14F-4D97-AF65-F5344CB8AC3E}">
        <p14:creationId xmlns:p14="http://schemas.microsoft.com/office/powerpoint/2010/main" val="194763530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lstStyle/>
          <a:p>
            <a:r>
              <a:rPr lang="en-GB" dirty="0" smtClean="0"/>
              <a:t>Approach to No Deal</a:t>
            </a:r>
            <a:endParaRPr lang="en-GB" dirty="0"/>
          </a:p>
        </p:txBody>
      </p:sp>
      <p:sp>
        <p:nvSpPr>
          <p:cNvPr id="8" name="Footer Placeholder 2"/>
          <p:cNvSpPr>
            <a:spLocks noGrp="1"/>
          </p:cNvSpPr>
          <p:nvPr>
            <p:ph type="ftr" sz="quarter" idx="4294967295"/>
          </p:nvPr>
        </p:nvSpPr>
        <p:spPr>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913813" y="6269038"/>
            <a:ext cx="230187" cy="138112"/>
          </a:xfrm>
          <a:prstGeom prst="rect">
            <a:avLst/>
          </a:prstGeom>
        </p:spPr>
        <p:txBody>
          <a:bodyPr/>
          <a:lstStyle/>
          <a:p>
            <a:endParaRPr lang="en-US" dirty="0" smtClean="0">
              <a:solidFill>
                <a:srgbClr val="008D8E"/>
              </a:solidFill>
            </a:endParaRPr>
          </a:p>
          <a:p>
            <a:pPr marL="0" indent="0">
              <a:buNone/>
            </a:pPr>
            <a:endParaRPr lang="en-US" dirty="0">
              <a:solidFill>
                <a:srgbClr val="008D8E"/>
              </a:solidFill>
            </a:endParaRPr>
          </a:p>
        </p:txBody>
      </p:sp>
      <p:sp>
        <p:nvSpPr>
          <p:cNvPr id="6"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smtClean="0">
                <a:cs typeface="Arial" panose="020B0604020202020204" pitchFamily="34" charset="0"/>
              </a:rPr>
              <a:t>Day </a:t>
            </a:r>
            <a:r>
              <a:rPr lang="en-GB" sz="1600" b="1" dirty="0">
                <a:cs typeface="Arial" panose="020B0604020202020204" pitchFamily="34" charset="0"/>
              </a:rPr>
              <a:t>one easements include</a:t>
            </a:r>
          </a:p>
          <a:p>
            <a:pPr marL="342900" lvl="1" indent="-342900">
              <a:lnSpc>
                <a:spcPct val="120000"/>
              </a:lnSpc>
              <a:spcBef>
                <a:spcPts val="0"/>
              </a:spcBef>
              <a:spcAft>
                <a:spcPts val="600"/>
              </a:spcAft>
            </a:pPr>
            <a:r>
              <a:rPr lang="en-GB" sz="1600" dirty="0">
                <a:cs typeface="Arial" panose="020B0604020202020204" pitchFamily="34" charset="0"/>
              </a:rPr>
              <a:t>Transitional Simplified </a:t>
            </a:r>
            <a:r>
              <a:rPr lang="en-GB" sz="1600" dirty="0" smtClean="0">
                <a:cs typeface="Arial" panose="020B0604020202020204" pitchFamily="34" charset="0"/>
              </a:rPr>
              <a:t>Procedures.</a:t>
            </a:r>
            <a:endParaRPr lang="en-GB" sz="1600" dirty="0">
              <a:cs typeface="Arial" panose="020B0604020202020204" pitchFamily="34" charset="0"/>
            </a:endParaRPr>
          </a:p>
          <a:p>
            <a:pPr marL="342900" lvl="1" indent="-342900">
              <a:lnSpc>
                <a:spcPct val="120000"/>
              </a:lnSpc>
              <a:spcBef>
                <a:spcPts val="0"/>
              </a:spcBef>
              <a:spcAft>
                <a:spcPts val="600"/>
              </a:spcAft>
            </a:pPr>
            <a:r>
              <a:rPr lang="en-GB" sz="1600" dirty="0">
                <a:cs typeface="Arial" panose="020B0604020202020204" pitchFamily="34" charset="0"/>
              </a:rPr>
              <a:t>Intermediaries’ </a:t>
            </a:r>
            <a:r>
              <a:rPr lang="en-GB" sz="1600" dirty="0" smtClean="0">
                <a:cs typeface="Arial" panose="020B0604020202020204" pitchFamily="34" charset="0"/>
              </a:rPr>
              <a:t>liability.</a:t>
            </a:r>
            <a:endParaRPr lang="en-GB" sz="1600" dirty="0">
              <a:cs typeface="Arial" panose="020B0604020202020204" pitchFamily="34" charset="0"/>
            </a:endParaRPr>
          </a:p>
          <a:p>
            <a:pPr marL="342900" lvl="1" indent="-342900">
              <a:lnSpc>
                <a:spcPct val="120000"/>
              </a:lnSpc>
              <a:spcBef>
                <a:spcPts val="0"/>
              </a:spcBef>
              <a:spcAft>
                <a:spcPts val="600"/>
              </a:spcAft>
            </a:pPr>
            <a:r>
              <a:rPr lang="en-GB" sz="1600" dirty="0">
                <a:cs typeface="Arial" panose="020B0604020202020204" pitchFamily="34" charset="0"/>
              </a:rPr>
              <a:t>Guarantee </a:t>
            </a:r>
            <a:r>
              <a:rPr lang="en-GB" sz="1600" dirty="0" smtClean="0">
                <a:cs typeface="Arial" panose="020B0604020202020204" pitchFamily="34" charset="0"/>
              </a:rPr>
              <a:t>relaxations.</a:t>
            </a:r>
            <a:endParaRPr lang="en-GB" sz="1600" dirty="0">
              <a:cs typeface="Arial" panose="020B0604020202020204" pitchFamily="34" charset="0"/>
            </a:endParaRPr>
          </a:p>
          <a:p>
            <a:pPr marL="342900" lvl="1" indent="-342900">
              <a:lnSpc>
                <a:spcPct val="120000"/>
              </a:lnSpc>
              <a:spcBef>
                <a:spcPts val="0"/>
              </a:spcBef>
              <a:spcAft>
                <a:spcPts val="600"/>
              </a:spcAft>
            </a:pPr>
            <a:r>
              <a:rPr lang="en-GB" sz="1600" dirty="0">
                <a:cs typeface="Arial" panose="020B0604020202020204" pitchFamily="34" charset="0"/>
              </a:rPr>
              <a:t>Entry Summary Declarations for </a:t>
            </a:r>
            <a:r>
              <a:rPr lang="en-GB" sz="1600" dirty="0" smtClean="0">
                <a:cs typeface="Arial" panose="020B0604020202020204" pitchFamily="34" charset="0"/>
              </a:rPr>
              <a:t>imports.</a:t>
            </a:r>
          </a:p>
          <a:p>
            <a:pPr marL="0" lvl="1" indent="0">
              <a:lnSpc>
                <a:spcPct val="120000"/>
              </a:lnSpc>
              <a:spcBef>
                <a:spcPts val="0"/>
              </a:spcBef>
              <a:spcAft>
                <a:spcPts val="600"/>
              </a:spcAft>
              <a:buNone/>
            </a:pPr>
            <a:r>
              <a:rPr lang="en-GB" sz="1600" b="1" dirty="0">
                <a:cs typeface="Arial" panose="020B0604020202020204" pitchFamily="34" charset="0"/>
              </a:rPr>
              <a:t>Day 1</a:t>
            </a:r>
          </a:p>
          <a:p>
            <a:pPr marL="342900" lvl="1" indent="-342900">
              <a:lnSpc>
                <a:spcPct val="120000"/>
              </a:lnSpc>
              <a:spcBef>
                <a:spcPts val="0"/>
              </a:spcBef>
              <a:spcAft>
                <a:spcPts val="600"/>
              </a:spcAft>
            </a:pPr>
            <a:r>
              <a:rPr lang="en-GB" sz="1600" dirty="0">
                <a:cs typeface="Arial" panose="020B0604020202020204" pitchFamily="34" charset="0"/>
              </a:rPr>
              <a:t>Declarations should be </a:t>
            </a:r>
            <a:r>
              <a:rPr lang="en-GB" sz="1600" dirty="0" smtClean="0">
                <a:cs typeface="Arial" panose="020B0604020202020204" pitchFamily="34" charset="0"/>
              </a:rPr>
              <a:t>pre- lodged </a:t>
            </a:r>
            <a:r>
              <a:rPr lang="en-GB" sz="1600" dirty="0">
                <a:cs typeface="Arial" panose="020B0604020202020204" pitchFamily="34" charset="0"/>
              </a:rPr>
              <a:t>electronically in advance.</a:t>
            </a:r>
          </a:p>
          <a:p>
            <a:pPr marL="342900" lvl="1" indent="-342900">
              <a:lnSpc>
                <a:spcPct val="120000"/>
              </a:lnSpc>
              <a:spcBef>
                <a:spcPts val="0"/>
              </a:spcBef>
              <a:spcAft>
                <a:spcPts val="600"/>
              </a:spcAft>
            </a:pPr>
            <a:r>
              <a:rPr lang="en-GB" sz="1600" dirty="0">
                <a:cs typeface="Arial" panose="020B0604020202020204" pitchFamily="34" charset="0"/>
              </a:rPr>
              <a:t>Routine fiscal and other controls and checks undertaken away from the flow of traffic.</a:t>
            </a:r>
          </a:p>
          <a:p>
            <a:pPr marL="0" lvl="1" indent="0">
              <a:lnSpc>
                <a:spcPct val="120000"/>
              </a:lnSpc>
              <a:spcBef>
                <a:spcPts val="0"/>
              </a:spcBef>
              <a:spcAft>
                <a:spcPts val="600"/>
              </a:spcAft>
              <a:buNone/>
            </a:pPr>
            <a:r>
              <a:rPr lang="en-GB" sz="1600" b="1" dirty="0" smtClean="0">
                <a:cs typeface="Arial" panose="020B0604020202020204" pitchFamily="34" charset="0"/>
              </a:rPr>
              <a:t>Longer </a:t>
            </a:r>
            <a:r>
              <a:rPr lang="en-GB" sz="1600" b="1" dirty="0">
                <a:cs typeface="Arial" panose="020B0604020202020204" pitchFamily="34" charset="0"/>
              </a:rPr>
              <a:t>t</a:t>
            </a:r>
            <a:r>
              <a:rPr lang="en-GB" sz="1600" b="1" dirty="0" smtClean="0">
                <a:cs typeface="Arial" panose="020B0604020202020204" pitchFamily="34" charset="0"/>
              </a:rPr>
              <a:t>erm</a:t>
            </a:r>
            <a:endParaRPr lang="en-GB" sz="1600" b="1" dirty="0">
              <a:cs typeface="Arial" panose="020B0604020202020204" pitchFamily="34" charset="0"/>
            </a:endParaRPr>
          </a:p>
          <a:p>
            <a:pPr marL="342900" lvl="1" indent="-342900">
              <a:lnSpc>
                <a:spcPct val="120000"/>
              </a:lnSpc>
              <a:spcBef>
                <a:spcPts val="0"/>
              </a:spcBef>
              <a:spcAft>
                <a:spcPts val="600"/>
              </a:spcAft>
            </a:pPr>
            <a:r>
              <a:rPr lang="en-GB" sz="1600" dirty="0">
                <a:cs typeface="Arial" panose="020B0604020202020204" pitchFamily="34" charset="0"/>
              </a:rPr>
              <a:t>Longer term, UK Government is working on automated solutions, use of technology for smarter borders and sharing more data</a:t>
            </a:r>
            <a:r>
              <a:rPr lang="en-GB" sz="1600" dirty="0" smtClean="0">
                <a:cs typeface="Arial" panose="020B0604020202020204" pitchFamily="34" charset="0"/>
              </a:rPr>
              <a:t>.</a:t>
            </a:r>
            <a:endParaRPr lang="en-GB" sz="1600" dirty="0">
              <a:cs typeface="Arial" panose="020B0604020202020204" pitchFamily="34" charset="0"/>
            </a:endParaRPr>
          </a:p>
        </p:txBody>
      </p:sp>
    </p:spTree>
    <p:extLst>
      <p:ext uri="{BB962C8B-B14F-4D97-AF65-F5344CB8AC3E}">
        <p14:creationId xmlns:p14="http://schemas.microsoft.com/office/powerpoint/2010/main" val="269485411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92" y="3088239"/>
            <a:ext cx="8552208" cy="681523"/>
          </a:xfrm>
        </p:spPr>
        <p:txBody>
          <a:bodyPr anchor="ctr"/>
          <a:lstStyle/>
          <a:p>
            <a:r>
              <a:rPr lang="en-GB" sz="3200" dirty="0" smtClean="0"/>
              <a:t>HMRC </a:t>
            </a:r>
            <a:r>
              <a:rPr lang="en-GB" sz="3200" dirty="0"/>
              <a:t>e</a:t>
            </a:r>
            <a:r>
              <a:rPr lang="en-GB" sz="3200" dirty="0" smtClean="0"/>
              <a:t>xports from the UK</a:t>
            </a:r>
            <a:endParaRPr lang="en-GB" sz="3200" dirty="0"/>
          </a:p>
        </p:txBody>
      </p:sp>
    </p:spTree>
    <p:extLst>
      <p:ext uri="{BB962C8B-B14F-4D97-AF65-F5344CB8AC3E}">
        <p14:creationId xmlns:p14="http://schemas.microsoft.com/office/powerpoint/2010/main" val="15669713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29"/>
          <p:cNvCxnSpPr>
            <a:stCxn id="95" idx="3"/>
            <a:endCxn id="78" idx="1"/>
          </p:cNvCxnSpPr>
          <p:nvPr/>
        </p:nvCxnSpPr>
        <p:spPr>
          <a:xfrm flipV="1">
            <a:off x="4966053" y="2842440"/>
            <a:ext cx="269366" cy="70316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Line 11"/>
          <p:cNvSpPr>
            <a:spLocks noChangeShapeType="1"/>
          </p:cNvSpPr>
          <p:nvPr/>
        </p:nvSpPr>
        <p:spPr bwMode="auto">
          <a:xfrm>
            <a:off x="190237" y="1741075"/>
            <a:ext cx="3001742" cy="23658"/>
          </a:xfrm>
          <a:prstGeom prst="line">
            <a:avLst/>
          </a:prstGeom>
          <a:noFill/>
          <a:ln w="76200" cap="flat" cmpd="sng" algn="ctr">
            <a:solidFill>
              <a:srgbClr val="624F34"/>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indent="0">
              <a:buNone/>
            </a:pPr>
            <a:endParaRPr lang="en-GB"/>
          </a:p>
        </p:txBody>
      </p:sp>
      <p:sp>
        <p:nvSpPr>
          <p:cNvPr id="70" name="Line 13"/>
          <p:cNvSpPr>
            <a:spLocks noChangeShapeType="1"/>
          </p:cNvSpPr>
          <p:nvPr/>
        </p:nvSpPr>
        <p:spPr bwMode="auto">
          <a:xfrm>
            <a:off x="3361849" y="1756507"/>
            <a:ext cx="1688785" cy="0"/>
          </a:xfrm>
          <a:prstGeom prst="line">
            <a:avLst/>
          </a:prstGeom>
          <a:noFill/>
          <a:ln w="76200" cap="flat" cmpd="sng" algn="ctr">
            <a:solidFill>
              <a:srgbClr val="947C5C"/>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indent="0">
              <a:buNone/>
            </a:pPr>
            <a:endParaRPr lang="en-GB"/>
          </a:p>
        </p:txBody>
      </p:sp>
      <p:sp>
        <p:nvSpPr>
          <p:cNvPr id="71" name="Rectangle 70"/>
          <p:cNvSpPr/>
          <p:nvPr/>
        </p:nvSpPr>
        <p:spPr>
          <a:xfrm>
            <a:off x="166263" y="1353436"/>
            <a:ext cx="1360694" cy="338554"/>
          </a:xfrm>
          <a:prstGeom prst="rect">
            <a:avLst/>
          </a:prstGeom>
        </p:spPr>
        <p:txBody>
          <a:bodyPr wrap="none">
            <a:spAutoFit/>
          </a:bodyPr>
          <a:lstStyle/>
          <a:p>
            <a:pPr marL="0" indent="0">
              <a:spcBef>
                <a:spcPts val="0"/>
              </a:spcBef>
              <a:buNone/>
            </a:pPr>
            <a:r>
              <a:rPr lang="en-US" sz="1600" dirty="0"/>
              <a:t>Pre-departure</a:t>
            </a:r>
          </a:p>
        </p:txBody>
      </p:sp>
      <p:sp>
        <p:nvSpPr>
          <p:cNvPr id="72" name="Rectangle 71"/>
          <p:cNvSpPr/>
          <p:nvPr/>
        </p:nvSpPr>
        <p:spPr>
          <a:xfrm>
            <a:off x="3361849" y="1187592"/>
            <a:ext cx="1268809" cy="584775"/>
          </a:xfrm>
          <a:prstGeom prst="rect">
            <a:avLst/>
          </a:prstGeom>
        </p:spPr>
        <p:txBody>
          <a:bodyPr wrap="none">
            <a:spAutoFit/>
          </a:bodyPr>
          <a:lstStyle/>
          <a:p>
            <a:pPr marL="0" indent="0">
              <a:spcBef>
                <a:spcPts val="0"/>
              </a:spcBef>
              <a:buNone/>
            </a:pPr>
            <a:r>
              <a:rPr lang="en-US" sz="1600" dirty="0" err="1"/>
              <a:t>Authorised</a:t>
            </a:r>
            <a:r>
              <a:rPr lang="en-US" sz="1600" dirty="0"/>
              <a:t> </a:t>
            </a:r>
          </a:p>
          <a:p>
            <a:pPr marL="0" indent="0">
              <a:spcBef>
                <a:spcPts val="0"/>
              </a:spcBef>
              <a:buNone/>
            </a:pPr>
            <a:r>
              <a:rPr lang="en-US" sz="1600" dirty="0"/>
              <a:t>premise/DEP</a:t>
            </a:r>
          </a:p>
        </p:txBody>
      </p:sp>
      <p:sp>
        <p:nvSpPr>
          <p:cNvPr id="73" name="Rectangle 72"/>
          <p:cNvSpPr/>
          <p:nvPr/>
        </p:nvSpPr>
        <p:spPr bwMode="gray">
          <a:xfrm>
            <a:off x="226416" y="1891779"/>
            <a:ext cx="1108558" cy="1144329"/>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spcBef>
                <a:spcPts val="0"/>
              </a:spcBef>
              <a:buNone/>
            </a:pPr>
            <a:r>
              <a:rPr lang="en-GB" sz="1400" b="1" dirty="0">
                <a:solidFill>
                  <a:srgbClr val="624F34"/>
                </a:solidFill>
              </a:rPr>
              <a:t>Submit</a:t>
            </a:r>
            <a:r>
              <a:rPr lang="en-GB" sz="1400" dirty="0">
                <a:solidFill>
                  <a:srgbClr val="624F34"/>
                </a:solidFill>
              </a:rPr>
              <a:t> combined Export/ Safety &amp; Security Declaration</a:t>
            </a:r>
          </a:p>
        </p:txBody>
      </p:sp>
      <p:sp>
        <p:nvSpPr>
          <p:cNvPr id="74" name="Rectangle 73"/>
          <p:cNvSpPr/>
          <p:nvPr/>
        </p:nvSpPr>
        <p:spPr bwMode="gray">
          <a:xfrm>
            <a:off x="1738960" y="1891779"/>
            <a:ext cx="896378" cy="1144329"/>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dirty="0">
                <a:solidFill>
                  <a:srgbClr val="624F34"/>
                </a:solidFill>
              </a:rPr>
              <a:t>Document checks – </a:t>
            </a:r>
            <a:r>
              <a:rPr lang="en-GB" sz="1400" b="1" dirty="0">
                <a:solidFill>
                  <a:srgbClr val="624F34"/>
                </a:solidFill>
              </a:rPr>
              <a:t>response</a:t>
            </a:r>
            <a:r>
              <a:rPr lang="en-GB" sz="1400" dirty="0">
                <a:solidFill>
                  <a:srgbClr val="624F34"/>
                </a:solidFill>
              </a:rPr>
              <a:t> provided to exporter</a:t>
            </a:r>
          </a:p>
        </p:txBody>
      </p:sp>
      <p:cxnSp>
        <p:nvCxnSpPr>
          <p:cNvPr id="75" name="Straight Arrow Connector 2910"/>
          <p:cNvCxnSpPr>
            <a:stCxn id="73" idx="2"/>
            <a:endCxn id="81" idx="0"/>
          </p:cNvCxnSpPr>
          <p:nvPr/>
        </p:nvCxnSpPr>
        <p:spPr>
          <a:xfrm flipH="1">
            <a:off x="778728" y="3036108"/>
            <a:ext cx="1967" cy="720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Line 12"/>
          <p:cNvSpPr>
            <a:spLocks noChangeShapeType="1"/>
          </p:cNvSpPr>
          <p:nvPr/>
        </p:nvSpPr>
        <p:spPr bwMode="auto">
          <a:xfrm>
            <a:off x="6892785" y="1756507"/>
            <a:ext cx="1867615" cy="0"/>
          </a:xfrm>
          <a:prstGeom prst="line">
            <a:avLst/>
          </a:prstGeom>
          <a:noFill/>
          <a:ln w="76200" cap="flat" cmpd="sng" algn="ctr">
            <a:solidFill>
              <a:srgbClr val="EDDABD"/>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indent="0">
              <a:buNone/>
            </a:pPr>
            <a:endParaRPr lang="en-GB"/>
          </a:p>
        </p:txBody>
      </p:sp>
      <p:sp>
        <p:nvSpPr>
          <p:cNvPr id="77" name="Rectangle 76"/>
          <p:cNvSpPr/>
          <p:nvPr/>
        </p:nvSpPr>
        <p:spPr>
          <a:xfrm>
            <a:off x="6892784" y="1433813"/>
            <a:ext cx="1156470" cy="338554"/>
          </a:xfrm>
          <a:prstGeom prst="rect">
            <a:avLst/>
          </a:prstGeom>
        </p:spPr>
        <p:txBody>
          <a:bodyPr wrap="none">
            <a:spAutoFit/>
          </a:bodyPr>
          <a:lstStyle/>
          <a:p>
            <a:pPr marL="0" indent="0">
              <a:spcBef>
                <a:spcPts val="0"/>
              </a:spcBef>
              <a:buNone/>
            </a:pPr>
            <a:r>
              <a:rPr lang="en-US" sz="1600" dirty="0"/>
              <a:t>Post border</a:t>
            </a:r>
          </a:p>
        </p:txBody>
      </p:sp>
      <p:sp>
        <p:nvSpPr>
          <p:cNvPr id="78" name="Rectangle 77"/>
          <p:cNvSpPr/>
          <p:nvPr/>
        </p:nvSpPr>
        <p:spPr bwMode="gray">
          <a:xfrm>
            <a:off x="5235419" y="2377997"/>
            <a:ext cx="1400383" cy="928885"/>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b="1" dirty="0">
                <a:solidFill>
                  <a:srgbClr val="624F34"/>
                </a:solidFill>
              </a:rPr>
              <a:t>Haulier checks in </a:t>
            </a:r>
            <a:r>
              <a:rPr lang="en-GB" sz="1400" dirty="0">
                <a:solidFill>
                  <a:srgbClr val="624F34"/>
                </a:solidFill>
              </a:rPr>
              <a:t>for boarding and takes goods to departure point</a:t>
            </a:r>
          </a:p>
        </p:txBody>
      </p:sp>
      <p:cxnSp>
        <p:nvCxnSpPr>
          <p:cNvPr id="79" name="Straight Arrow Connector 2914"/>
          <p:cNvCxnSpPr>
            <a:stCxn id="78" idx="3"/>
            <a:endCxn id="96" idx="1"/>
          </p:cNvCxnSpPr>
          <p:nvPr/>
        </p:nvCxnSpPr>
        <p:spPr>
          <a:xfrm flipV="1">
            <a:off x="6635802" y="2356222"/>
            <a:ext cx="393947" cy="48621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2915"/>
          <p:cNvCxnSpPr>
            <a:stCxn id="78" idx="3"/>
            <a:endCxn id="105" idx="1"/>
          </p:cNvCxnSpPr>
          <p:nvPr/>
        </p:nvCxnSpPr>
        <p:spPr>
          <a:xfrm>
            <a:off x="6635802" y="2842440"/>
            <a:ext cx="393947" cy="88582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bwMode="gray">
          <a:xfrm>
            <a:off x="224449" y="3756689"/>
            <a:ext cx="1108558" cy="1144329"/>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spcBef>
                <a:spcPts val="0"/>
              </a:spcBef>
              <a:buNone/>
            </a:pPr>
            <a:r>
              <a:rPr lang="en-GB" sz="1400" b="1" dirty="0">
                <a:solidFill>
                  <a:srgbClr val="624F34"/>
                </a:solidFill>
              </a:rPr>
              <a:t>Pre-lodge </a:t>
            </a:r>
            <a:r>
              <a:rPr lang="en-GB" sz="1400" dirty="0">
                <a:solidFill>
                  <a:srgbClr val="624F34"/>
                </a:solidFill>
              </a:rPr>
              <a:t>any supporting documents on relevant system(s)</a:t>
            </a:r>
          </a:p>
        </p:txBody>
      </p:sp>
      <p:pic>
        <p:nvPicPr>
          <p:cNvPr id="82" name="Picture 81"/>
          <p:cNvPicPr>
            <a:picLocks noChangeAspect="1"/>
          </p:cNvPicPr>
          <p:nvPr/>
        </p:nvPicPr>
        <p:blipFill>
          <a:blip r:embed="rId4"/>
          <a:stretch>
            <a:fillRect/>
          </a:stretch>
        </p:blipFill>
        <p:spPr>
          <a:xfrm>
            <a:off x="2424994" y="2921789"/>
            <a:ext cx="428370" cy="432000"/>
          </a:xfrm>
          <a:prstGeom prst="rect">
            <a:avLst/>
          </a:prstGeom>
        </p:spPr>
      </p:pic>
      <p:cxnSp>
        <p:nvCxnSpPr>
          <p:cNvPr id="83" name="Straight Arrow Connector 2918"/>
          <p:cNvCxnSpPr>
            <a:stCxn id="73" idx="3"/>
            <a:endCxn id="74" idx="1"/>
          </p:cNvCxnSpPr>
          <p:nvPr/>
        </p:nvCxnSpPr>
        <p:spPr>
          <a:xfrm>
            <a:off x="1334974" y="2463944"/>
            <a:ext cx="40398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4" name="Picture 83"/>
          <p:cNvPicPr>
            <a:picLocks noChangeAspect="1"/>
          </p:cNvPicPr>
          <p:nvPr/>
        </p:nvPicPr>
        <p:blipFill>
          <a:blip r:embed="rId5"/>
          <a:stretch>
            <a:fillRect/>
          </a:stretch>
        </p:blipFill>
        <p:spPr>
          <a:xfrm>
            <a:off x="1094780" y="2837970"/>
            <a:ext cx="432000" cy="432000"/>
          </a:xfrm>
          <a:prstGeom prst="rect">
            <a:avLst/>
          </a:prstGeom>
        </p:spPr>
      </p:pic>
      <p:grpSp>
        <p:nvGrpSpPr>
          <p:cNvPr id="85" name="Group 84"/>
          <p:cNvGrpSpPr/>
          <p:nvPr/>
        </p:nvGrpSpPr>
        <p:grpSpPr>
          <a:xfrm>
            <a:off x="6139445" y="5829170"/>
            <a:ext cx="2234653" cy="526777"/>
            <a:chOff x="5834130" y="6202306"/>
            <a:chExt cx="2234653" cy="526777"/>
          </a:xfrm>
        </p:grpSpPr>
        <p:sp>
          <p:nvSpPr>
            <p:cNvPr id="86" name="Rectangle 85"/>
            <p:cNvSpPr/>
            <p:nvPr/>
          </p:nvSpPr>
          <p:spPr bwMode="gray">
            <a:xfrm>
              <a:off x="5834130" y="6324372"/>
              <a:ext cx="2234653" cy="404711"/>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marL="0" indent="0">
                <a:buNone/>
              </a:pPr>
              <a:r>
                <a:rPr lang="en-GB" sz="900" dirty="0">
                  <a:solidFill>
                    <a:prstClr val="black"/>
                  </a:solidFill>
                </a:rPr>
                <a:t> </a:t>
              </a:r>
              <a:br>
                <a:rPr lang="en-GB" sz="900" dirty="0">
                  <a:solidFill>
                    <a:prstClr val="black"/>
                  </a:solidFill>
                </a:rPr>
              </a:br>
              <a:endParaRPr lang="en-GB" sz="900" dirty="0">
                <a:solidFill>
                  <a:prstClr val="black"/>
                </a:solidFill>
              </a:endParaRPr>
            </a:p>
          </p:txBody>
        </p:sp>
        <p:sp>
          <p:nvSpPr>
            <p:cNvPr id="87" name="TextBox 86"/>
            <p:cNvSpPr txBox="1"/>
            <p:nvPr/>
          </p:nvSpPr>
          <p:spPr>
            <a:xfrm>
              <a:off x="6199869" y="6411311"/>
              <a:ext cx="753548" cy="230832"/>
            </a:xfrm>
            <a:prstGeom prst="rect">
              <a:avLst/>
            </a:prstGeom>
            <a:noFill/>
          </p:spPr>
          <p:txBody>
            <a:bodyPr wrap="square" rtlCol="0">
              <a:spAutoFit/>
            </a:bodyPr>
            <a:lstStyle/>
            <a:p>
              <a:pPr marL="0" indent="0">
                <a:buNone/>
              </a:pPr>
              <a:r>
                <a:rPr lang="en-GB" sz="900" dirty="0"/>
                <a:t>Business</a:t>
              </a:r>
            </a:p>
          </p:txBody>
        </p:sp>
        <p:sp>
          <p:nvSpPr>
            <p:cNvPr id="88" name="TextBox 87"/>
            <p:cNvSpPr txBox="1"/>
            <p:nvPr/>
          </p:nvSpPr>
          <p:spPr>
            <a:xfrm>
              <a:off x="6984478" y="6411311"/>
              <a:ext cx="1084305" cy="230832"/>
            </a:xfrm>
            <a:prstGeom prst="rect">
              <a:avLst/>
            </a:prstGeom>
            <a:noFill/>
          </p:spPr>
          <p:txBody>
            <a:bodyPr wrap="square" rtlCol="0">
              <a:spAutoFit/>
            </a:bodyPr>
            <a:lstStyle/>
            <a:p>
              <a:pPr marL="0" indent="0" algn="ctr">
                <a:buNone/>
              </a:pPr>
              <a:r>
                <a:rPr lang="en-GB" sz="900" dirty="0" smtClean="0"/>
                <a:t>UK Government</a:t>
              </a:r>
              <a:endParaRPr lang="en-GB" sz="900" dirty="0"/>
            </a:p>
          </p:txBody>
        </p:sp>
        <p:pic>
          <p:nvPicPr>
            <p:cNvPr id="89" name="Picture 88"/>
            <p:cNvPicPr>
              <a:picLocks noChangeAspect="1"/>
            </p:cNvPicPr>
            <p:nvPr/>
          </p:nvPicPr>
          <p:blipFill>
            <a:blip r:embed="rId4"/>
            <a:stretch>
              <a:fillRect/>
            </a:stretch>
          </p:blipFill>
          <p:spPr>
            <a:xfrm>
              <a:off x="6779791" y="6360573"/>
              <a:ext cx="329515" cy="332308"/>
            </a:xfrm>
            <a:prstGeom prst="rect">
              <a:avLst/>
            </a:prstGeom>
          </p:spPr>
        </p:pic>
        <p:sp>
          <p:nvSpPr>
            <p:cNvPr id="90" name="Rectangle 89"/>
            <p:cNvSpPr/>
            <p:nvPr/>
          </p:nvSpPr>
          <p:spPr bwMode="gray">
            <a:xfrm>
              <a:off x="5911151" y="6202306"/>
              <a:ext cx="1258823" cy="16450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marL="0" indent="0" algn="ctr">
                <a:buNone/>
              </a:pPr>
              <a:r>
                <a:rPr lang="en-GB" sz="900" b="1" dirty="0">
                  <a:solidFill>
                    <a:prstClr val="black"/>
                  </a:solidFill>
                </a:rPr>
                <a:t>Key: </a:t>
              </a:r>
              <a:r>
                <a:rPr lang="en-GB" sz="900" dirty="0">
                  <a:solidFill>
                    <a:prstClr val="black"/>
                  </a:solidFill>
                </a:rPr>
                <a:t>Responsible parties</a:t>
              </a:r>
            </a:p>
          </p:txBody>
        </p:sp>
        <p:pic>
          <p:nvPicPr>
            <p:cNvPr id="91" name="Picture 90"/>
            <p:cNvPicPr>
              <a:picLocks noChangeAspect="1"/>
            </p:cNvPicPr>
            <p:nvPr/>
          </p:nvPicPr>
          <p:blipFill>
            <a:blip r:embed="rId5"/>
            <a:stretch>
              <a:fillRect/>
            </a:stretch>
          </p:blipFill>
          <p:spPr>
            <a:xfrm>
              <a:off x="5922461" y="6361970"/>
              <a:ext cx="329514" cy="329514"/>
            </a:xfrm>
            <a:prstGeom prst="rect">
              <a:avLst/>
            </a:prstGeom>
          </p:spPr>
        </p:pic>
      </p:grpSp>
      <p:pic>
        <p:nvPicPr>
          <p:cNvPr id="92" name="Picture 91"/>
          <p:cNvPicPr>
            <a:picLocks noChangeAspect="1"/>
          </p:cNvPicPr>
          <p:nvPr/>
        </p:nvPicPr>
        <p:blipFill>
          <a:blip r:embed="rId5"/>
          <a:stretch>
            <a:fillRect/>
          </a:stretch>
        </p:blipFill>
        <p:spPr>
          <a:xfrm>
            <a:off x="1008124" y="4732112"/>
            <a:ext cx="432000" cy="432000"/>
          </a:xfrm>
          <a:prstGeom prst="rect">
            <a:avLst/>
          </a:prstGeom>
        </p:spPr>
      </p:pic>
      <p:sp>
        <p:nvSpPr>
          <p:cNvPr id="93" name="Line 1222"/>
          <p:cNvSpPr>
            <a:spLocks noChangeShapeType="1"/>
          </p:cNvSpPr>
          <p:nvPr/>
        </p:nvSpPr>
        <p:spPr bwMode="auto">
          <a:xfrm>
            <a:off x="5235419" y="1756507"/>
            <a:ext cx="1400383" cy="0"/>
          </a:xfrm>
          <a:prstGeom prst="line">
            <a:avLst/>
          </a:prstGeom>
          <a:noFill/>
          <a:ln w="76200" cap="flat" cmpd="sng" algn="ctr">
            <a:solidFill>
              <a:srgbClr val="CFB793"/>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indent="0">
              <a:buNone/>
            </a:pPr>
            <a:endParaRPr lang="en-GB"/>
          </a:p>
        </p:txBody>
      </p:sp>
      <p:sp>
        <p:nvSpPr>
          <p:cNvPr id="94" name="Rectangle 93"/>
          <p:cNvSpPr/>
          <p:nvPr/>
        </p:nvSpPr>
        <p:spPr>
          <a:xfrm>
            <a:off x="5235419" y="1433813"/>
            <a:ext cx="1266693" cy="338554"/>
          </a:xfrm>
          <a:prstGeom prst="rect">
            <a:avLst/>
          </a:prstGeom>
        </p:spPr>
        <p:txBody>
          <a:bodyPr wrap="none">
            <a:spAutoFit/>
          </a:bodyPr>
          <a:lstStyle/>
          <a:p>
            <a:pPr marL="0" indent="0">
              <a:spcBef>
                <a:spcPts val="0"/>
              </a:spcBef>
              <a:buNone/>
            </a:pPr>
            <a:r>
              <a:rPr lang="en-US" sz="1600" dirty="0"/>
              <a:t>At UK border</a:t>
            </a:r>
          </a:p>
        </p:txBody>
      </p:sp>
      <p:sp>
        <p:nvSpPr>
          <p:cNvPr id="95" name="Rectangle 94"/>
          <p:cNvSpPr/>
          <p:nvPr/>
        </p:nvSpPr>
        <p:spPr bwMode="gray">
          <a:xfrm>
            <a:off x="3540764" y="2865718"/>
            <a:ext cx="1425289" cy="1359773"/>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dirty="0">
                <a:solidFill>
                  <a:srgbClr val="624F34"/>
                </a:solidFill>
              </a:rPr>
              <a:t>Haulier takes goods to </a:t>
            </a:r>
            <a:r>
              <a:rPr lang="en-GB" sz="1400" b="1" dirty="0">
                <a:solidFill>
                  <a:srgbClr val="624F34"/>
                </a:solidFill>
              </a:rPr>
              <a:t>DEP</a:t>
            </a:r>
            <a:r>
              <a:rPr lang="en-GB" sz="1400" dirty="0">
                <a:solidFill>
                  <a:srgbClr val="624F34"/>
                </a:solidFill>
              </a:rPr>
              <a:t>; Checks carried out if necessary and Declaration </a:t>
            </a:r>
            <a:r>
              <a:rPr lang="en-GB" sz="1400" b="1" dirty="0">
                <a:solidFill>
                  <a:srgbClr val="624F34"/>
                </a:solidFill>
              </a:rPr>
              <a:t>updated</a:t>
            </a:r>
          </a:p>
        </p:txBody>
      </p:sp>
      <p:sp>
        <p:nvSpPr>
          <p:cNvPr id="96" name="Rectangle 95"/>
          <p:cNvSpPr/>
          <p:nvPr/>
        </p:nvSpPr>
        <p:spPr bwMode="gray">
          <a:xfrm>
            <a:off x="7029749" y="1891779"/>
            <a:ext cx="1618992" cy="928885"/>
          </a:xfrm>
          <a:prstGeom prst="rect">
            <a:avLst/>
          </a:prstGeom>
          <a:solidFill>
            <a:schemeClr val="accent2"/>
          </a:solidFill>
          <a:ln w="9525"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b="1" dirty="0">
                <a:solidFill>
                  <a:srgbClr val="624F34"/>
                </a:solidFill>
              </a:rPr>
              <a:t>High risk goods: </a:t>
            </a:r>
            <a:r>
              <a:rPr lang="en-GB" sz="1400" dirty="0">
                <a:solidFill>
                  <a:srgbClr val="624F34"/>
                </a:solidFill>
              </a:rPr>
              <a:t>Obtain full departure message from HMRC or intermediary</a:t>
            </a:r>
          </a:p>
        </p:txBody>
      </p:sp>
      <p:cxnSp>
        <p:nvCxnSpPr>
          <p:cNvPr id="97" name="Straight Arrow Connector 2926"/>
          <p:cNvCxnSpPr>
            <a:stCxn id="112" idx="3"/>
            <a:endCxn id="78" idx="1"/>
          </p:cNvCxnSpPr>
          <p:nvPr/>
        </p:nvCxnSpPr>
        <p:spPr>
          <a:xfrm>
            <a:off x="4966053" y="2140778"/>
            <a:ext cx="269366" cy="70166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8" name="Picture 97"/>
          <p:cNvPicPr>
            <a:picLocks noChangeAspect="1"/>
          </p:cNvPicPr>
          <p:nvPr/>
        </p:nvPicPr>
        <p:blipFill>
          <a:blip r:embed="rId4"/>
          <a:stretch>
            <a:fillRect/>
          </a:stretch>
        </p:blipFill>
        <p:spPr>
          <a:xfrm>
            <a:off x="8345189" y="2816409"/>
            <a:ext cx="428370" cy="432000"/>
          </a:xfrm>
          <a:prstGeom prst="rect">
            <a:avLst/>
          </a:prstGeom>
        </p:spPr>
      </p:pic>
      <p:grpSp>
        <p:nvGrpSpPr>
          <p:cNvPr id="99" name="btfpRunningAgenda2Level324823"/>
          <p:cNvGrpSpPr/>
          <p:nvPr>
            <p:custDataLst>
              <p:tags r:id="rId1"/>
            </p:custDataLst>
          </p:nvPr>
        </p:nvGrpSpPr>
        <p:grpSpPr>
          <a:xfrm>
            <a:off x="304455" y="947109"/>
            <a:ext cx="6278395" cy="268148"/>
            <a:chOff x="-11" y="1033329"/>
            <a:chExt cx="5977402" cy="257442"/>
          </a:xfrm>
        </p:grpSpPr>
        <p:sp>
          <p:nvSpPr>
            <p:cNvPr id="100" name="btfpRunningAgenda2LevelBarLeft324823"/>
            <p:cNvSpPr/>
            <p:nvPr/>
          </p:nvSpPr>
          <p:spPr bwMode="gray">
            <a:xfrm>
              <a:off x="-11" y="1033329"/>
              <a:ext cx="4475229" cy="257442"/>
            </a:xfrm>
            <a:custGeom>
              <a:avLst/>
              <a:gdLst>
                <a:gd name="connsiteX0" fmla="*/ 1779553 w 3073754"/>
                <a:gd name="connsiteY0" fmla="*/ 0 h 257442"/>
                <a:gd name="connsiteX1" fmla="*/ 3073754 w 3073754"/>
                <a:gd name="connsiteY1" fmla="*/ 0 h 257442"/>
                <a:gd name="connsiteX2" fmla="*/ 3019033 w 3073754"/>
                <a:gd name="connsiteY2" fmla="*/ 257442 h 257442"/>
                <a:gd name="connsiteX3" fmla="*/ 0 w 3073754"/>
                <a:gd name="connsiteY3" fmla="*/ 257442 h 257442"/>
                <a:gd name="connsiteX0" fmla="*/ 1779553 w 3019033"/>
                <a:gd name="connsiteY0" fmla="*/ 0 h 257442"/>
                <a:gd name="connsiteX1" fmla="*/ 1724832 w 3019033"/>
                <a:gd name="connsiteY1" fmla="*/ 257442 h 257442"/>
                <a:gd name="connsiteX2" fmla="*/ 3019033 w 3019033"/>
                <a:gd name="connsiteY2" fmla="*/ 257442 h 257442"/>
                <a:gd name="connsiteX3" fmla="*/ 0 w 3019033"/>
                <a:gd name="connsiteY3" fmla="*/ 257442 h 257442"/>
                <a:gd name="connsiteX0" fmla="*/ 1779553 w 1779553"/>
                <a:gd name="connsiteY0" fmla="*/ 0 h 257442"/>
                <a:gd name="connsiteX1" fmla="*/ 1724832 w 1779553"/>
                <a:gd name="connsiteY1" fmla="*/ 257442 h 257442"/>
                <a:gd name="connsiteX2" fmla="*/ 1 w 1779553"/>
                <a:gd name="connsiteY2" fmla="*/ 257442 h 257442"/>
                <a:gd name="connsiteX3" fmla="*/ 0 w 1779553"/>
                <a:gd name="connsiteY3" fmla="*/ 257442 h 257442"/>
                <a:gd name="connsiteX0" fmla="*/ 1779552 w 1779552"/>
                <a:gd name="connsiteY0" fmla="*/ 0 h 257442"/>
                <a:gd name="connsiteX1" fmla="*/ 1724831 w 1779552"/>
                <a:gd name="connsiteY1" fmla="*/ 257442 h 257442"/>
                <a:gd name="connsiteX2" fmla="*/ 0 w 1779552"/>
                <a:gd name="connsiteY2" fmla="*/ 257442 h 257442"/>
                <a:gd name="connsiteX3" fmla="*/ 0 w 1779552"/>
                <a:gd name="connsiteY3" fmla="*/ 0 h 257442"/>
                <a:gd name="connsiteX0" fmla="*/ 1938251 w 1938251"/>
                <a:gd name="connsiteY0" fmla="*/ 0 h 257442"/>
                <a:gd name="connsiteX1" fmla="*/ 1724831 w 1938251"/>
                <a:gd name="connsiteY1" fmla="*/ 257442 h 257442"/>
                <a:gd name="connsiteX2" fmla="*/ 0 w 1938251"/>
                <a:gd name="connsiteY2" fmla="*/ 257442 h 257442"/>
                <a:gd name="connsiteX3" fmla="*/ 0 w 1938251"/>
                <a:gd name="connsiteY3" fmla="*/ 0 h 257442"/>
                <a:gd name="connsiteX0" fmla="*/ 1938251 w 1938251"/>
                <a:gd name="connsiteY0" fmla="*/ 0 h 257442"/>
                <a:gd name="connsiteX1" fmla="*/ 1883530 w 1938251"/>
                <a:gd name="connsiteY1" fmla="*/ 257442 h 257442"/>
                <a:gd name="connsiteX2" fmla="*/ 0 w 1938251"/>
                <a:gd name="connsiteY2" fmla="*/ 257442 h 257442"/>
                <a:gd name="connsiteX3" fmla="*/ 0 w 1938251"/>
                <a:gd name="connsiteY3" fmla="*/ 0 h 257442"/>
                <a:gd name="connsiteX0" fmla="*/ 1938251 w 1938251"/>
                <a:gd name="connsiteY0" fmla="*/ 0 h 257442"/>
                <a:gd name="connsiteX1" fmla="*/ 1883530 w 1938251"/>
                <a:gd name="connsiteY1" fmla="*/ 257442 h 257442"/>
                <a:gd name="connsiteX2" fmla="*/ 0 w 1938251"/>
                <a:gd name="connsiteY2" fmla="*/ 257442 h 257442"/>
                <a:gd name="connsiteX3" fmla="*/ 0 w 1938251"/>
                <a:gd name="connsiteY3" fmla="*/ 0 h 257442"/>
                <a:gd name="connsiteX0" fmla="*/ 1938251 w 1938251"/>
                <a:gd name="connsiteY0" fmla="*/ 0 h 257442"/>
                <a:gd name="connsiteX1" fmla="*/ 1883530 w 1938251"/>
                <a:gd name="connsiteY1" fmla="*/ 257442 h 257442"/>
                <a:gd name="connsiteX2" fmla="*/ 0 w 1938251"/>
                <a:gd name="connsiteY2" fmla="*/ 257442 h 257442"/>
                <a:gd name="connsiteX3" fmla="*/ 0 w 1938251"/>
                <a:gd name="connsiteY3" fmla="*/ 0 h 257442"/>
                <a:gd name="connsiteX0" fmla="*/ 2068094 w 2068094"/>
                <a:gd name="connsiteY0" fmla="*/ 0 h 257442"/>
                <a:gd name="connsiteX1" fmla="*/ 1883530 w 2068094"/>
                <a:gd name="connsiteY1" fmla="*/ 257442 h 257442"/>
                <a:gd name="connsiteX2" fmla="*/ 0 w 2068094"/>
                <a:gd name="connsiteY2" fmla="*/ 257442 h 257442"/>
                <a:gd name="connsiteX3" fmla="*/ 0 w 2068094"/>
                <a:gd name="connsiteY3" fmla="*/ 0 h 257442"/>
                <a:gd name="connsiteX0" fmla="*/ 2068094 w 2068094"/>
                <a:gd name="connsiteY0" fmla="*/ 0 h 257442"/>
                <a:gd name="connsiteX1" fmla="*/ 2013372 w 2068094"/>
                <a:gd name="connsiteY1" fmla="*/ 257442 h 257442"/>
                <a:gd name="connsiteX2" fmla="*/ 0 w 2068094"/>
                <a:gd name="connsiteY2" fmla="*/ 257442 h 257442"/>
                <a:gd name="connsiteX3" fmla="*/ 0 w 2068094"/>
                <a:gd name="connsiteY3" fmla="*/ 0 h 257442"/>
                <a:gd name="connsiteX0" fmla="*/ 2068095 w 2068095"/>
                <a:gd name="connsiteY0" fmla="*/ 0 h 257442"/>
                <a:gd name="connsiteX1" fmla="*/ 2013373 w 2068095"/>
                <a:gd name="connsiteY1" fmla="*/ 257442 h 257442"/>
                <a:gd name="connsiteX2" fmla="*/ 0 w 2068095"/>
                <a:gd name="connsiteY2" fmla="*/ 257442 h 257442"/>
                <a:gd name="connsiteX3" fmla="*/ 1 w 2068095"/>
                <a:gd name="connsiteY3" fmla="*/ 0 h 257442"/>
                <a:gd name="connsiteX0" fmla="*/ 2068095 w 2068095"/>
                <a:gd name="connsiteY0" fmla="*/ 0 h 257442"/>
                <a:gd name="connsiteX1" fmla="*/ 2013373 w 2068095"/>
                <a:gd name="connsiteY1" fmla="*/ 257442 h 257442"/>
                <a:gd name="connsiteX2" fmla="*/ 0 w 2068095"/>
                <a:gd name="connsiteY2" fmla="*/ 257442 h 257442"/>
                <a:gd name="connsiteX3" fmla="*/ 1 w 2068095"/>
                <a:gd name="connsiteY3" fmla="*/ 0 h 257442"/>
                <a:gd name="connsiteX0" fmla="*/ 2201272 w 2201272"/>
                <a:gd name="connsiteY0" fmla="*/ 0 h 257442"/>
                <a:gd name="connsiteX1" fmla="*/ 2013373 w 2201272"/>
                <a:gd name="connsiteY1" fmla="*/ 257442 h 257442"/>
                <a:gd name="connsiteX2" fmla="*/ 0 w 2201272"/>
                <a:gd name="connsiteY2" fmla="*/ 257442 h 257442"/>
                <a:gd name="connsiteX3" fmla="*/ 1 w 2201272"/>
                <a:gd name="connsiteY3" fmla="*/ 0 h 257442"/>
                <a:gd name="connsiteX0" fmla="*/ 2201272 w 2201272"/>
                <a:gd name="connsiteY0" fmla="*/ 0 h 257442"/>
                <a:gd name="connsiteX1" fmla="*/ 2146550 w 2201272"/>
                <a:gd name="connsiteY1" fmla="*/ 257442 h 257442"/>
                <a:gd name="connsiteX2" fmla="*/ 0 w 2201272"/>
                <a:gd name="connsiteY2" fmla="*/ 257442 h 257442"/>
                <a:gd name="connsiteX3" fmla="*/ 1 w 2201272"/>
                <a:gd name="connsiteY3" fmla="*/ 0 h 257442"/>
                <a:gd name="connsiteX0" fmla="*/ 2201273 w 2201273"/>
                <a:gd name="connsiteY0" fmla="*/ 0 h 257442"/>
                <a:gd name="connsiteX1" fmla="*/ 2146551 w 2201273"/>
                <a:gd name="connsiteY1" fmla="*/ 257442 h 257442"/>
                <a:gd name="connsiteX2" fmla="*/ 0 w 2201273"/>
                <a:gd name="connsiteY2" fmla="*/ 257442 h 257442"/>
                <a:gd name="connsiteX3" fmla="*/ 2 w 2201273"/>
                <a:gd name="connsiteY3" fmla="*/ 0 h 257442"/>
                <a:gd name="connsiteX0" fmla="*/ 2201273 w 2201273"/>
                <a:gd name="connsiteY0" fmla="*/ 0 h 257442"/>
                <a:gd name="connsiteX1" fmla="*/ 2146551 w 2201273"/>
                <a:gd name="connsiteY1" fmla="*/ 257442 h 257442"/>
                <a:gd name="connsiteX2" fmla="*/ 0 w 2201273"/>
                <a:gd name="connsiteY2" fmla="*/ 257442 h 257442"/>
                <a:gd name="connsiteX3" fmla="*/ 1 w 2201273"/>
                <a:gd name="connsiteY3" fmla="*/ 0 h 257442"/>
                <a:gd name="connsiteX0" fmla="*/ 2359071 w 2359071"/>
                <a:gd name="connsiteY0" fmla="*/ 0 h 257442"/>
                <a:gd name="connsiteX1" fmla="*/ 2146551 w 2359071"/>
                <a:gd name="connsiteY1" fmla="*/ 257442 h 257442"/>
                <a:gd name="connsiteX2" fmla="*/ 0 w 2359071"/>
                <a:gd name="connsiteY2" fmla="*/ 257442 h 257442"/>
                <a:gd name="connsiteX3" fmla="*/ 1 w 2359071"/>
                <a:gd name="connsiteY3" fmla="*/ 0 h 257442"/>
                <a:gd name="connsiteX0" fmla="*/ 2359071 w 2359071"/>
                <a:gd name="connsiteY0" fmla="*/ 0 h 257442"/>
                <a:gd name="connsiteX1" fmla="*/ 2304350 w 2359071"/>
                <a:gd name="connsiteY1" fmla="*/ 257442 h 257442"/>
                <a:gd name="connsiteX2" fmla="*/ 0 w 2359071"/>
                <a:gd name="connsiteY2" fmla="*/ 257442 h 257442"/>
                <a:gd name="connsiteX3" fmla="*/ 1 w 2359071"/>
                <a:gd name="connsiteY3" fmla="*/ 0 h 257442"/>
                <a:gd name="connsiteX0" fmla="*/ 2359071 w 2359071"/>
                <a:gd name="connsiteY0" fmla="*/ 0 h 257442"/>
                <a:gd name="connsiteX1" fmla="*/ 2304350 w 2359071"/>
                <a:gd name="connsiteY1" fmla="*/ 257442 h 257442"/>
                <a:gd name="connsiteX2" fmla="*/ 0 w 2359071"/>
                <a:gd name="connsiteY2" fmla="*/ 257442 h 257442"/>
                <a:gd name="connsiteX3" fmla="*/ 1 w 2359071"/>
                <a:gd name="connsiteY3" fmla="*/ 0 h 257442"/>
                <a:gd name="connsiteX0" fmla="*/ 2359071 w 2359071"/>
                <a:gd name="connsiteY0" fmla="*/ 0 h 257442"/>
                <a:gd name="connsiteX1" fmla="*/ 2304350 w 2359071"/>
                <a:gd name="connsiteY1" fmla="*/ 257442 h 257442"/>
                <a:gd name="connsiteX2" fmla="*/ 0 w 2359071"/>
                <a:gd name="connsiteY2" fmla="*/ 257442 h 257442"/>
                <a:gd name="connsiteX3" fmla="*/ 0 w 2359071"/>
                <a:gd name="connsiteY3" fmla="*/ 0 h 257442"/>
                <a:gd name="connsiteX0" fmla="*/ 2551431 w 2551431"/>
                <a:gd name="connsiteY0" fmla="*/ 0 h 257442"/>
                <a:gd name="connsiteX1" fmla="*/ 2304350 w 2551431"/>
                <a:gd name="connsiteY1" fmla="*/ 257442 h 257442"/>
                <a:gd name="connsiteX2" fmla="*/ 0 w 2551431"/>
                <a:gd name="connsiteY2" fmla="*/ 257442 h 257442"/>
                <a:gd name="connsiteX3" fmla="*/ 0 w 2551431"/>
                <a:gd name="connsiteY3" fmla="*/ 0 h 257442"/>
                <a:gd name="connsiteX0" fmla="*/ 2551431 w 2551431"/>
                <a:gd name="connsiteY0" fmla="*/ 0 h 257442"/>
                <a:gd name="connsiteX1" fmla="*/ 2496710 w 2551431"/>
                <a:gd name="connsiteY1" fmla="*/ 257442 h 257442"/>
                <a:gd name="connsiteX2" fmla="*/ 0 w 2551431"/>
                <a:gd name="connsiteY2" fmla="*/ 257442 h 257442"/>
                <a:gd name="connsiteX3" fmla="*/ 0 w 2551431"/>
                <a:gd name="connsiteY3" fmla="*/ 0 h 257442"/>
                <a:gd name="connsiteX0" fmla="*/ 2551431 w 2551431"/>
                <a:gd name="connsiteY0" fmla="*/ 0 h 257442"/>
                <a:gd name="connsiteX1" fmla="*/ 2496710 w 2551431"/>
                <a:gd name="connsiteY1" fmla="*/ 257442 h 257442"/>
                <a:gd name="connsiteX2" fmla="*/ 0 w 2551431"/>
                <a:gd name="connsiteY2" fmla="*/ 257442 h 257442"/>
                <a:gd name="connsiteX3" fmla="*/ 0 w 2551431"/>
                <a:gd name="connsiteY3" fmla="*/ 0 h 257442"/>
                <a:gd name="connsiteX0" fmla="*/ 2551431 w 2551431"/>
                <a:gd name="connsiteY0" fmla="*/ 0 h 257442"/>
                <a:gd name="connsiteX1" fmla="*/ 2496710 w 2551431"/>
                <a:gd name="connsiteY1" fmla="*/ 257442 h 257442"/>
                <a:gd name="connsiteX2" fmla="*/ 0 w 2551431"/>
                <a:gd name="connsiteY2" fmla="*/ 257442 h 257442"/>
                <a:gd name="connsiteX3" fmla="*/ 0 w 2551431"/>
                <a:gd name="connsiteY3" fmla="*/ 0 h 257442"/>
                <a:gd name="connsiteX0" fmla="*/ 2681275 w 2681275"/>
                <a:gd name="connsiteY0" fmla="*/ 0 h 257442"/>
                <a:gd name="connsiteX1" fmla="*/ 2496710 w 2681275"/>
                <a:gd name="connsiteY1" fmla="*/ 257442 h 257442"/>
                <a:gd name="connsiteX2" fmla="*/ 0 w 2681275"/>
                <a:gd name="connsiteY2" fmla="*/ 257442 h 257442"/>
                <a:gd name="connsiteX3" fmla="*/ 0 w 2681275"/>
                <a:gd name="connsiteY3" fmla="*/ 0 h 257442"/>
                <a:gd name="connsiteX0" fmla="*/ 2681275 w 2681275"/>
                <a:gd name="connsiteY0" fmla="*/ 0 h 257442"/>
                <a:gd name="connsiteX1" fmla="*/ 2626554 w 2681275"/>
                <a:gd name="connsiteY1" fmla="*/ 257442 h 257442"/>
                <a:gd name="connsiteX2" fmla="*/ 0 w 2681275"/>
                <a:gd name="connsiteY2" fmla="*/ 257442 h 257442"/>
                <a:gd name="connsiteX3" fmla="*/ 0 w 2681275"/>
                <a:gd name="connsiteY3" fmla="*/ 0 h 257442"/>
                <a:gd name="connsiteX0" fmla="*/ 2681275 w 2681275"/>
                <a:gd name="connsiteY0" fmla="*/ 0 h 257442"/>
                <a:gd name="connsiteX1" fmla="*/ 2626554 w 2681275"/>
                <a:gd name="connsiteY1" fmla="*/ 257442 h 257442"/>
                <a:gd name="connsiteX2" fmla="*/ 0 w 2681275"/>
                <a:gd name="connsiteY2" fmla="*/ 257442 h 257442"/>
                <a:gd name="connsiteX3" fmla="*/ 0 w 2681275"/>
                <a:gd name="connsiteY3" fmla="*/ 0 h 257442"/>
                <a:gd name="connsiteX0" fmla="*/ 2681275 w 2681275"/>
                <a:gd name="connsiteY0" fmla="*/ 0 h 257442"/>
                <a:gd name="connsiteX1" fmla="*/ 2626554 w 2681275"/>
                <a:gd name="connsiteY1" fmla="*/ 257442 h 257442"/>
                <a:gd name="connsiteX2" fmla="*/ 0 w 2681275"/>
                <a:gd name="connsiteY2" fmla="*/ 257442 h 257442"/>
                <a:gd name="connsiteX3" fmla="*/ 0 w 2681275"/>
                <a:gd name="connsiteY3" fmla="*/ 0 h 257442"/>
                <a:gd name="connsiteX0" fmla="*/ 2774249 w 2774249"/>
                <a:gd name="connsiteY0" fmla="*/ 0 h 257442"/>
                <a:gd name="connsiteX1" fmla="*/ 2626554 w 2774249"/>
                <a:gd name="connsiteY1" fmla="*/ 257442 h 257442"/>
                <a:gd name="connsiteX2" fmla="*/ 0 w 2774249"/>
                <a:gd name="connsiteY2" fmla="*/ 257442 h 257442"/>
                <a:gd name="connsiteX3" fmla="*/ 0 w 2774249"/>
                <a:gd name="connsiteY3" fmla="*/ 0 h 257442"/>
                <a:gd name="connsiteX0" fmla="*/ 2774249 w 2774249"/>
                <a:gd name="connsiteY0" fmla="*/ 0 h 257442"/>
                <a:gd name="connsiteX1" fmla="*/ 2719528 w 2774249"/>
                <a:gd name="connsiteY1" fmla="*/ 257442 h 257442"/>
                <a:gd name="connsiteX2" fmla="*/ 0 w 2774249"/>
                <a:gd name="connsiteY2" fmla="*/ 257442 h 257442"/>
                <a:gd name="connsiteX3" fmla="*/ 0 w 2774249"/>
                <a:gd name="connsiteY3" fmla="*/ 0 h 257442"/>
                <a:gd name="connsiteX0" fmla="*/ 2774249 w 2774249"/>
                <a:gd name="connsiteY0" fmla="*/ 0 h 257442"/>
                <a:gd name="connsiteX1" fmla="*/ 2719528 w 2774249"/>
                <a:gd name="connsiteY1" fmla="*/ 257442 h 257442"/>
                <a:gd name="connsiteX2" fmla="*/ 0 w 2774249"/>
                <a:gd name="connsiteY2" fmla="*/ 257442 h 257442"/>
                <a:gd name="connsiteX3" fmla="*/ 0 w 2774249"/>
                <a:gd name="connsiteY3" fmla="*/ 0 h 257442"/>
                <a:gd name="connsiteX0" fmla="*/ 2774249 w 2774249"/>
                <a:gd name="connsiteY0" fmla="*/ 0 h 257442"/>
                <a:gd name="connsiteX1" fmla="*/ 2719528 w 2774249"/>
                <a:gd name="connsiteY1" fmla="*/ 257442 h 257442"/>
                <a:gd name="connsiteX2" fmla="*/ 0 w 2774249"/>
                <a:gd name="connsiteY2" fmla="*/ 257442 h 257442"/>
                <a:gd name="connsiteX3" fmla="*/ 0 w 2774249"/>
                <a:gd name="connsiteY3" fmla="*/ 0 h 257442"/>
                <a:gd name="connsiteX0" fmla="*/ 2924931 w 2924931"/>
                <a:gd name="connsiteY0" fmla="*/ 0 h 257442"/>
                <a:gd name="connsiteX1" fmla="*/ 2719528 w 2924931"/>
                <a:gd name="connsiteY1" fmla="*/ 257442 h 257442"/>
                <a:gd name="connsiteX2" fmla="*/ 0 w 2924931"/>
                <a:gd name="connsiteY2" fmla="*/ 257442 h 257442"/>
                <a:gd name="connsiteX3" fmla="*/ 0 w 2924931"/>
                <a:gd name="connsiteY3" fmla="*/ 0 h 257442"/>
                <a:gd name="connsiteX0" fmla="*/ 2924931 w 2924931"/>
                <a:gd name="connsiteY0" fmla="*/ 0 h 257442"/>
                <a:gd name="connsiteX1" fmla="*/ 2870210 w 2924931"/>
                <a:gd name="connsiteY1" fmla="*/ 257442 h 257442"/>
                <a:gd name="connsiteX2" fmla="*/ 0 w 2924931"/>
                <a:gd name="connsiteY2" fmla="*/ 257442 h 257442"/>
                <a:gd name="connsiteX3" fmla="*/ 0 w 2924931"/>
                <a:gd name="connsiteY3" fmla="*/ 0 h 257442"/>
                <a:gd name="connsiteX0" fmla="*/ 2924931 w 2924931"/>
                <a:gd name="connsiteY0" fmla="*/ 0 h 257442"/>
                <a:gd name="connsiteX1" fmla="*/ 2870210 w 2924931"/>
                <a:gd name="connsiteY1" fmla="*/ 257442 h 257442"/>
                <a:gd name="connsiteX2" fmla="*/ 0 w 2924931"/>
                <a:gd name="connsiteY2" fmla="*/ 257442 h 257442"/>
                <a:gd name="connsiteX3" fmla="*/ 0 w 2924931"/>
                <a:gd name="connsiteY3" fmla="*/ 0 h 257442"/>
                <a:gd name="connsiteX0" fmla="*/ 2924931 w 2924931"/>
                <a:gd name="connsiteY0" fmla="*/ 0 h 257442"/>
                <a:gd name="connsiteX1" fmla="*/ 2870210 w 2924931"/>
                <a:gd name="connsiteY1" fmla="*/ 257442 h 257442"/>
                <a:gd name="connsiteX2" fmla="*/ 0 w 2924931"/>
                <a:gd name="connsiteY2" fmla="*/ 257442 h 257442"/>
                <a:gd name="connsiteX3" fmla="*/ 0 w 2924931"/>
                <a:gd name="connsiteY3" fmla="*/ 0 h 257442"/>
                <a:gd name="connsiteX0" fmla="*/ 3083628 w 3083628"/>
                <a:gd name="connsiteY0" fmla="*/ 0 h 257442"/>
                <a:gd name="connsiteX1" fmla="*/ 2870210 w 3083628"/>
                <a:gd name="connsiteY1" fmla="*/ 257442 h 257442"/>
                <a:gd name="connsiteX2" fmla="*/ 0 w 3083628"/>
                <a:gd name="connsiteY2" fmla="*/ 257442 h 257442"/>
                <a:gd name="connsiteX3" fmla="*/ 0 w 3083628"/>
                <a:gd name="connsiteY3" fmla="*/ 0 h 257442"/>
                <a:gd name="connsiteX0" fmla="*/ 3083628 w 3083628"/>
                <a:gd name="connsiteY0" fmla="*/ 0 h 257442"/>
                <a:gd name="connsiteX1" fmla="*/ 3028906 w 3083628"/>
                <a:gd name="connsiteY1" fmla="*/ 257442 h 257442"/>
                <a:gd name="connsiteX2" fmla="*/ 0 w 3083628"/>
                <a:gd name="connsiteY2" fmla="*/ 257442 h 257442"/>
                <a:gd name="connsiteX3" fmla="*/ 0 w 3083628"/>
                <a:gd name="connsiteY3" fmla="*/ 0 h 257442"/>
                <a:gd name="connsiteX0" fmla="*/ 3083629 w 3083629"/>
                <a:gd name="connsiteY0" fmla="*/ 0 h 257442"/>
                <a:gd name="connsiteX1" fmla="*/ 3028907 w 3083629"/>
                <a:gd name="connsiteY1" fmla="*/ 257442 h 257442"/>
                <a:gd name="connsiteX2" fmla="*/ 0 w 3083629"/>
                <a:gd name="connsiteY2" fmla="*/ 257442 h 257442"/>
                <a:gd name="connsiteX3" fmla="*/ 1 w 3083629"/>
                <a:gd name="connsiteY3" fmla="*/ 0 h 257442"/>
                <a:gd name="connsiteX0" fmla="*/ 3083629 w 3083629"/>
                <a:gd name="connsiteY0" fmla="*/ 0 h 257442"/>
                <a:gd name="connsiteX1" fmla="*/ 3028907 w 3083629"/>
                <a:gd name="connsiteY1" fmla="*/ 257442 h 257442"/>
                <a:gd name="connsiteX2" fmla="*/ 0 w 3083629"/>
                <a:gd name="connsiteY2" fmla="*/ 257442 h 257442"/>
                <a:gd name="connsiteX3" fmla="*/ 1 w 3083629"/>
                <a:gd name="connsiteY3" fmla="*/ 0 h 257442"/>
                <a:gd name="connsiteX0" fmla="*/ 3239120 w 3239120"/>
                <a:gd name="connsiteY0" fmla="*/ 0 h 257442"/>
                <a:gd name="connsiteX1" fmla="*/ 3028907 w 3239120"/>
                <a:gd name="connsiteY1" fmla="*/ 257442 h 257442"/>
                <a:gd name="connsiteX2" fmla="*/ 0 w 3239120"/>
                <a:gd name="connsiteY2" fmla="*/ 257442 h 257442"/>
                <a:gd name="connsiteX3" fmla="*/ 1 w 3239120"/>
                <a:gd name="connsiteY3" fmla="*/ 0 h 257442"/>
                <a:gd name="connsiteX0" fmla="*/ 3239120 w 3239120"/>
                <a:gd name="connsiteY0" fmla="*/ 0 h 257442"/>
                <a:gd name="connsiteX1" fmla="*/ 3184398 w 3239120"/>
                <a:gd name="connsiteY1" fmla="*/ 257442 h 257442"/>
                <a:gd name="connsiteX2" fmla="*/ 0 w 3239120"/>
                <a:gd name="connsiteY2" fmla="*/ 257442 h 257442"/>
                <a:gd name="connsiteX3" fmla="*/ 1 w 3239120"/>
                <a:gd name="connsiteY3" fmla="*/ 0 h 257442"/>
                <a:gd name="connsiteX0" fmla="*/ 3239121 w 3239121"/>
                <a:gd name="connsiteY0" fmla="*/ 0 h 257442"/>
                <a:gd name="connsiteX1" fmla="*/ 3184399 w 3239121"/>
                <a:gd name="connsiteY1" fmla="*/ 257442 h 257442"/>
                <a:gd name="connsiteX2" fmla="*/ 0 w 3239121"/>
                <a:gd name="connsiteY2" fmla="*/ 257442 h 257442"/>
                <a:gd name="connsiteX3" fmla="*/ 2 w 3239121"/>
                <a:gd name="connsiteY3" fmla="*/ 0 h 257442"/>
                <a:gd name="connsiteX0" fmla="*/ 3239121 w 3239121"/>
                <a:gd name="connsiteY0" fmla="*/ 0 h 257442"/>
                <a:gd name="connsiteX1" fmla="*/ 3184399 w 3239121"/>
                <a:gd name="connsiteY1" fmla="*/ 257442 h 257442"/>
                <a:gd name="connsiteX2" fmla="*/ 0 w 3239121"/>
                <a:gd name="connsiteY2" fmla="*/ 257442 h 257442"/>
                <a:gd name="connsiteX3" fmla="*/ 1 w 3239121"/>
                <a:gd name="connsiteY3" fmla="*/ 0 h 257442"/>
                <a:gd name="connsiteX0" fmla="*/ 3332094 w 3332094"/>
                <a:gd name="connsiteY0" fmla="*/ 0 h 257442"/>
                <a:gd name="connsiteX1" fmla="*/ 3184399 w 3332094"/>
                <a:gd name="connsiteY1" fmla="*/ 257442 h 257442"/>
                <a:gd name="connsiteX2" fmla="*/ 0 w 3332094"/>
                <a:gd name="connsiteY2" fmla="*/ 257442 h 257442"/>
                <a:gd name="connsiteX3" fmla="*/ 1 w 3332094"/>
                <a:gd name="connsiteY3" fmla="*/ 0 h 257442"/>
                <a:gd name="connsiteX0" fmla="*/ 3332094 w 3332094"/>
                <a:gd name="connsiteY0" fmla="*/ 0 h 257442"/>
                <a:gd name="connsiteX1" fmla="*/ 3277372 w 3332094"/>
                <a:gd name="connsiteY1" fmla="*/ 257442 h 257442"/>
                <a:gd name="connsiteX2" fmla="*/ 0 w 3332094"/>
                <a:gd name="connsiteY2" fmla="*/ 257442 h 257442"/>
                <a:gd name="connsiteX3" fmla="*/ 1 w 3332094"/>
                <a:gd name="connsiteY3" fmla="*/ 0 h 257442"/>
                <a:gd name="connsiteX0" fmla="*/ 3332095 w 3332095"/>
                <a:gd name="connsiteY0" fmla="*/ 0 h 257442"/>
                <a:gd name="connsiteX1" fmla="*/ 3277373 w 3332095"/>
                <a:gd name="connsiteY1" fmla="*/ 257442 h 257442"/>
                <a:gd name="connsiteX2" fmla="*/ 0 w 3332095"/>
                <a:gd name="connsiteY2" fmla="*/ 257442 h 257442"/>
                <a:gd name="connsiteX3" fmla="*/ 2 w 3332095"/>
                <a:gd name="connsiteY3" fmla="*/ 0 h 257442"/>
                <a:gd name="connsiteX0" fmla="*/ 3332095 w 3332095"/>
                <a:gd name="connsiteY0" fmla="*/ 0 h 257442"/>
                <a:gd name="connsiteX1" fmla="*/ 3277373 w 3332095"/>
                <a:gd name="connsiteY1" fmla="*/ 257442 h 257442"/>
                <a:gd name="connsiteX2" fmla="*/ 0 w 3332095"/>
                <a:gd name="connsiteY2" fmla="*/ 257442 h 257442"/>
                <a:gd name="connsiteX3" fmla="*/ 1 w 3332095"/>
                <a:gd name="connsiteY3" fmla="*/ 0 h 257442"/>
                <a:gd name="connsiteX0" fmla="*/ 3461937 w 3461937"/>
                <a:gd name="connsiteY0" fmla="*/ 0 h 257442"/>
                <a:gd name="connsiteX1" fmla="*/ 3277373 w 3461937"/>
                <a:gd name="connsiteY1" fmla="*/ 257442 h 257442"/>
                <a:gd name="connsiteX2" fmla="*/ 0 w 3461937"/>
                <a:gd name="connsiteY2" fmla="*/ 257442 h 257442"/>
                <a:gd name="connsiteX3" fmla="*/ 1 w 3461937"/>
                <a:gd name="connsiteY3" fmla="*/ 0 h 257442"/>
                <a:gd name="connsiteX0" fmla="*/ 3461937 w 3461937"/>
                <a:gd name="connsiteY0" fmla="*/ 0 h 257442"/>
                <a:gd name="connsiteX1" fmla="*/ 3407216 w 3461937"/>
                <a:gd name="connsiteY1" fmla="*/ 257442 h 257442"/>
                <a:gd name="connsiteX2" fmla="*/ 0 w 3461937"/>
                <a:gd name="connsiteY2" fmla="*/ 257442 h 257442"/>
                <a:gd name="connsiteX3" fmla="*/ 1 w 3461937"/>
                <a:gd name="connsiteY3" fmla="*/ 0 h 257442"/>
                <a:gd name="connsiteX0" fmla="*/ 3461937 w 3461937"/>
                <a:gd name="connsiteY0" fmla="*/ 0 h 257442"/>
                <a:gd name="connsiteX1" fmla="*/ 3407216 w 3461937"/>
                <a:gd name="connsiteY1" fmla="*/ 257442 h 257442"/>
                <a:gd name="connsiteX2" fmla="*/ 0 w 3461937"/>
                <a:gd name="connsiteY2" fmla="*/ 257442 h 257442"/>
                <a:gd name="connsiteX3" fmla="*/ 1 w 3461937"/>
                <a:gd name="connsiteY3" fmla="*/ 0 h 257442"/>
                <a:gd name="connsiteX0" fmla="*/ 3461937 w 3461937"/>
                <a:gd name="connsiteY0" fmla="*/ 0 h 257442"/>
                <a:gd name="connsiteX1" fmla="*/ 3407216 w 3461937"/>
                <a:gd name="connsiteY1" fmla="*/ 257442 h 257442"/>
                <a:gd name="connsiteX2" fmla="*/ 0 w 3461937"/>
                <a:gd name="connsiteY2" fmla="*/ 257442 h 257442"/>
                <a:gd name="connsiteX3" fmla="*/ 0 w 3461937"/>
                <a:gd name="connsiteY3" fmla="*/ 0 h 257442"/>
                <a:gd name="connsiteX0" fmla="*/ 3610760 w 3610760"/>
                <a:gd name="connsiteY0" fmla="*/ 0 h 257442"/>
                <a:gd name="connsiteX1" fmla="*/ 3407216 w 3610760"/>
                <a:gd name="connsiteY1" fmla="*/ 257442 h 257442"/>
                <a:gd name="connsiteX2" fmla="*/ 0 w 3610760"/>
                <a:gd name="connsiteY2" fmla="*/ 257442 h 257442"/>
                <a:gd name="connsiteX3" fmla="*/ 0 w 3610760"/>
                <a:gd name="connsiteY3" fmla="*/ 0 h 257442"/>
                <a:gd name="connsiteX0" fmla="*/ 3610760 w 3610760"/>
                <a:gd name="connsiteY0" fmla="*/ 0 h 257442"/>
                <a:gd name="connsiteX1" fmla="*/ 3556038 w 3610760"/>
                <a:gd name="connsiteY1" fmla="*/ 257442 h 257442"/>
                <a:gd name="connsiteX2" fmla="*/ 0 w 3610760"/>
                <a:gd name="connsiteY2" fmla="*/ 257442 h 257442"/>
                <a:gd name="connsiteX3" fmla="*/ 0 w 3610760"/>
                <a:gd name="connsiteY3" fmla="*/ 0 h 257442"/>
                <a:gd name="connsiteX0" fmla="*/ 3610761 w 3610761"/>
                <a:gd name="connsiteY0" fmla="*/ 0 h 257442"/>
                <a:gd name="connsiteX1" fmla="*/ 3556039 w 3610761"/>
                <a:gd name="connsiteY1" fmla="*/ 257442 h 257442"/>
                <a:gd name="connsiteX2" fmla="*/ 0 w 3610761"/>
                <a:gd name="connsiteY2" fmla="*/ 257442 h 257442"/>
                <a:gd name="connsiteX3" fmla="*/ 1 w 3610761"/>
                <a:gd name="connsiteY3" fmla="*/ 0 h 257442"/>
                <a:gd name="connsiteX0" fmla="*/ 3610761 w 3610761"/>
                <a:gd name="connsiteY0" fmla="*/ 0 h 257442"/>
                <a:gd name="connsiteX1" fmla="*/ 3556039 w 3610761"/>
                <a:gd name="connsiteY1" fmla="*/ 257442 h 257442"/>
                <a:gd name="connsiteX2" fmla="*/ 0 w 3610761"/>
                <a:gd name="connsiteY2" fmla="*/ 257442 h 257442"/>
                <a:gd name="connsiteX3" fmla="*/ 1 w 3610761"/>
                <a:gd name="connsiteY3" fmla="*/ 0 h 257442"/>
                <a:gd name="connsiteX0" fmla="*/ 3743809 w 3743809"/>
                <a:gd name="connsiteY0" fmla="*/ 0 h 257442"/>
                <a:gd name="connsiteX1" fmla="*/ 3556039 w 3743809"/>
                <a:gd name="connsiteY1" fmla="*/ 257442 h 257442"/>
                <a:gd name="connsiteX2" fmla="*/ 0 w 3743809"/>
                <a:gd name="connsiteY2" fmla="*/ 257442 h 257442"/>
                <a:gd name="connsiteX3" fmla="*/ 1 w 3743809"/>
                <a:gd name="connsiteY3" fmla="*/ 0 h 257442"/>
                <a:gd name="connsiteX0" fmla="*/ 3743809 w 3743809"/>
                <a:gd name="connsiteY0" fmla="*/ 0 h 257442"/>
                <a:gd name="connsiteX1" fmla="*/ 3689088 w 3743809"/>
                <a:gd name="connsiteY1" fmla="*/ 257442 h 257442"/>
                <a:gd name="connsiteX2" fmla="*/ 0 w 3743809"/>
                <a:gd name="connsiteY2" fmla="*/ 257442 h 257442"/>
                <a:gd name="connsiteX3" fmla="*/ 1 w 3743809"/>
                <a:gd name="connsiteY3" fmla="*/ 0 h 257442"/>
                <a:gd name="connsiteX0" fmla="*/ 3743809 w 3743809"/>
                <a:gd name="connsiteY0" fmla="*/ 0 h 257442"/>
                <a:gd name="connsiteX1" fmla="*/ 3689088 w 3743809"/>
                <a:gd name="connsiteY1" fmla="*/ 257442 h 257442"/>
                <a:gd name="connsiteX2" fmla="*/ 0 w 3743809"/>
                <a:gd name="connsiteY2" fmla="*/ 257442 h 257442"/>
                <a:gd name="connsiteX3" fmla="*/ 1 w 3743809"/>
                <a:gd name="connsiteY3" fmla="*/ 0 h 257442"/>
                <a:gd name="connsiteX0" fmla="*/ 3743809 w 3743809"/>
                <a:gd name="connsiteY0" fmla="*/ 0 h 257442"/>
                <a:gd name="connsiteX1" fmla="*/ 3689088 w 3743809"/>
                <a:gd name="connsiteY1" fmla="*/ 257442 h 257442"/>
                <a:gd name="connsiteX2" fmla="*/ 0 w 3743809"/>
                <a:gd name="connsiteY2" fmla="*/ 257442 h 257442"/>
                <a:gd name="connsiteX3" fmla="*/ 0 w 3743809"/>
                <a:gd name="connsiteY3" fmla="*/ 0 h 257442"/>
                <a:gd name="connsiteX0" fmla="*/ 3872049 w 3872049"/>
                <a:gd name="connsiteY0" fmla="*/ 0 h 257442"/>
                <a:gd name="connsiteX1" fmla="*/ 3689088 w 3872049"/>
                <a:gd name="connsiteY1" fmla="*/ 257442 h 257442"/>
                <a:gd name="connsiteX2" fmla="*/ 0 w 3872049"/>
                <a:gd name="connsiteY2" fmla="*/ 257442 h 257442"/>
                <a:gd name="connsiteX3" fmla="*/ 0 w 3872049"/>
                <a:gd name="connsiteY3" fmla="*/ 0 h 257442"/>
                <a:gd name="connsiteX0" fmla="*/ 3872049 w 3872049"/>
                <a:gd name="connsiteY0" fmla="*/ 0 h 257442"/>
                <a:gd name="connsiteX1" fmla="*/ 3817328 w 3872049"/>
                <a:gd name="connsiteY1" fmla="*/ 257442 h 257442"/>
                <a:gd name="connsiteX2" fmla="*/ 0 w 3872049"/>
                <a:gd name="connsiteY2" fmla="*/ 257442 h 257442"/>
                <a:gd name="connsiteX3" fmla="*/ 0 w 3872049"/>
                <a:gd name="connsiteY3" fmla="*/ 0 h 257442"/>
                <a:gd name="connsiteX0" fmla="*/ 3872049 w 3872049"/>
                <a:gd name="connsiteY0" fmla="*/ 0 h 257442"/>
                <a:gd name="connsiteX1" fmla="*/ 3817328 w 3872049"/>
                <a:gd name="connsiteY1" fmla="*/ 257442 h 257442"/>
                <a:gd name="connsiteX2" fmla="*/ 0 w 3872049"/>
                <a:gd name="connsiteY2" fmla="*/ 257442 h 257442"/>
                <a:gd name="connsiteX3" fmla="*/ 0 w 3872049"/>
                <a:gd name="connsiteY3" fmla="*/ 0 h 257442"/>
                <a:gd name="connsiteX0" fmla="*/ 3872049 w 3872049"/>
                <a:gd name="connsiteY0" fmla="*/ 0 h 257442"/>
                <a:gd name="connsiteX1" fmla="*/ 3817328 w 3872049"/>
                <a:gd name="connsiteY1" fmla="*/ 257442 h 257442"/>
                <a:gd name="connsiteX2" fmla="*/ 0 w 3872049"/>
                <a:gd name="connsiteY2" fmla="*/ 257442 h 257442"/>
                <a:gd name="connsiteX3" fmla="*/ 0 w 3872049"/>
                <a:gd name="connsiteY3" fmla="*/ 0 h 257442"/>
                <a:gd name="connsiteX0" fmla="*/ 4006701 w 4006701"/>
                <a:gd name="connsiteY0" fmla="*/ 0 h 257442"/>
                <a:gd name="connsiteX1" fmla="*/ 3817328 w 4006701"/>
                <a:gd name="connsiteY1" fmla="*/ 257442 h 257442"/>
                <a:gd name="connsiteX2" fmla="*/ 0 w 4006701"/>
                <a:gd name="connsiteY2" fmla="*/ 257442 h 257442"/>
                <a:gd name="connsiteX3" fmla="*/ 0 w 4006701"/>
                <a:gd name="connsiteY3" fmla="*/ 0 h 257442"/>
                <a:gd name="connsiteX0" fmla="*/ 4006701 w 4006701"/>
                <a:gd name="connsiteY0" fmla="*/ 0 h 257442"/>
                <a:gd name="connsiteX1" fmla="*/ 3951980 w 4006701"/>
                <a:gd name="connsiteY1" fmla="*/ 257442 h 257442"/>
                <a:gd name="connsiteX2" fmla="*/ 0 w 4006701"/>
                <a:gd name="connsiteY2" fmla="*/ 257442 h 257442"/>
                <a:gd name="connsiteX3" fmla="*/ 0 w 4006701"/>
                <a:gd name="connsiteY3" fmla="*/ 0 h 257442"/>
                <a:gd name="connsiteX0" fmla="*/ 4006701 w 4006701"/>
                <a:gd name="connsiteY0" fmla="*/ 0 h 257442"/>
                <a:gd name="connsiteX1" fmla="*/ 3951980 w 4006701"/>
                <a:gd name="connsiteY1" fmla="*/ 257442 h 257442"/>
                <a:gd name="connsiteX2" fmla="*/ 0 w 4006701"/>
                <a:gd name="connsiteY2" fmla="*/ 257442 h 257442"/>
                <a:gd name="connsiteX3" fmla="*/ 0 w 4006701"/>
                <a:gd name="connsiteY3" fmla="*/ 0 h 257442"/>
                <a:gd name="connsiteX0" fmla="*/ 4006701 w 4006701"/>
                <a:gd name="connsiteY0" fmla="*/ 0 h 257442"/>
                <a:gd name="connsiteX1" fmla="*/ 3951980 w 4006701"/>
                <a:gd name="connsiteY1" fmla="*/ 257442 h 257442"/>
                <a:gd name="connsiteX2" fmla="*/ 0 w 4006701"/>
                <a:gd name="connsiteY2" fmla="*/ 257442 h 257442"/>
                <a:gd name="connsiteX3" fmla="*/ 0 w 4006701"/>
                <a:gd name="connsiteY3" fmla="*/ 0 h 257442"/>
                <a:gd name="connsiteX0" fmla="*/ 4144560 w 4144560"/>
                <a:gd name="connsiteY0" fmla="*/ 0 h 257442"/>
                <a:gd name="connsiteX1" fmla="*/ 3951980 w 4144560"/>
                <a:gd name="connsiteY1" fmla="*/ 257442 h 257442"/>
                <a:gd name="connsiteX2" fmla="*/ 0 w 4144560"/>
                <a:gd name="connsiteY2" fmla="*/ 257442 h 257442"/>
                <a:gd name="connsiteX3" fmla="*/ 0 w 4144560"/>
                <a:gd name="connsiteY3" fmla="*/ 0 h 257442"/>
                <a:gd name="connsiteX0" fmla="*/ 4144560 w 4144560"/>
                <a:gd name="connsiteY0" fmla="*/ 0 h 257442"/>
                <a:gd name="connsiteX1" fmla="*/ 4089838 w 4144560"/>
                <a:gd name="connsiteY1" fmla="*/ 257442 h 257442"/>
                <a:gd name="connsiteX2" fmla="*/ 0 w 4144560"/>
                <a:gd name="connsiteY2" fmla="*/ 257442 h 257442"/>
                <a:gd name="connsiteX3" fmla="*/ 0 w 4144560"/>
                <a:gd name="connsiteY3" fmla="*/ 0 h 257442"/>
                <a:gd name="connsiteX0" fmla="*/ 4144561 w 4144561"/>
                <a:gd name="connsiteY0" fmla="*/ 0 h 257442"/>
                <a:gd name="connsiteX1" fmla="*/ 4089839 w 4144561"/>
                <a:gd name="connsiteY1" fmla="*/ 257442 h 257442"/>
                <a:gd name="connsiteX2" fmla="*/ 0 w 4144561"/>
                <a:gd name="connsiteY2" fmla="*/ 257442 h 257442"/>
                <a:gd name="connsiteX3" fmla="*/ 1 w 4144561"/>
                <a:gd name="connsiteY3" fmla="*/ 0 h 257442"/>
                <a:gd name="connsiteX0" fmla="*/ 4144561 w 4144561"/>
                <a:gd name="connsiteY0" fmla="*/ 0 h 257442"/>
                <a:gd name="connsiteX1" fmla="*/ 4089839 w 4144561"/>
                <a:gd name="connsiteY1" fmla="*/ 257442 h 257442"/>
                <a:gd name="connsiteX2" fmla="*/ 0 w 4144561"/>
                <a:gd name="connsiteY2" fmla="*/ 257442 h 257442"/>
                <a:gd name="connsiteX3" fmla="*/ 1 w 4144561"/>
                <a:gd name="connsiteY3" fmla="*/ 0 h 257442"/>
                <a:gd name="connsiteX0" fmla="*/ 4257860 w 4257860"/>
                <a:gd name="connsiteY0" fmla="*/ 0 h 257442"/>
                <a:gd name="connsiteX1" fmla="*/ 4089839 w 4257860"/>
                <a:gd name="connsiteY1" fmla="*/ 257442 h 257442"/>
                <a:gd name="connsiteX2" fmla="*/ 0 w 4257860"/>
                <a:gd name="connsiteY2" fmla="*/ 257442 h 257442"/>
                <a:gd name="connsiteX3" fmla="*/ 1 w 4257860"/>
                <a:gd name="connsiteY3" fmla="*/ 0 h 257442"/>
                <a:gd name="connsiteX0" fmla="*/ 4257860 w 4257860"/>
                <a:gd name="connsiteY0" fmla="*/ 0 h 257442"/>
                <a:gd name="connsiteX1" fmla="*/ 4203138 w 4257860"/>
                <a:gd name="connsiteY1" fmla="*/ 257442 h 257442"/>
                <a:gd name="connsiteX2" fmla="*/ 0 w 4257860"/>
                <a:gd name="connsiteY2" fmla="*/ 257442 h 257442"/>
                <a:gd name="connsiteX3" fmla="*/ 1 w 4257860"/>
                <a:gd name="connsiteY3" fmla="*/ 0 h 257442"/>
                <a:gd name="connsiteX0" fmla="*/ 4257861 w 4257861"/>
                <a:gd name="connsiteY0" fmla="*/ 0 h 257442"/>
                <a:gd name="connsiteX1" fmla="*/ 4203139 w 4257861"/>
                <a:gd name="connsiteY1" fmla="*/ 257442 h 257442"/>
                <a:gd name="connsiteX2" fmla="*/ 0 w 4257861"/>
                <a:gd name="connsiteY2" fmla="*/ 257442 h 257442"/>
                <a:gd name="connsiteX3" fmla="*/ 2 w 4257861"/>
                <a:gd name="connsiteY3" fmla="*/ 0 h 257442"/>
                <a:gd name="connsiteX0" fmla="*/ 4257861 w 4257861"/>
                <a:gd name="connsiteY0" fmla="*/ 0 h 257442"/>
                <a:gd name="connsiteX1" fmla="*/ 4203139 w 4257861"/>
                <a:gd name="connsiteY1" fmla="*/ 257442 h 257442"/>
                <a:gd name="connsiteX2" fmla="*/ 0 w 4257861"/>
                <a:gd name="connsiteY2" fmla="*/ 257442 h 257442"/>
                <a:gd name="connsiteX3" fmla="*/ 1 w 4257861"/>
                <a:gd name="connsiteY3" fmla="*/ 0 h 257442"/>
                <a:gd name="connsiteX0" fmla="*/ 4387703 w 4387703"/>
                <a:gd name="connsiteY0" fmla="*/ 0 h 257442"/>
                <a:gd name="connsiteX1" fmla="*/ 4203139 w 4387703"/>
                <a:gd name="connsiteY1" fmla="*/ 257442 h 257442"/>
                <a:gd name="connsiteX2" fmla="*/ 0 w 4387703"/>
                <a:gd name="connsiteY2" fmla="*/ 257442 h 257442"/>
                <a:gd name="connsiteX3" fmla="*/ 1 w 4387703"/>
                <a:gd name="connsiteY3" fmla="*/ 0 h 257442"/>
                <a:gd name="connsiteX0" fmla="*/ 4387703 w 4387703"/>
                <a:gd name="connsiteY0" fmla="*/ 0 h 257442"/>
                <a:gd name="connsiteX1" fmla="*/ 4332982 w 4387703"/>
                <a:gd name="connsiteY1" fmla="*/ 257442 h 257442"/>
                <a:gd name="connsiteX2" fmla="*/ 0 w 4387703"/>
                <a:gd name="connsiteY2" fmla="*/ 257442 h 257442"/>
                <a:gd name="connsiteX3" fmla="*/ 1 w 4387703"/>
                <a:gd name="connsiteY3" fmla="*/ 0 h 257442"/>
                <a:gd name="connsiteX0" fmla="*/ 4387703 w 4387703"/>
                <a:gd name="connsiteY0" fmla="*/ 0 h 257442"/>
                <a:gd name="connsiteX1" fmla="*/ 4332982 w 4387703"/>
                <a:gd name="connsiteY1" fmla="*/ 257442 h 257442"/>
                <a:gd name="connsiteX2" fmla="*/ 0 w 4387703"/>
                <a:gd name="connsiteY2" fmla="*/ 257442 h 257442"/>
                <a:gd name="connsiteX3" fmla="*/ 1 w 4387703"/>
                <a:gd name="connsiteY3" fmla="*/ 0 h 257442"/>
                <a:gd name="connsiteX0" fmla="*/ 4387703 w 4387703"/>
                <a:gd name="connsiteY0" fmla="*/ 0 h 257442"/>
                <a:gd name="connsiteX1" fmla="*/ 4332982 w 4387703"/>
                <a:gd name="connsiteY1" fmla="*/ 257442 h 257442"/>
                <a:gd name="connsiteX2" fmla="*/ 0 w 4387703"/>
                <a:gd name="connsiteY2" fmla="*/ 257442 h 257442"/>
                <a:gd name="connsiteX3" fmla="*/ 0 w 4387703"/>
                <a:gd name="connsiteY3" fmla="*/ 0 h 257442"/>
                <a:gd name="connsiteX0" fmla="*/ 4520753 w 4520753"/>
                <a:gd name="connsiteY0" fmla="*/ 0 h 257442"/>
                <a:gd name="connsiteX1" fmla="*/ 4332982 w 4520753"/>
                <a:gd name="connsiteY1" fmla="*/ 257442 h 257442"/>
                <a:gd name="connsiteX2" fmla="*/ 0 w 4520753"/>
                <a:gd name="connsiteY2" fmla="*/ 257442 h 257442"/>
                <a:gd name="connsiteX3" fmla="*/ 0 w 4520753"/>
                <a:gd name="connsiteY3" fmla="*/ 0 h 257442"/>
                <a:gd name="connsiteX0" fmla="*/ 4520753 w 4520753"/>
                <a:gd name="connsiteY0" fmla="*/ 0 h 257442"/>
                <a:gd name="connsiteX1" fmla="*/ 4466032 w 4520753"/>
                <a:gd name="connsiteY1" fmla="*/ 257442 h 257442"/>
                <a:gd name="connsiteX2" fmla="*/ 0 w 4520753"/>
                <a:gd name="connsiteY2" fmla="*/ 257442 h 257442"/>
                <a:gd name="connsiteX3" fmla="*/ 0 w 4520753"/>
                <a:gd name="connsiteY3" fmla="*/ 0 h 257442"/>
                <a:gd name="connsiteX0" fmla="*/ 4520753 w 4520753"/>
                <a:gd name="connsiteY0" fmla="*/ 0 h 257442"/>
                <a:gd name="connsiteX1" fmla="*/ 4466032 w 4520753"/>
                <a:gd name="connsiteY1" fmla="*/ 257442 h 257442"/>
                <a:gd name="connsiteX2" fmla="*/ 0 w 4520753"/>
                <a:gd name="connsiteY2" fmla="*/ 257442 h 257442"/>
                <a:gd name="connsiteX3" fmla="*/ 0 w 4520753"/>
                <a:gd name="connsiteY3" fmla="*/ 0 h 257442"/>
                <a:gd name="connsiteX0" fmla="*/ 4520753 w 4520753"/>
                <a:gd name="connsiteY0" fmla="*/ 0 h 257442"/>
                <a:gd name="connsiteX1" fmla="*/ 4466032 w 4520753"/>
                <a:gd name="connsiteY1" fmla="*/ 257442 h 257442"/>
                <a:gd name="connsiteX2" fmla="*/ 0 w 4520753"/>
                <a:gd name="connsiteY2" fmla="*/ 257442 h 257442"/>
                <a:gd name="connsiteX3" fmla="*/ 0 w 4520753"/>
                <a:gd name="connsiteY3" fmla="*/ 0 h 257442"/>
                <a:gd name="connsiteX0" fmla="*/ 4657970 w 4657970"/>
                <a:gd name="connsiteY0" fmla="*/ 0 h 257442"/>
                <a:gd name="connsiteX1" fmla="*/ 4466032 w 4657970"/>
                <a:gd name="connsiteY1" fmla="*/ 257442 h 257442"/>
                <a:gd name="connsiteX2" fmla="*/ 0 w 4657970"/>
                <a:gd name="connsiteY2" fmla="*/ 257442 h 257442"/>
                <a:gd name="connsiteX3" fmla="*/ 0 w 4657970"/>
                <a:gd name="connsiteY3" fmla="*/ 0 h 257442"/>
                <a:gd name="connsiteX0" fmla="*/ 4657970 w 4657970"/>
                <a:gd name="connsiteY0" fmla="*/ 0 h 257442"/>
                <a:gd name="connsiteX1" fmla="*/ 4603248 w 4657970"/>
                <a:gd name="connsiteY1" fmla="*/ 257442 h 257442"/>
                <a:gd name="connsiteX2" fmla="*/ 0 w 4657970"/>
                <a:gd name="connsiteY2" fmla="*/ 257442 h 257442"/>
                <a:gd name="connsiteX3" fmla="*/ 0 w 4657970"/>
                <a:gd name="connsiteY3" fmla="*/ 0 h 257442"/>
                <a:gd name="connsiteX0" fmla="*/ 4657971 w 4657971"/>
                <a:gd name="connsiteY0" fmla="*/ 0 h 257442"/>
                <a:gd name="connsiteX1" fmla="*/ 4603249 w 4657971"/>
                <a:gd name="connsiteY1" fmla="*/ 257442 h 257442"/>
                <a:gd name="connsiteX2" fmla="*/ 0 w 4657971"/>
                <a:gd name="connsiteY2" fmla="*/ 257442 h 257442"/>
                <a:gd name="connsiteX3" fmla="*/ 1 w 4657971"/>
                <a:gd name="connsiteY3" fmla="*/ 0 h 257442"/>
                <a:gd name="connsiteX0" fmla="*/ 4657971 w 4657971"/>
                <a:gd name="connsiteY0" fmla="*/ 0 h 257442"/>
                <a:gd name="connsiteX1" fmla="*/ 4603249 w 4657971"/>
                <a:gd name="connsiteY1" fmla="*/ 257442 h 257442"/>
                <a:gd name="connsiteX2" fmla="*/ 0 w 4657971"/>
                <a:gd name="connsiteY2" fmla="*/ 257442 h 257442"/>
                <a:gd name="connsiteX3" fmla="*/ 1 w 4657971"/>
                <a:gd name="connsiteY3" fmla="*/ 0 h 257442"/>
                <a:gd name="connsiteX0" fmla="*/ 4816667 w 4816667"/>
                <a:gd name="connsiteY0" fmla="*/ 0 h 257442"/>
                <a:gd name="connsiteX1" fmla="*/ 4603249 w 4816667"/>
                <a:gd name="connsiteY1" fmla="*/ 257442 h 257442"/>
                <a:gd name="connsiteX2" fmla="*/ 0 w 4816667"/>
                <a:gd name="connsiteY2" fmla="*/ 257442 h 257442"/>
                <a:gd name="connsiteX3" fmla="*/ 1 w 4816667"/>
                <a:gd name="connsiteY3" fmla="*/ 0 h 257442"/>
                <a:gd name="connsiteX0" fmla="*/ 4816667 w 4816667"/>
                <a:gd name="connsiteY0" fmla="*/ 0 h 257442"/>
                <a:gd name="connsiteX1" fmla="*/ 4761946 w 4816667"/>
                <a:gd name="connsiteY1" fmla="*/ 257442 h 257442"/>
                <a:gd name="connsiteX2" fmla="*/ 0 w 4816667"/>
                <a:gd name="connsiteY2" fmla="*/ 257442 h 257442"/>
                <a:gd name="connsiteX3" fmla="*/ 1 w 4816667"/>
                <a:gd name="connsiteY3" fmla="*/ 0 h 257442"/>
                <a:gd name="connsiteX0" fmla="*/ 4816667 w 4816667"/>
                <a:gd name="connsiteY0" fmla="*/ 0 h 257442"/>
                <a:gd name="connsiteX1" fmla="*/ 4761946 w 4816667"/>
                <a:gd name="connsiteY1" fmla="*/ 257442 h 257442"/>
                <a:gd name="connsiteX2" fmla="*/ 0 w 4816667"/>
                <a:gd name="connsiteY2" fmla="*/ 257442 h 257442"/>
                <a:gd name="connsiteX3" fmla="*/ 1 w 4816667"/>
                <a:gd name="connsiteY3" fmla="*/ 0 h 257442"/>
                <a:gd name="connsiteX0" fmla="*/ 4816667 w 4816667"/>
                <a:gd name="connsiteY0" fmla="*/ 0 h 257442"/>
                <a:gd name="connsiteX1" fmla="*/ 4761946 w 4816667"/>
                <a:gd name="connsiteY1" fmla="*/ 257442 h 257442"/>
                <a:gd name="connsiteX2" fmla="*/ 0 w 4816667"/>
                <a:gd name="connsiteY2" fmla="*/ 257442 h 257442"/>
                <a:gd name="connsiteX3" fmla="*/ 0 w 4816667"/>
                <a:gd name="connsiteY3" fmla="*/ 0 h 257442"/>
                <a:gd name="connsiteX0" fmla="*/ 4960937 w 4960937"/>
                <a:gd name="connsiteY0" fmla="*/ 0 h 257442"/>
                <a:gd name="connsiteX1" fmla="*/ 4761946 w 4960937"/>
                <a:gd name="connsiteY1" fmla="*/ 257442 h 257442"/>
                <a:gd name="connsiteX2" fmla="*/ 0 w 4960937"/>
                <a:gd name="connsiteY2" fmla="*/ 257442 h 257442"/>
                <a:gd name="connsiteX3" fmla="*/ 0 w 4960937"/>
                <a:gd name="connsiteY3" fmla="*/ 0 h 257442"/>
                <a:gd name="connsiteX0" fmla="*/ 4960937 w 4960937"/>
                <a:gd name="connsiteY0" fmla="*/ 0 h 257442"/>
                <a:gd name="connsiteX1" fmla="*/ 4906216 w 4960937"/>
                <a:gd name="connsiteY1" fmla="*/ 257442 h 257442"/>
                <a:gd name="connsiteX2" fmla="*/ 0 w 4960937"/>
                <a:gd name="connsiteY2" fmla="*/ 257442 h 257442"/>
                <a:gd name="connsiteX3" fmla="*/ 0 w 4960937"/>
                <a:gd name="connsiteY3" fmla="*/ 0 h 257442"/>
                <a:gd name="connsiteX0" fmla="*/ 4960937 w 4960937"/>
                <a:gd name="connsiteY0" fmla="*/ 0 h 257442"/>
                <a:gd name="connsiteX1" fmla="*/ 4906216 w 4960937"/>
                <a:gd name="connsiteY1" fmla="*/ 257442 h 257442"/>
                <a:gd name="connsiteX2" fmla="*/ 0 w 4960937"/>
                <a:gd name="connsiteY2" fmla="*/ 257442 h 257442"/>
                <a:gd name="connsiteX3" fmla="*/ 0 w 4960937"/>
                <a:gd name="connsiteY3" fmla="*/ 0 h 257442"/>
                <a:gd name="connsiteX0" fmla="*/ 4960937 w 4960937"/>
                <a:gd name="connsiteY0" fmla="*/ 0 h 257442"/>
                <a:gd name="connsiteX1" fmla="*/ 4906216 w 4960937"/>
                <a:gd name="connsiteY1" fmla="*/ 257442 h 257442"/>
                <a:gd name="connsiteX2" fmla="*/ 0 w 4960937"/>
                <a:gd name="connsiteY2" fmla="*/ 257442 h 257442"/>
                <a:gd name="connsiteX3" fmla="*/ 0 w 4960937"/>
                <a:gd name="connsiteY3" fmla="*/ 0 h 257442"/>
                <a:gd name="connsiteX0" fmla="*/ 5060323 w 5060323"/>
                <a:gd name="connsiteY0" fmla="*/ 0 h 257442"/>
                <a:gd name="connsiteX1" fmla="*/ 4906216 w 5060323"/>
                <a:gd name="connsiteY1" fmla="*/ 257442 h 257442"/>
                <a:gd name="connsiteX2" fmla="*/ 0 w 5060323"/>
                <a:gd name="connsiteY2" fmla="*/ 257442 h 257442"/>
                <a:gd name="connsiteX3" fmla="*/ 0 w 5060323"/>
                <a:gd name="connsiteY3" fmla="*/ 0 h 257442"/>
                <a:gd name="connsiteX0" fmla="*/ 5060323 w 5060323"/>
                <a:gd name="connsiteY0" fmla="*/ 0 h 257442"/>
                <a:gd name="connsiteX1" fmla="*/ 5005602 w 5060323"/>
                <a:gd name="connsiteY1" fmla="*/ 257442 h 257442"/>
                <a:gd name="connsiteX2" fmla="*/ 0 w 5060323"/>
                <a:gd name="connsiteY2" fmla="*/ 257442 h 257442"/>
                <a:gd name="connsiteX3" fmla="*/ 0 w 5060323"/>
                <a:gd name="connsiteY3" fmla="*/ 0 h 257442"/>
                <a:gd name="connsiteX0" fmla="*/ 5060323 w 5060323"/>
                <a:gd name="connsiteY0" fmla="*/ 0 h 257442"/>
                <a:gd name="connsiteX1" fmla="*/ 5005602 w 5060323"/>
                <a:gd name="connsiteY1" fmla="*/ 257442 h 257442"/>
                <a:gd name="connsiteX2" fmla="*/ 0 w 5060323"/>
                <a:gd name="connsiteY2" fmla="*/ 257442 h 257442"/>
                <a:gd name="connsiteX3" fmla="*/ 0 w 5060323"/>
                <a:gd name="connsiteY3" fmla="*/ 0 h 257442"/>
                <a:gd name="connsiteX0" fmla="*/ 5060323 w 5060323"/>
                <a:gd name="connsiteY0" fmla="*/ 0 h 257442"/>
                <a:gd name="connsiteX1" fmla="*/ 5005602 w 5060323"/>
                <a:gd name="connsiteY1" fmla="*/ 257442 h 257442"/>
                <a:gd name="connsiteX2" fmla="*/ 0 w 5060323"/>
                <a:gd name="connsiteY2" fmla="*/ 257442 h 257442"/>
                <a:gd name="connsiteX3" fmla="*/ 0 w 5060323"/>
                <a:gd name="connsiteY3" fmla="*/ 0 h 257442"/>
                <a:gd name="connsiteX0" fmla="*/ 5194975 w 5194975"/>
                <a:gd name="connsiteY0" fmla="*/ 0 h 257442"/>
                <a:gd name="connsiteX1" fmla="*/ 5005602 w 5194975"/>
                <a:gd name="connsiteY1" fmla="*/ 257442 h 257442"/>
                <a:gd name="connsiteX2" fmla="*/ 0 w 5194975"/>
                <a:gd name="connsiteY2" fmla="*/ 257442 h 257442"/>
                <a:gd name="connsiteX3" fmla="*/ 0 w 5194975"/>
                <a:gd name="connsiteY3" fmla="*/ 0 h 257442"/>
                <a:gd name="connsiteX0" fmla="*/ 5194975 w 5194975"/>
                <a:gd name="connsiteY0" fmla="*/ 0 h 257442"/>
                <a:gd name="connsiteX1" fmla="*/ 5140254 w 5194975"/>
                <a:gd name="connsiteY1" fmla="*/ 257442 h 257442"/>
                <a:gd name="connsiteX2" fmla="*/ 0 w 5194975"/>
                <a:gd name="connsiteY2" fmla="*/ 257442 h 257442"/>
                <a:gd name="connsiteX3" fmla="*/ 0 w 5194975"/>
                <a:gd name="connsiteY3" fmla="*/ 0 h 257442"/>
                <a:gd name="connsiteX0" fmla="*/ 5194975 w 5194975"/>
                <a:gd name="connsiteY0" fmla="*/ 0 h 257442"/>
                <a:gd name="connsiteX1" fmla="*/ 5140254 w 5194975"/>
                <a:gd name="connsiteY1" fmla="*/ 257442 h 257442"/>
                <a:gd name="connsiteX2" fmla="*/ 0 w 5194975"/>
                <a:gd name="connsiteY2" fmla="*/ 257442 h 257442"/>
                <a:gd name="connsiteX3" fmla="*/ 0 w 5194975"/>
                <a:gd name="connsiteY3" fmla="*/ 0 h 257442"/>
                <a:gd name="connsiteX0" fmla="*/ 5194975 w 5194975"/>
                <a:gd name="connsiteY0" fmla="*/ 0 h 257442"/>
                <a:gd name="connsiteX1" fmla="*/ 5140254 w 5194975"/>
                <a:gd name="connsiteY1" fmla="*/ 257442 h 257442"/>
                <a:gd name="connsiteX2" fmla="*/ 0 w 5194975"/>
                <a:gd name="connsiteY2" fmla="*/ 257442 h 257442"/>
                <a:gd name="connsiteX3" fmla="*/ 0 w 5194975"/>
                <a:gd name="connsiteY3" fmla="*/ 0 h 257442"/>
                <a:gd name="connsiteX0" fmla="*/ 5332834 w 5332834"/>
                <a:gd name="connsiteY0" fmla="*/ 0 h 257442"/>
                <a:gd name="connsiteX1" fmla="*/ 5140254 w 5332834"/>
                <a:gd name="connsiteY1" fmla="*/ 257442 h 257442"/>
                <a:gd name="connsiteX2" fmla="*/ 0 w 5332834"/>
                <a:gd name="connsiteY2" fmla="*/ 257442 h 257442"/>
                <a:gd name="connsiteX3" fmla="*/ 0 w 5332834"/>
                <a:gd name="connsiteY3" fmla="*/ 0 h 257442"/>
                <a:gd name="connsiteX0" fmla="*/ 5332834 w 5332834"/>
                <a:gd name="connsiteY0" fmla="*/ 0 h 257442"/>
                <a:gd name="connsiteX1" fmla="*/ 5278112 w 5332834"/>
                <a:gd name="connsiteY1" fmla="*/ 257442 h 257442"/>
                <a:gd name="connsiteX2" fmla="*/ 0 w 5332834"/>
                <a:gd name="connsiteY2" fmla="*/ 257442 h 257442"/>
                <a:gd name="connsiteX3" fmla="*/ 0 w 5332834"/>
                <a:gd name="connsiteY3" fmla="*/ 0 h 257442"/>
                <a:gd name="connsiteX0" fmla="*/ 5332835 w 5332835"/>
                <a:gd name="connsiteY0" fmla="*/ 0 h 257442"/>
                <a:gd name="connsiteX1" fmla="*/ 5278113 w 5332835"/>
                <a:gd name="connsiteY1" fmla="*/ 257442 h 257442"/>
                <a:gd name="connsiteX2" fmla="*/ 0 w 5332835"/>
                <a:gd name="connsiteY2" fmla="*/ 257442 h 257442"/>
                <a:gd name="connsiteX3" fmla="*/ 1 w 5332835"/>
                <a:gd name="connsiteY3" fmla="*/ 0 h 257442"/>
                <a:gd name="connsiteX0" fmla="*/ 5332835 w 5332835"/>
                <a:gd name="connsiteY0" fmla="*/ 0 h 257442"/>
                <a:gd name="connsiteX1" fmla="*/ 5278113 w 5332835"/>
                <a:gd name="connsiteY1" fmla="*/ 257442 h 257442"/>
                <a:gd name="connsiteX2" fmla="*/ 0 w 5332835"/>
                <a:gd name="connsiteY2" fmla="*/ 257442 h 257442"/>
                <a:gd name="connsiteX3" fmla="*/ 1 w 5332835"/>
                <a:gd name="connsiteY3" fmla="*/ 0 h 257442"/>
                <a:gd name="connsiteX0" fmla="*/ 5781928 w 5781928"/>
                <a:gd name="connsiteY0" fmla="*/ 0 h 257442"/>
                <a:gd name="connsiteX1" fmla="*/ 5278113 w 5781928"/>
                <a:gd name="connsiteY1" fmla="*/ 257442 h 257442"/>
                <a:gd name="connsiteX2" fmla="*/ 0 w 5781928"/>
                <a:gd name="connsiteY2" fmla="*/ 257442 h 257442"/>
                <a:gd name="connsiteX3" fmla="*/ 1 w 5781928"/>
                <a:gd name="connsiteY3" fmla="*/ 0 h 257442"/>
                <a:gd name="connsiteX0" fmla="*/ 5781928 w 5781928"/>
                <a:gd name="connsiteY0" fmla="*/ 0 h 257442"/>
                <a:gd name="connsiteX1" fmla="*/ 5711228 w 5781928"/>
                <a:gd name="connsiteY1" fmla="*/ 257442 h 257442"/>
                <a:gd name="connsiteX2" fmla="*/ 0 w 5781928"/>
                <a:gd name="connsiteY2" fmla="*/ 257442 h 257442"/>
                <a:gd name="connsiteX3" fmla="*/ 1 w 5781928"/>
                <a:gd name="connsiteY3" fmla="*/ 0 h 257442"/>
                <a:gd name="connsiteX0" fmla="*/ 5781929 w 5781929"/>
                <a:gd name="connsiteY0" fmla="*/ 0 h 257442"/>
                <a:gd name="connsiteX1" fmla="*/ 5711229 w 5781929"/>
                <a:gd name="connsiteY1" fmla="*/ 257442 h 257442"/>
                <a:gd name="connsiteX2" fmla="*/ 0 w 5781929"/>
                <a:gd name="connsiteY2" fmla="*/ 257442 h 257442"/>
                <a:gd name="connsiteX3" fmla="*/ 2 w 5781929"/>
                <a:gd name="connsiteY3" fmla="*/ 0 h 257442"/>
                <a:gd name="connsiteX0" fmla="*/ 5781929 w 5781929"/>
                <a:gd name="connsiteY0" fmla="*/ 0 h 257442"/>
                <a:gd name="connsiteX1" fmla="*/ 5711229 w 5781929"/>
                <a:gd name="connsiteY1" fmla="*/ 257442 h 257442"/>
                <a:gd name="connsiteX2" fmla="*/ 0 w 5781929"/>
                <a:gd name="connsiteY2" fmla="*/ 257442 h 257442"/>
                <a:gd name="connsiteX3" fmla="*/ 1 w 5781929"/>
                <a:gd name="connsiteY3" fmla="*/ 0 h 257442"/>
              </a:gdLst>
              <a:ahLst/>
              <a:cxnLst>
                <a:cxn ang="0">
                  <a:pos x="connsiteX0" y="connsiteY0"/>
                </a:cxn>
                <a:cxn ang="0">
                  <a:pos x="connsiteX1" y="connsiteY1"/>
                </a:cxn>
                <a:cxn ang="0">
                  <a:pos x="connsiteX2" y="connsiteY2"/>
                </a:cxn>
                <a:cxn ang="0">
                  <a:pos x="connsiteX3" y="connsiteY3"/>
                </a:cxn>
              </a:cxnLst>
              <a:rect l="l" t="t" r="r" b="b"/>
              <a:pathLst>
                <a:path w="5781929" h="257442">
                  <a:moveTo>
                    <a:pt x="5781929" y="0"/>
                  </a:moveTo>
                  <a:lnTo>
                    <a:pt x="5711229" y="257442"/>
                  </a:lnTo>
                  <a:lnTo>
                    <a:pt x="0" y="257442"/>
                  </a:lnTo>
                  <a:lnTo>
                    <a:pt x="1" y="0"/>
                  </a:lnTo>
                  <a:close/>
                </a:path>
              </a:pathLst>
            </a:custGeom>
            <a:solidFill>
              <a:srgbClr val="5C5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a:solidFill>
                  <a:prstClr val="black"/>
                </a:solidFill>
              </a:endParaRPr>
            </a:p>
          </p:txBody>
        </p:sp>
        <p:sp>
          <p:nvSpPr>
            <p:cNvPr id="101" name="btfpRunningAgenda2LevelTextLeft324823"/>
            <p:cNvSpPr txBox="1"/>
            <p:nvPr/>
          </p:nvSpPr>
          <p:spPr bwMode="gray">
            <a:xfrm>
              <a:off x="-11" y="1033329"/>
              <a:ext cx="4281838" cy="247163"/>
            </a:xfrm>
            <a:prstGeom prst="rect">
              <a:avLst/>
            </a:prstGeom>
            <a:noFill/>
          </p:spPr>
          <p:txBody>
            <a:bodyPr vert="horz" wrap="none" lIns="360363" tIns="36036" rIns="360363" bIns="36036" rtlCol="0" anchor="t">
              <a:spAutoFit/>
            </a:bodyPr>
            <a:lstStyle/>
            <a:p>
              <a:pPr marL="0" indent="0">
                <a:spcBef>
                  <a:spcPts val="0"/>
                </a:spcBef>
                <a:buNone/>
              </a:pPr>
              <a:r>
                <a:rPr lang="en-GB" sz="1200" b="1" cap="all" spc="450" dirty="0">
                  <a:solidFill>
                    <a:srgbClr val="FFFFFF"/>
                  </a:solidFill>
                </a:rPr>
                <a:t>Customs and safety/security</a:t>
              </a:r>
            </a:p>
          </p:txBody>
        </p:sp>
        <p:sp>
          <p:nvSpPr>
            <p:cNvPr id="102" name="btfpRunningAgenda2LevelBarRight324823"/>
            <p:cNvSpPr/>
            <p:nvPr/>
          </p:nvSpPr>
          <p:spPr bwMode="gray">
            <a:xfrm>
              <a:off x="4340376" y="1033329"/>
              <a:ext cx="1637015" cy="257442"/>
            </a:xfrm>
            <a:custGeom>
              <a:avLst/>
              <a:gdLst>
                <a:gd name="connsiteX0" fmla="*/ 4760819 w 4760819"/>
                <a:gd name="connsiteY0" fmla="*/ 0 h 257442"/>
                <a:gd name="connsiteX1" fmla="*/ 2170814 w 4760819"/>
                <a:gd name="connsiteY1" fmla="*/ 0 h 257442"/>
                <a:gd name="connsiteX2" fmla="*/ 2116093 w 4760819"/>
                <a:gd name="connsiteY2" fmla="*/ 257442 h 257442"/>
                <a:gd name="connsiteX3" fmla="*/ 0 w 4760819"/>
                <a:gd name="connsiteY3" fmla="*/ 257442 h 257442"/>
                <a:gd name="connsiteX0" fmla="*/ 4760819 w 4760819"/>
                <a:gd name="connsiteY0" fmla="*/ 0 h 257442"/>
                <a:gd name="connsiteX1" fmla="*/ 4706098 w 4760819"/>
                <a:gd name="connsiteY1" fmla="*/ 257442 h 257442"/>
                <a:gd name="connsiteX2" fmla="*/ 2116093 w 4760819"/>
                <a:gd name="connsiteY2" fmla="*/ 257442 h 257442"/>
                <a:gd name="connsiteX3" fmla="*/ 0 w 4760819"/>
                <a:gd name="connsiteY3" fmla="*/ 257442 h 257442"/>
                <a:gd name="connsiteX0" fmla="*/ 4760819 w 4760819"/>
                <a:gd name="connsiteY0" fmla="*/ 0 h 257442"/>
                <a:gd name="connsiteX1" fmla="*/ 4706098 w 4760819"/>
                <a:gd name="connsiteY1" fmla="*/ 257442 h 257442"/>
                <a:gd name="connsiteX2" fmla="*/ 0 w 4760819"/>
                <a:gd name="connsiteY2" fmla="*/ 257442 h 257442"/>
                <a:gd name="connsiteX3" fmla="*/ 0 w 4760819"/>
                <a:gd name="connsiteY3" fmla="*/ 257442 h 257442"/>
                <a:gd name="connsiteX0" fmla="*/ 4760819 w 4760819"/>
                <a:gd name="connsiteY0" fmla="*/ 0 h 257442"/>
                <a:gd name="connsiteX1" fmla="*/ 4706098 w 4760819"/>
                <a:gd name="connsiteY1" fmla="*/ 257442 h 257442"/>
                <a:gd name="connsiteX2" fmla="*/ 0 w 4760819"/>
                <a:gd name="connsiteY2" fmla="*/ 257442 h 257442"/>
                <a:gd name="connsiteX3" fmla="*/ 54721 w 4760819"/>
                <a:gd name="connsiteY3" fmla="*/ 0 h 257442"/>
                <a:gd name="connsiteX0" fmla="*/ 3903211 w 4706098"/>
                <a:gd name="connsiteY0" fmla="*/ 0 h 257442"/>
                <a:gd name="connsiteX1" fmla="*/ 4706098 w 4706098"/>
                <a:gd name="connsiteY1" fmla="*/ 257442 h 257442"/>
                <a:gd name="connsiteX2" fmla="*/ 0 w 4706098"/>
                <a:gd name="connsiteY2" fmla="*/ 257442 h 257442"/>
                <a:gd name="connsiteX3" fmla="*/ 54721 w 4706098"/>
                <a:gd name="connsiteY3" fmla="*/ 0 h 257442"/>
                <a:gd name="connsiteX0" fmla="*/ 3903211 w 3903211"/>
                <a:gd name="connsiteY0" fmla="*/ 0 h 257442"/>
                <a:gd name="connsiteX1" fmla="*/ 3848490 w 3903211"/>
                <a:gd name="connsiteY1" fmla="*/ 257442 h 257442"/>
                <a:gd name="connsiteX2" fmla="*/ 0 w 3903211"/>
                <a:gd name="connsiteY2" fmla="*/ 257442 h 257442"/>
                <a:gd name="connsiteX3" fmla="*/ 54721 w 3903211"/>
                <a:gd name="connsiteY3" fmla="*/ 0 h 257442"/>
                <a:gd name="connsiteX0" fmla="*/ 3903210 w 3903210"/>
                <a:gd name="connsiteY0" fmla="*/ 0 h 257442"/>
                <a:gd name="connsiteX1" fmla="*/ 3848489 w 3903210"/>
                <a:gd name="connsiteY1" fmla="*/ 257442 h 257442"/>
                <a:gd name="connsiteX2" fmla="*/ 0 w 3903210"/>
                <a:gd name="connsiteY2" fmla="*/ 257442 h 257442"/>
                <a:gd name="connsiteX3" fmla="*/ 54720 w 3903210"/>
                <a:gd name="connsiteY3" fmla="*/ 0 h 257442"/>
                <a:gd name="connsiteX0" fmla="*/ 3903210 w 3903210"/>
                <a:gd name="connsiteY0" fmla="*/ 0 h 257442"/>
                <a:gd name="connsiteX1" fmla="*/ 3848489 w 3903210"/>
                <a:gd name="connsiteY1" fmla="*/ 257442 h 257442"/>
                <a:gd name="connsiteX2" fmla="*/ 0 w 3903210"/>
                <a:gd name="connsiteY2" fmla="*/ 257442 h 257442"/>
                <a:gd name="connsiteX3" fmla="*/ 54720 w 3903210"/>
                <a:gd name="connsiteY3" fmla="*/ 0 h 257442"/>
                <a:gd name="connsiteX0" fmla="*/ 1618482 w 3848489"/>
                <a:gd name="connsiteY0" fmla="*/ 0 h 257442"/>
                <a:gd name="connsiteX1" fmla="*/ 3848489 w 3848489"/>
                <a:gd name="connsiteY1" fmla="*/ 257442 h 257442"/>
                <a:gd name="connsiteX2" fmla="*/ 0 w 3848489"/>
                <a:gd name="connsiteY2" fmla="*/ 257442 h 257442"/>
                <a:gd name="connsiteX3" fmla="*/ 54720 w 3848489"/>
                <a:gd name="connsiteY3" fmla="*/ 0 h 257442"/>
                <a:gd name="connsiteX0" fmla="*/ 1618482 w 1618482"/>
                <a:gd name="connsiteY0" fmla="*/ 0 h 257442"/>
                <a:gd name="connsiteX1" fmla="*/ 1563762 w 1618482"/>
                <a:gd name="connsiteY1" fmla="*/ 257442 h 257442"/>
                <a:gd name="connsiteX2" fmla="*/ 0 w 1618482"/>
                <a:gd name="connsiteY2" fmla="*/ 257442 h 257442"/>
                <a:gd name="connsiteX3" fmla="*/ 54720 w 1618482"/>
                <a:gd name="connsiteY3" fmla="*/ 0 h 257442"/>
                <a:gd name="connsiteX0" fmla="*/ 1618482 w 1618482"/>
                <a:gd name="connsiteY0" fmla="*/ 0 h 257442"/>
                <a:gd name="connsiteX1" fmla="*/ 1563762 w 1618482"/>
                <a:gd name="connsiteY1" fmla="*/ 257442 h 257442"/>
                <a:gd name="connsiteX2" fmla="*/ 0 w 1618482"/>
                <a:gd name="connsiteY2" fmla="*/ 257442 h 257442"/>
                <a:gd name="connsiteX3" fmla="*/ 54720 w 1618482"/>
                <a:gd name="connsiteY3" fmla="*/ 0 h 257442"/>
                <a:gd name="connsiteX0" fmla="*/ 1618482 w 1618482"/>
                <a:gd name="connsiteY0" fmla="*/ 0 h 257442"/>
                <a:gd name="connsiteX1" fmla="*/ 1563762 w 1618482"/>
                <a:gd name="connsiteY1" fmla="*/ 257442 h 257442"/>
                <a:gd name="connsiteX2" fmla="*/ 0 w 1618482"/>
                <a:gd name="connsiteY2" fmla="*/ 257442 h 257442"/>
                <a:gd name="connsiteX3" fmla="*/ 54721 w 1618482"/>
                <a:gd name="connsiteY3" fmla="*/ 0 h 257442"/>
                <a:gd name="connsiteX0" fmla="*/ 915535 w 1563762"/>
                <a:gd name="connsiteY0" fmla="*/ 0 h 257442"/>
                <a:gd name="connsiteX1" fmla="*/ 1563762 w 1563762"/>
                <a:gd name="connsiteY1" fmla="*/ 257442 h 257442"/>
                <a:gd name="connsiteX2" fmla="*/ 0 w 1563762"/>
                <a:gd name="connsiteY2" fmla="*/ 257442 h 257442"/>
                <a:gd name="connsiteX3" fmla="*/ 54721 w 1563762"/>
                <a:gd name="connsiteY3" fmla="*/ 0 h 257442"/>
                <a:gd name="connsiteX0" fmla="*/ 915535 w 915535"/>
                <a:gd name="connsiteY0" fmla="*/ 0 h 257442"/>
                <a:gd name="connsiteX1" fmla="*/ 860814 w 915535"/>
                <a:gd name="connsiteY1" fmla="*/ 257442 h 257442"/>
                <a:gd name="connsiteX2" fmla="*/ 0 w 915535"/>
                <a:gd name="connsiteY2" fmla="*/ 257442 h 257442"/>
                <a:gd name="connsiteX3" fmla="*/ 54721 w 915535"/>
                <a:gd name="connsiteY3" fmla="*/ 0 h 257442"/>
                <a:gd name="connsiteX0" fmla="*/ 915534 w 915534"/>
                <a:gd name="connsiteY0" fmla="*/ 0 h 257442"/>
                <a:gd name="connsiteX1" fmla="*/ 860813 w 915534"/>
                <a:gd name="connsiteY1" fmla="*/ 257442 h 257442"/>
                <a:gd name="connsiteX2" fmla="*/ 0 w 915534"/>
                <a:gd name="connsiteY2" fmla="*/ 257442 h 257442"/>
                <a:gd name="connsiteX3" fmla="*/ 54720 w 915534"/>
                <a:gd name="connsiteY3" fmla="*/ 0 h 257442"/>
                <a:gd name="connsiteX0" fmla="*/ 915534 w 915534"/>
                <a:gd name="connsiteY0" fmla="*/ 0 h 257442"/>
                <a:gd name="connsiteX1" fmla="*/ 860813 w 915534"/>
                <a:gd name="connsiteY1" fmla="*/ 257442 h 257442"/>
                <a:gd name="connsiteX2" fmla="*/ 0 w 915534"/>
                <a:gd name="connsiteY2" fmla="*/ 257442 h 257442"/>
                <a:gd name="connsiteX3" fmla="*/ 54720 w 915534"/>
                <a:gd name="connsiteY3" fmla="*/ 0 h 257442"/>
                <a:gd name="connsiteX0" fmla="*/ 1197663 w 1197663"/>
                <a:gd name="connsiteY0" fmla="*/ 0 h 257442"/>
                <a:gd name="connsiteX1" fmla="*/ 860813 w 1197663"/>
                <a:gd name="connsiteY1" fmla="*/ 257442 h 257442"/>
                <a:gd name="connsiteX2" fmla="*/ 0 w 1197663"/>
                <a:gd name="connsiteY2" fmla="*/ 257442 h 257442"/>
                <a:gd name="connsiteX3" fmla="*/ 54720 w 1197663"/>
                <a:gd name="connsiteY3" fmla="*/ 0 h 257442"/>
                <a:gd name="connsiteX0" fmla="*/ 1197663 w 1197663"/>
                <a:gd name="connsiteY0" fmla="*/ 0 h 257442"/>
                <a:gd name="connsiteX1" fmla="*/ 1142942 w 1197663"/>
                <a:gd name="connsiteY1" fmla="*/ 257442 h 257442"/>
                <a:gd name="connsiteX2" fmla="*/ 0 w 1197663"/>
                <a:gd name="connsiteY2" fmla="*/ 257442 h 257442"/>
                <a:gd name="connsiteX3" fmla="*/ 54720 w 1197663"/>
                <a:gd name="connsiteY3" fmla="*/ 0 h 257442"/>
                <a:gd name="connsiteX0" fmla="*/ 1197664 w 1197664"/>
                <a:gd name="connsiteY0" fmla="*/ 0 h 257442"/>
                <a:gd name="connsiteX1" fmla="*/ 1142943 w 1197664"/>
                <a:gd name="connsiteY1" fmla="*/ 257442 h 257442"/>
                <a:gd name="connsiteX2" fmla="*/ 0 w 1197664"/>
                <a:gd name="connsiteY2" fmla="*/ 257442 h 257442"/>
                <a:gd name="connsiteX3" fmla="*/ 54721 w 1197664"/>
                <a:gd name="connsiteY3" fmla="*/ 0 h 257442"/>
                <a:gd name="connsiteX0" fmla="*/ 1197664 w 1197664"/>
                <a:gd name="connsiteY0" fmla="*/ 0 h 257442"/>
                <a:gd name="connsiteX1" fmla="*/ 1142943 w 1197664"/>
                <a:gd name="connsiteY1" fmla="*/ 257442 h 257442"/>
                <a:gd name="connsiteX2" fmla="*/ 0 w 1197664"/>
                <a:gd name="connsiteY2" fmla="*/ 257442 h 257442"/>
                <a:gd name="connsiteX3" fmla="*/ 54721 w 1197664"/>
                <a:gd name="connsiteY3" fmla="*/ 0 h 257442"/>
                <a:gd name="connsiteX0" fmla="*/ 1359566 w 1359566"/>
                <a:gd name="connsiteY0" fmla="*/ 0 h 257442"/>
                <a:gd name="connsiteX1" fmla="*/ 1142943 w 1359566"/>
                <a:gd name="connsiteY1" fmla="*/ 257442 h 257442"/>
                <a:gd name="connsiteX2" fmla="*/ 0 w 1359566"/>
                <a:gd name="connsiteY2" fmla="*/ 257442 h 257442"/>
                <a:gd name="connsiteX3" fmla="*/ 54721 w 1359566"/>
                <a:gd name="connsiteY3" fmla="*/ 0 h 257442"/>
                <a:gd name="connsiteX0" fmla="*/ 1359566 w 1359566"/>
                <a:gd name="connsiteY0" fmla="*/ 0 h 257442"/>
                <a:gd name="connsiteX1" fmla="*/ 1304845 w 1359566"/>
                <a:gd name="connsiteY1" fmla="*/ 257442 h 257442"/>
                <a:gd name="connsiteX2" fmla="*/ 0 w 1359566"/>
                <a:gd name="connsiteY2" fmla="*/ 257442 h 257442"/>
                <a:gd name="connsiteX3" fmla="*/ 54721 w 1359566"/>
                <a:gd name="connsiteY3" fmla="*/ 0 h 257442"/>
                <a:gd name="connsiteX0" fmla="*/ 1359566 w 1359566"/>
                <a:gd name="connsiteY0" fmla="*/ 0 h 257442"/>
                <a:gd name="connsiteX1" fmla="*/ 1304845 w 1359566"/>
                <a:gd name="connsiteY1" fmla="*/ 257442 h 257442"/>
                <a:gd name="connsiteX2" fmla="*/ 0 w 1359566"/>
                <a:gd name="connsiteY2" fmla="*/ 257442 h 257442"/>
                <a:gd name="connsiteX3" fmla="*/ 54721 w 1359566"/>
                <a:gd name="connsiteY3" fmla="*/ 0 h 257442"/>
                <a:gd name="connsiteX0" fmla="*/ 1359566 w 1359566"/>
                <a:gd name="connsiteY0" fmla="*/ 0 h 257442"/>
                <a:gd name="connsiteX1" fmla="*/ 1304845 w 1359566"/>
                <a:gd name="connsiteY1" fmla="*/ 257442 h 257442"/>
                <a:gd name="connsiteX2" fmla="*/ 0 w 1359566"/>
                <a:gd name="connsiteY2" fmla="*/ 257442 h 257442"/>
                <a:gd name="connsiteX3" fmla="*/ 54721 w 1359566"/>
                <a:gd name="connsiteY3" fmla="*/ 0 h 257442"/>
                <a:gd name="connsiteX0" fmla="*/ 1637015 w 1637015"/>
                <a:gd name="connsiteY0" fmla="*/ 0 h 257442"/>
                <a:gd name="connsiteX1" fmla="*/ 1304845 w 1637015"/>
                <a:gd name="connsiteY1" fmla="*/ 257442 h 257442"/>
                <a:gd name="connsiteX2" fmla="*/ 0 w 1637015"/>
                <a:gd name="connsiteY2" fmla="*/ 257442 h 257442"/>
                <a:gd name="connsiteX3" fmla="*/ 54721 w 1637015"/>
                <a:gd name="connsiteY3" fmla="*/ 0 h 257442"/>
                <a:gd name="connsiteX0" fmla="*/ 1637015 w 1637015"/>
                <a:gd name="connsiteY0" fmla="*/ 0 h 257442"/>
                <a:gd name="connsiteX1" fmla="*/ 1582294 w 1637015"/>
                <a:gd name="connsiteY1" fmla="*/ 257442 h 257442"/>
                <a:gd name="connsiteX2" fmla="*/ 0 w 1637015"/>
                <a:gd name="connsiteY2" fmla="*/ 257442 h 257442"/>
                <a:gd name="connsiteX3" fmla="*/ 54721 w 1637015"/>
                <a:gd name="connsiteY3" fmla="*/ 0 h 257442"/>
                <a:gd name="connsiteX0" fmla="*/ 1637015 w 1637015"/>
                <a:gd name="connsiteY0" fmla="*/ 0 h 257442"/>
                <a:gd name="connsiteX1" fmla="*/ 1582294 w 1637015"/>
                <a:gd name="connsiteY1" fmla="*/ 257442 h 257442"/>
                <a:gd name="connsiteX2" fmla="*/ 0 w 1637015"/>
                <a:gd name="connsiteY2" fmla="*/ 257442 h 257442"/>
                <a:gd name="connsiteX3" fmla="*/ 54721 w 1637015"/>
                <a:gd name="connsiteY3" fmla="*/ 0 h 257442"/>
                <a:gd name="connsiteX0" fmla="*/ 1637015 w 1637015"/>
                <a:gd name="connsiteY0" fmla="*/ 0 h 257442"/>
                <a:gd name="connsiteX1" fmla="*/ 1582294 w 1637015"/>
                <a:gd name="connsiteY1" fmla="*/ 257442 h 257442"/>
                <a:gd name="connsiteX2" fmla="*/ 0 w 1637015"/>
                <a:gd name="connsiteY2" fmla="*/ 257442 h 257442"/>
                <a:gd name="connsiteX3" fmla="*/ 54721 w 1637015"/>
                <a:gd name="connsiteY3" fmla="*/ 0 h 257442"/>
              </a:gdLst>
              <a:ahLst/>
              <a:cxnLst>
                <a:cxn ang="0">
                  <a:pos x="connsiteX0" y="connsiteY0"/>
                </a:cxn>
                <a:cxn ang="0">
                  <a:pos x="connsiteX1" y="connsiteY1"/>
                </a:cxn>
                <a:cxn ang="0">
                  <a:pos x="connsiteX2" y="connsiteY2"/>
                </a:cxn>
                <a:cxn ang="0">
                  <a:pos x="connsiteX3" y="connsiteY3"/>
                </a:cxn>
              </a:cxnLst>
              <a:rect l="l" t="t" r="r" b="b"/>
              <a:pathLst>
                <a:path w="1637015" h="257442">
                  <a:moveTo>
                    <a:pt x="1637015" y="0"/>
                  </a:moveTo>
                  <a:lnTo>
                    <a:pt x="1582294" y="257442"/>
                  </a:lnTo>
                  <a:lnTo>
                    <a:pt x="0" y="257442"/>
                  </a:lnTo>
                  <a:lnTo>
                    <a:pt x="54721" y="0"/>
                  </a:lnTo>
                  <a:close/>
                </a:path>
              </a:pathLst>
            </a:custGeom>
            <a:solidFill>
              <a:srgbClr val="B4B4B4"/>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a:solidFill>
                  <a:prstClr val="black"/>
                </a:solidFill>
              </a:endParaRPr>
            </a:p>
          </p:txBody>
        </p:sp>
        <p:sp>
          <p:nvSpPr>
            <p:cNvPr id="103" name="btfpRunningAgenda2LevelTextRight324823"/>
            <p:cNvSpPr txBox="1"/>
            <p:nvPr/>
          </p:nvSpPr>
          <p:spPr bwMode="gray">
            <a:xfrm>
              <a:off x="4340376" y="1033329"/>
              <a:ext cx="1629322" cy="247163"/>
            </a:xfrm>
            <a:prstGeom prst="rect">
              <a:avLst/>
            </a:prstGeom>
            <a:noFill/>
          </p:spPr>
          <p:txBody>
            <a:bodyPr vert="horz" wrap="none" lIns="360363" tIns="36036" rIns="360363" bIns="36036" rtlCol="0" anchor="t">
              <a:spAutoFit/>
            </a:bodyPr>
            <a:lstStyle/>
            <a:p>
              <a:pPr marL="0" indent="0">
                <a:spcBef>
                  <a:spcPts val="0"/>
                </a:spcBef>
                <a:buNone/>
              </a:pPr>
              <a:r>
                <a:rPr lang="en-GB" sz="1200" b="1" cap="all" spc="450" dirty="0">
                  <a:solidFill>
                    <a:srgbClr val="FFFFFF"/>
                  </a:solidFill>
                </a:rPr>
                <a:t>exports</a:t>
              </a:r>
            </a:p>
          </p:txBody>
        </p:sp>
      </p:grpSp>
      <p:pic>
        <p:nvPicPr>
          <p:cNvPr id="104" name="Picture 103"/>
          <p:cNvPicPr>
            <a:picLocks noChangeAspect="1"/>
          </p:cNvPicPr>
          <p:nvPr/>
        </p:nvPicPr>
        <p:blipFill>
          <a:blip r:embed="rId5"/>
          <a:stretch>
            <a:fillRect/>
          </a:stretch>
        </p:blipFill>
        <p:spPr>
          <a:xfrm>
            <a:off x="6363156" y="3213132"/>
            <a:ext cx="432000" cy="432000"/>
          </a:xfrm>
          <a:prstGeom prst="rect">
            <a:avLst/>
          </a:prstGeom>
        </p:spPr>
      </p:pic>
      <p:sp>
        <p:nvSpPr>
          <p:cNvPr id="105" name="Rectangle 104"/>
          <p:cNvSpPr/>
          <p:nvPr/>
        </p:nvSpPr>
        <p:spPr bwMode="gray">
          <a:xfrm>
            <a:off x="7029749" y="3586986"/>
            <a:ext cx="1618992" cy="282555"/>
          </a:xfrm>
          <a:prstGeom prst="rect">
            <a:avLst/>
          </a:prstGeom>
          <a:solidFill>
            <a:schemeClr val="accent2"/>
          </a:solidFill>
          <a:ln w="9525"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dirty="0">
                <a:solidFill>
                  <a:srgbClr val="624F34"/>
                </a:solidFill>
              </a:rPr>
              <a:t>Ferry/train departs</a:t>
            </a:r>
          </a:p>
        </p:txBody>
      </p:sp>
      <p:cxnSp>
        <p:nvCxnSpPr>
          <p:cNvPr id="106" name="Straight Arrow Connector 2931"/>
          <p:cNvCxnSpPr>
            <a:stCxn id="96" idx="2"/>
            <a:endCxn id="105" idx="0"/>
          </p:cNvCxnSpPr>
          <p:nvPr/>
        </p:nvCxnSpPr>
        <p:spPr>
          <a:xfrm>
            <a:off x="7839245" y="2820664"/>
            <a:ext cx="0" cy="7663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2932"/>
          <p:cNvCxnSpPr/>
          <p:nvPr/>
        </p:nvCxnSpPr>
        <p:spPr>
          <a:xfrm flipV="1">
            <a:off x="1334974" y="2532311"/>
            <a:ext cx="403986" cy="157140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2933"/>
          <p:cNvCxnSpPr>
            <a:stCxn id="74" idx="2"/>
            <a:endCxn id="109" idx="0"/>
          </p:cNvCxnSpPr>
          <p:nvPr/>
        </p:nvCxnSpPr>
        <p:spPr>
          <a:xfrm rot="16200000" flipH="1">
            <a:off x="1935781" y="3287475"/>
            <a:ext cx="720581" cy="217845"/>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bwMode="gray">
          <a:xfrm>
            <a:off x="1682650" y="3756689"/>
            <a:ext cx="1444688" cy="1790660"/>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dirty="0">
                <a:solidFill>
                  <a:srgbClr val="624F34"/>
                </a:solidFill>
              </a:rPr>
              <a:t>Exporter tells haulier if </a:t>
            </a:r>
            <a:r>
              <a:rPr lang="en-GB" sz="1400" dirty="0" smtClean="0">
                <a:solidFill>
                  <a:srgbClr val="624F34"/>
                </a:solidFill>
              </a:rPr>
              <a:t>Permission to Proceed granted </a:t>
            </a:r>
            <a:r>
              <a:rPr lang="en-GB" sz="1400" dirty="0">
                <a:solidFill>
                  <a:srgbClr val="624F34"/>
                </a:solidFill>
              </a:rPr>
              <a:t>or need to take goods to </a:t>
            </a:r>
            <a:r>
              <a:rPr lang="en-GB" sz="1400" b="1" dirty="0">
                <a:solidFill>
                  <a:srgbClr val="624F34"/>
                </a:solidFill>
              </a:rPr>
              <a:t>Designated Export Point </a:t>
            </a:r>
            <a:r>
              <a:rPr lang="en-GB" sz="1400" dirty="0">
                <a:solidFill>
                  <a:srgbClr val="624F34"/>
                </a:solidFill>
              </a:rPr>
              <a:t>(DEP)</a:t>
            </a:r>
          </a:p>
        </p:txBody>
      </p:sp>
      <p:pic>
        <p:nvPicPr>
          <p:cNvPr id="110" name="Picture 109"/>
          <p:cNvPicPr>
            <a:picLocks noChangeAspect="1"/>
          </p:cNvPicPr>
          <p:nvPr/>
        </p:nvPicPr>
        <p:blipFill>
          <a:blip r:embed="rId5"/>
          <a:stretch>
            <a:fillRect/>
          </a:stretch>
        </p:blipFill>
        <p:spPr>
          <a:xfrm>
            <a:off x="2976152" y="5360772"/>
            <a:ext cx="432000" cy="432000"/>
          </a:xfrm>
          <a:prstGeom prst="rect">
            <a:avLst/>
          </a:prstGeom>
        </p:spPr>
      </p:pic>
      <p:pic>
        <p:nvPicPr>
          <p:cNvPr id="111" name="Picture 110"/>
          <p:cNvPicPr>
            <a:picLocks noChangeAspect="1"/>
          </p:cNvPicPr>
          <p:nvPr/>
        </p:nvPicPr>
        <p:blipFill>
          <a:blip r:embed="rId5"/>
          <a:stretch>
            <a:fillRect/>
          </a:stretch>
        </p:blipFill>
        <p:spPr>
          <a:xfrm>
            <a:off x="8339662" y="3823287"/>
            <a:ext cx="432000" cy="432000"/>
          </a:xfrm>
          <a:prstGeom prst="rect">
            <a:avLst/>
          </a:prstGeom>
        </p:spPr>
      </p:pic>
      <p:sp>
        <p:nvSpPr>
          <p:cNvPr id="112" name="Rectangle 111"/>
          <p:cNvSpPr/>
          <p:nvPr/>
        </p:nvSpPr>
        <p:spPr bwMode="gray">
          <a:xfrm>
            <a:off x="3521365" y="1891779"/>
            <a:ext cx="1444688" cy="497998"/>
          </a:xfrm>
          <a:prstGeom prst="rect">
            <a:avLst/>
          </a:prstGeom>
          <a:solidFill>
            <a:schemeClr val="tx2"/>
          </a:solidFill>
          <a:ln w="19050" cap="flat" cmpd="sng" algn="ctr">
            <a:solidFill>
              <a:srgbClr val="624F3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b="1" dirty="0">
                <a:solidFill>
                  <a:srgbClr val="624F34"/>
                </a:solidFill>
              </a:rPr>
              <a:t>Permission to proceed </a:t>
            </a:r>
            <a:r>
              <a:rPr lang="en-GB" sz="1400" dirty="0">
                <a:solidFill>
                  <a:srgbClr val="624F34"/>
                </a:solidFill>
              </a:rPr>
              <a:t>granted</a:t>
            </a:r>
          </a:p>
        </p:txBody>
      </p:sp>
      <p:cxnSp>
        <p:nvCxnSpPr>
          <p:cNvPr id="113" name="Straight Arrow Connector 2938"/>
          <p:cNvCxnSpPr>
            <a:stCxn id="109" idx="3"/>
            <a:endCxn id="112" idx="1"/>
          </p:cNvCxnSpPr>
          <p:nvPr/>
        </p:nvCxnSpPr>
        <p:spPr>
          <a:xfrm flipV="1">
            <a:off x="3127338" y="2140778"/>
            <a:ext cx="394027" cy="2511241"/>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2939"/>
          <p:cNvCxnSpPr>
            <a:stCxn id="109" idx="3"/>
            <a:endCxn id="95" idx="1"/>
          </p:cNvCxnSpPr>
          <p:nvPr/>
        </p:nvCxnSpPr>
        <p:spPr>
          <a:xfrm flipV="1">
            <a:off x="3127338" y="3545605"/>
            <a:ext cx="413426" cy="1106414"/>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p:nvPicPr>
        <p:blipFill>
          <a:blip r:embed="rId4"/>
          <a:stretch>
            <a:fillRect/>
          </a:stretch>
        </p:blipFill>
        <p:spPr>
          <a:xfrm>
            <a:off x="4805081" y="4119769"/>
            <a:ext cx="428370" cy="432000"/>
          </a:xfrm>
          <a:prstGeom prst="rect">
            <a:avLst/>
          </a:prstGeom>
        </p:spPr>
      </p:pic>
      <p:pic>
        <p:nvPicPr>
          <p:cNvPr id="116" name="Picture 115"/>
          <p:cNvPicPr>
            <a:picLocks noChangeAspect="1"/>
          </p:cNvPicPr>
          <p:nvPr/>
        </p:nvPicPr>
        <p:blipFill>
          <a:blip r:embed="rId5"/>
          <a:stretch>
            <a:fillRect/>
          </a:stretch>
        </p:blipFill>
        <p:spPr>
          <a:xfrm>
            <a:off x="4525601" y="4134502"/>
            <a:ext cx="432000" cy="432000"/>
          </a:xfrm>
          <a:prstGeom prst="rect">
            <a:avLst/>
          </a:prstGeom>
        </p:spPr>
      </p:pic>
      <p:pic>
        <p:nvPicPr>
          <p:cNvPr id="117" name="Picture 116"/>
          <p:cNvPicPr>
            <a:picLocks noChangeAspect="1"/>
          </p:cNvPicPr>
          <p:nvPr/>
        </p:nvPicPr>
        <p:blipFill>
          <a:blip r:embed="rId4"/>
          <a:stretch>
            <a:fillRect/>
          </a:stretch>
        </p:blipFill>
        <p:spPr>
          <a:xfrm>
            <a:off x="4647695" y="2395598"/>
            <a:ext cx="428370" cy="432000"/>
          </a:xfrm>
          <a:prstGeom prst="rect">
            <a:avLst/>
          </a:prstGeom>
        </p:spPr>
      </p:pic>
      <p:sp>
        <p:nvSpPr>
          <p:cNvPr id="118" name="Title 4"/>
          <p:cNvSpPr>
            <a:spLocks noGrp="1"/>
          </p:cNvSpPr>
          <p:nvPr>
            <p:ph type="title"/>
          </p:nvPr>
        </p:nvSpPr>
        <p:spPr/>
        <p:txBody>
          <a:bodyPr/>
          <a:lstStyle/>
          <a:p>
            <a:r>
              <a:rPr lang="en-GB" dirty="0" smtClean="0"/>
              <a:t>Exporting from the UK through RoRo borders on Day 1</a:t>
            </a:r>
            <a:endParaRPr lang="en-GB" dirty="0"/>
          </a:p>
        </p:txBody>
      </p:sp>
      <p:sp>
        <p:nvSpPr>
          <p:cNvPr id="54" name="Rectangle 53"/>
          <p:cNvSpPr/>
          <p:nvPr/>
        </p:nvSpPr>
        <p:spPr bwMode="gray">
          <a:xfrm>
            <a:off x="3540764" y="4726027"/>
            <a:ext cx="5345543" cy="928885"/>
          </a:xfrm>
          <a:prstGeom prst="rect">
            <a:avLst/>
          </a:prstGeom>
          <a:solidFill>
            <a:schemeClr val="tx2"/>
          </a:solidFill>
          <a:ln w="1905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spcBef>
                <a:spcPts val="0"/>
              </a:spcBef>
              <a:buNone/>
            </a:pPr>
            <a:r>
              <a:rPr lang="en-GB" sz="1400" b="1" dirty="0">
                <a:solidFill>
                  <a:srgbClr val="FF0000"/>
                </a:solidFill>
              </a:rPr>
              <a:t>Exporter to ensure </a:t>
            </a:r>
            <a:r>
              <a:rPr lang="en-GB" sz="1400" dirty="0">
                <a:solidFill>
                  <a:srgbClr val="FF0000"/>
                </a:solidFill>
              </a:rPr>
              <a:t>that the relevant EU member </a:t>
            </a:r>
            <a:r>
              <a:rPr lang="en-GB" sz="1400" dirty="0" smtClean="0">
                <a:solidFill>
                  <a:srgbClr val="FF0000"/>
                </a:solidFill>
              </a:rPr>
              <a:t>state </a:t>
            </a:r>
            <a:r>
              <a:rPr lang="en-GB" sz="1400" dirty="0">
                <a:solidFill>
                  <a:srgbClr val="FF0000"/>
                </a:solidFill>
              </a:rPr>
              <a:t>import, safety and security declarations and any other necessary documents have been made / pre-lodged – and the MRN for that declaration is provided to the hauler to present at check-in at the UK border. </a:t>
            </a:r>
          </a:p>
        </p:txBody>
      </p:sp>
      <p:sp>
        <p:nvSpPr>
          <p:cNvPr id="55"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59161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2007396" y="1507331"/>
            <a:ext cx="2062283" cy="56284"/>
          </a:xfrm>
          <a:prstGeom prst="rect">
            <a:avLst/>
          </a:prstGeom>
          <a:noFill/>
        </p:spPr>
        <p:txBody>
          <a:bodyPr vert="horz" wrap="none" lIns="20250" tIns="20250" rIns="20250" bIns="20250" rtlCol="0">
            <a:spAutoFit/>
          </a:bodyPr>
          <a:lstStyle/>
          <a:p>
            <a:r>
              <a:rPr lang="en-GB" sz="100">
                <a:solidFill>
                  <a:srgbClr val="FFFFFF">
                    <a:alpha val="0"/>
                  </a:srgbClr>
                </a:solidFill>
              </a:rPr>
              <a:t>overall_0_131890129951127481 columns_1_131896072887296470 6_1_131889998640165249 9_1_131889998640376058 25_1_131890006548949768 30_1_131890010047522118 33_1_131890010222844276 37_1_131890018140189422 38_1_131890029732408871 44_1_131890068567785038 27_1_131890129739223457 7_1_131896069413037518 </a:t>
            </a:r>
            <a:endParaRPr lang="en-GB" sz="100" dirty="0" err="1">
              <a:solidFill>
                <a:srgbClr val="FFFFFF">
                  <a:alpha val="0"/>
                </a:srgbClr>
              </a:solidFill>
            </a:endParaRPr>
          </a:p>
        </p:txBody>
      </p:sp>
      <p:cxnSp>
        <p:nvCxnSpPr>
          <p:cNvPr id="6" name="Straight Connector 5"/>
          <p:cNvCxnSpPr/>
          <p:nvPr/>
        </p:nvCxnSpPr>
        <p:spPr>
          <a:xfrm>
            <a:off x="304454" y="826575"/>
            <a:ext cx="8552208" cy="219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4"/>
          <p:cNvSpPr>
            <a:spLocks noGrp="1"/>
          </p:cNvSpPr>
          <p:nvPr>
            <p:ph type="title"/>
          </p:nvPr>
        </p:nvSpPr>
        <p:spPr/>
        <p:txBody>
          <a:bodyPr/>
          <a:lstStyle/>
          <a:p>
            <a:r>
              <a:rPr lang="en-GB" sz="2400" dirty="0" smtClean="0"/>
              <a:t>Entry summary declarations for exports (Safety &amp; Security)</a:t>
            </a:r>
            <a:endParaRPr lang="en-GB" sz="2400" dirty="0"/>
          </a:p>
        </p:txBody>
      </p:sp>
      <p:sp>
        <p:nvSpPr>
          <p:cNvPr id="9" name="Footer Placeholder 2"/>
          <p:cNvSpPr>
            <a:spLocks noGrp="1"/>
          </p:cNvSpPr>
          <p:nvPr>
            <p:ph type="ftr" sz="quarter" idx="4294967295"/>
          </p:nvPr>
        </p:nvSpPr>
        <p:spPr>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20000"/>
              </a:lnSpc>
              <a:spcBef>
                <a:spcPts val="0"/>
              </a:spcBef>
              <a:spcAft>
                <a:spcPts val="600"/>
              </a:spcAft>
            </a:pPr>
            <a:r>
              <a:rPr lang="en-GB" sz="1600" dirty="0" smtClean="0">
                <a:cs typeface="Arial" panose="020B0604020202020204" pitchFamily="34" charset="0"/>
              </a:rPr>
              <a:t>Safety &amp; security / ENS information </a:t>
            </a:r>
            <a:r>
              <a:rPr lang="en-GB" sz="1600" dirty="0">
                <a:cs typeface="Arial" panose="020B0604020202020204" pitchFamily="34" charset="0"/>
              </a:rPr>
              <a:t>required on export </a:t>
            </a:r>
            <a:r>
              <a:rPr lang="en-GB" sz="1600" dirty="0" smtClean="0">
                <a:cs typeface="Arial" panose="020B0604020202020204" pitchFamily="34" charset="0"/>
              </a:rPr>
              <a:t>from the UK will </a:t>
            </a:r>
            <a:r>
              <a:rPr lang="en-GB" sz="1600" dirty="0">
                <a:cs typeface="Arial" panose="020B0604020202020204" pitchFamily="34" charset="0"/>
              </a:rPr>
              <a:t>continue to be provided as part of the export customs declaration.</a:t>
            </a:r>
          </a:p>
          <a:p>
            <a:pPr marL="285750" lvl="1" indent="-285750">
              <a:lnSpc>
                <a:spcPct val="120000"/>
              </a:lnSpc>
              <a:spcBef>
                <a:spcPts val="0"/>
              </a:spcBef>
              <a:spcAft>
                <a:spcPts val="600"/>
              </a:spcAft>
            </a:pPr>
            <a:r>
              <a:rPr lang="en-GB" sz="1600" dirty="0">
                <a:cs typeface="Arial" panose="020B0604020202020204" pitchFamily="34" charset="0"/>
              </a:rPr>
              <a:t>We expect that the EU will require a </a:t>
            </a:r>
            <a:r>
              <a:rPr lang="en-GB" sz="1600" dirty="0" smtClean="0">
                <a:cs typeface="Arial" panose="020B0604020202020204" pitchFamily="34" charset="0"/>
              </a:rPr>
              <a:t>safety </a:t>
            </a:r>
            <a:r>
              <a:rPr lang="en-GB" sz="1600" dirty="0">
                <a:cs typeface="Arial" panose="020B0604020202020204" pitchFamily="34" charset="0"/>
              </a:rPr>
              <a:t>&amp; security </a:t>
            </a:r>
            <a:r>
              <a:rPr lang="en-GB" sz="1600" dirty="0" smtClean="0">
                <a:cs typeface="Arial" panose="020B0604020202020204" pitchFamily="34" charset="0"/>
              </a:rPr>
              <a:t>declaration for imports to the EU, reflecting current rest of the world process.</a:t>
            </a:r>
            <a:endParaRPr lang="en-GB" sz="1600" dirty="0">
              <a:cs typeface="Arial" panose="020B0604020202020204" pitchFamily="34" charset="0"/>
            </a:endParaRPr>
          </a:p>
          <a:p>
            <a:pPr marL="285750" lvl="1" indent="-285750">
              <a:lnSpc>
                <a:spcPct val="120000"/>
              </a:lnSpc>
              <a:spcBef>
                <a:spcPts val="0"/>
              </a:spcBef>
              <a:spcAft>
                <a:spcPts val="600"/>
              </a:spcAft>
            </a:pPr>
            <a:endParaRPr lang="en-GB" sz="1600" dirty="0">
              <a:cs typeface="Arial" panose="020B0604020202020204" pitchFamily="34" charset="0"/>
            </a:endParaRPr>
          </a:p>
          <a:p>
            <a:pPr marL="285750" lvl="1" indent="-285750">
              <a:lnSpc>
                <a:spcPct val="120000"/>
              </a:lnSpc>
              <a:spcBef>
                <a:spcPts val="0"/>
              </a:spcBef>
              <a:spcAft>
                <a:spcPts val="600"/>
              </a:spcAft>
            </a:pPr>
            <a:endParaRPr lang="en-GB" sz="1600" dirty="0">
              <a:cs typeface="Arial" panose="020B0604020202020204" pitchFamily="34" charset="0"/>
            </a:endParaRPr>
          </a:p>
        </p:txBody>
      </p:sp>
    </p:spTree>
    <p:extLst>
      <p:ext uri="{BB962C8B-B14F-4D97-AF65-F5344CB8AC3E}">
        <p14:creationId xmlns:p14="http://schemas.microsoft.com/office/powerpoint/2010/main" val="44822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264318" y="820067"/>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smtClean="0">
                <a:cs typeface="Arial" panose="020B0604020202020204" pitchFamily="34" charset="0"/>
              </a:rPr>
              <a:t>Merchandise </a:t>
            </a:r>
            <a:r>
              <a:rPr lang="en-GB" sz="1600" b="1" dirty="0">
                <a:cs typeface="Arial" panose="020B0604020202020204" pitchFamily="34" charset="0"/>
              </a:rPr>
              <a:t>in baggage are commercial goods (for trade or business use) where:</a:t>
            </a:r>
          </a:p>
          <a:p>
            <a:pPr marL="285750" lvl="1" indent="-285750">
              <a:lnSpc>
                <a:spcPct val="120000"/>
              </a:lnSpc>
              <a:spcBef>
                <a:spcPts val="0"/>
              </a:spcBef>
              <a:spcAft>
                <a:spcPts val="600"/>
              </a:spcAft>
            </a:pPr>
            <a:r>
              <a:rPr lang="en-GB" sz="1600" dirty="0">
                <a:cs typeface="Arial" panose="020B0604020202020204" pitchFamily="34" charset="0"/>
              </a:rPr>
              <a:t>A commercial transport operator does not carry them for </a:t>
            </a:r>
            <a:r>
              <a:rPr lang="en-GB" sz="1600" dirty="0" smtClean="0">
                <a:cs typeface="Arial" panose="020B0604020202020204" pitchFamily="34" charset="0"/>
              </a:rPr>
              <a:t>you.</a:t>
            </a:r>
            <a:endParaRPr lang="en-GB" sz="1600" dirty="0">
              <a:cs typeface="Arial" panose="020B0604020202020204" pitchFamily="34" charset="0"/>
            </a:endParaRPr>
          </a:p>
          <a:p>
            <a:pPr marL="285750" lvl="1" indent="-285750">
              <a:lnSpc>
                <a:spcPct val="120000"/>
              </a:lnSpc>
              <a:spcBef>
                <a:spcPts val="0"/>
              </a:spcBef>
              <a:spcAft>
                <a:spcPts val="600"/>
              </a:spcAft>
            </a:pPr>
            <a:r>
              <a:rPr lang="en-GB" sz="1600" dirty="0">
                <a:cs typeface="Arial" panose="020B0604020202020204" pitchFamily="34" charset="0"/>
              </a:rPr>
              <a:t>You’ve travelled to or from the UK carrying goods in your baggage or in a small motor </a:t>
            </a:r>
            <a:r>
              <a:rPr lang="en-GB" sz="1600" dirty="0" smtClean="0">
                <a:cs typeface="Arial" panose="020B0604020202020204" pitchFamily="34" charset="0"/>
              </a:rPr>
              <a:t>vehicle.</a:t>
            </a:r>
            <a:endParaRPr lang="en-GB" sz="1600" dirty="0">
              <a:cs typeface="Arial" panose="020B0604020202020204" pitchFamily="34" charset="0"/>
            </a:endParaRPr>
          </a:p>
          <a:p>
            <a:pPr marL="0" lvl="1" indent="0">
              <a:lnSpc>
                <a:spcPct val="120000"/>
              </a:lnSpc>
              <a:spcBef>
                <a:spcPts val="0"/>
              </a:spcBef>
              <a:spcAft>
                <a:spcPts val="600"/>
              </a:spcAft>
              <a:buNone/>
            </a:pPr>
            <a:r>
              <a:rPr lang="en-GB" sz="1600" b="1" dirty="0" smtClean="0">
                <a:cs typeface="Arial" panose="020B0604020202020204" pitchFamily="34" charset="0"/>
              </a:rPr>
              <a:t>For </a:t>
            </a:r>
            <a:r>
              <a:rPr lang="en-GB" sz="1600" b="1" dirty="0">
                <a:cs typeface="Arial" panose="020B0604020202020204" pitchFamily="34" charset="0"/>
              </a:rPr>
              <a:t>travellers carrying MIB worth less than the £900 and 1000 kilograms oral declaration limit: </a:t>
            </a:r>
          </a:p>
          <a:p>
            <a:pPr marL="285750" lvl="1" indent="-285750">
              <a:lnSpc>
                <a:spcPct val="120000"/>
              </a:lnSpc>
              <a:spcBef>
                <a:spcPts val="0"/>
              </a:spcBef>
              <a:spcAft>
                <a:spcPts val="600"/>
              </a:spcAft>
            </a:pPr>
            <a:r>
              <a:rPr lang="en-GB" sz="1600" dirty="0" smtClean="0">
                <a:cs typeface="Arial" panose="020B0604020202020204" pitchFamily="34" charset="0"/>
              </a:rPr>
              <a:t>Travellers </a:t>
            </a:r>
            <a:r>
              <a:rPr lang="en-GB" sz="1600" dirty="0">
                <a:cs typeface="Arial" panose="020B0604020202020204" pitchFamily="34" charset="0"/>
              </a:rPr>
              <a:t>with commercial goods in an accompanied baggage or a small motor vehicle below £900 and 1000 kilograms that are not classified as controlled goods and not subject to a licence can make a declaration using our simplified online declaration up to 5 working days before they depart the UK irrespective of which port they leave from the UK. </a:t>
            </a:r>
          </a:p>
          <a:p>
            <a:pPr marL="285750" lvl="1" indent="-285750">
              <a:lnSpc>
                <a:spcPct val="120000"/>
              </a:lnSpc>
              <a:spcBef>
                <a:spcPts val="0"/>
              </a:spcBef>
              <a:spcAft>
                <a:spcPts val="600"/>
              </a:spcAft>
            </a:pPr>
            <a:r>
              <a:rPr lang="en-GB" sz="1600" dirty="0" smtClean="0">
                <a:cs typeface="Arial" panose="020B0604020202020204" pitchFamily="34" charset="0"/>
              </a:rPr>
              <a:t>Travellers </a:t>
            </a:r>
            <a:r>
              <a:rPr lang="en-GB" sz="1600" dirty="0">
                <a:cs typeface="Arial" panose="020B0604020202020204" pitchFamily="34" charset="0"/>
              </a:rPr>
              <a:t>with commercial goods in an accompanied baggage or a small motor vehicle if the goods are above £900 or weigh more than 1000kgs or are classified as controlled goods or subject to a licence will follow the standard customs export declaration process irrespective of which port they leave from the UK</a:t>
            </a:r>
            <a:r>
              <a:rPr lang="en-GB" sz="1600" dirty="0" smtClean="0">
                <a:cs typeface="Arial" panose="020B0604020202020204" pitchFamily="34" charset="0"/>
              </a:rPr>
              <a:t>.</a:t>
            </a:r>
            <a:endParaRPr lang="en-GB" sz="1600" dirty="0">
              <a:cs typeface="Arial" panose="020B0604020202020204" pitchFamily="34" charset="0"/>
            </a:endParaRPr>
          </a:p>
        </p:txBody>
      </p:sp>
      <p:sp>
        <p:nvSpPr>
          <p:cNvPr id="2" name="Title 1"/>
          <p:cNvSpPr>
            <a:spLocks noGrp="1"/>
          </p:cNvSpPr>
          <p:nvPr>
            <p:ph type="title"/>
          </p:nvPr>
        </p:nvSpPr>
        <p:spPr/>
        <p:txBody>
          <a:bodyPr/>
          <a:lstStyle/>
          <a:p>
            <a:r>
              <a:rPr lang="en-GB" dirty="0"/>
              <a:t>Merchandise in Baggage (MIB) exports</a:t>
            </a:r>
          </a:p>
        </p:txBody>
      </p:sp>
      <p:sp>
        <p:nvSpPr>
          <p:cNvPr id="7"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806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9592" y="3088239"/>
            <a:ext cx="8552208" cy="681523"/>
          </a:xfrm>
          <a:prstGeom prst="rect">
            <a:avLst/>
          </a:prstGeom>
          <a:noFill/>
        </p:spPr>
        <p:txBody>
          <a:bodyPr wrap="square" rtlCol="0" anchor="ctr">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chemeClr val="accent3"/>
                </a:solidFill>
                <a:effectLst/>
                <a:uLnTx/>
                <a:uFillTx/>
                <a:latin typeface="+mn-lt"/>
                <a:ea typeface="+mn-ea"/>
                <a:cs typeface="Arial" panose="020B0604020202020204" pitchFamily="34" charset="0"/>
              </a:defRPr>
            </a:lvl1pPr>
          </a:lstStyle>
          <a:p>
            <a:pPr marL="0" indent="0"/>
            <a:r>
              <a:rPr lang="en-GB" sz="3200" dirty="0"/>
              <a:t>HMRC imports into the UK</a:t>
            </a: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079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4"/>
          <p:cNvSpPr>
            <a:spLocks noGrp="1"/>
          </p:cNvSpPr>
          <p:nvPr>
            <p:ph type="title"/>
          </p:nvPr>
        </p:nvSpPr>
        <p:spPr>
          <a:xfrm>
            <a:off x="304455" y="138544"/>
            <a:ext cx="8552208" cy="681523"/>
          </a:xfrm>
        </p:spPr>
        <p:txBody>
          <a:bodyPr/>
          <a:lstStyle/>
          <a:p>
            <a:r>
              <a:rPr lang="en-GB" dirty="0" smtClean="0"/>
              <a:t>Importing to the UK through RoRo borders on Day 1</a:t>
            </a:r>
            <a:endParaRPr lang="en-GB" dirty="0"/>
          </a:p>
        </p:txBody>
      </p:sp>
      <p:cxnSp>
        <p:nvCxnSpPr>
          <p:cNvPr id="54" name="Straight Arrow Connector 29"/>
          <p:cNvCxnSpPr>
            <a:stCxn id="65" idx="3"/>
            <a:endCxn id="119" idx="1"/>
          </p:cNvCxnSpPr>
          <p:nvPr/>
        </p:nvCxnSpPr>
        <p:spPr>
          <a:xfrm flipV="1">
            <a:off x="1589922" y="3590682"/>
            <a:ext cx="2144212" cy="3"/>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bwMode="gray">
          <a:xfrm>
            <a:off x="2119632" y="2910800"/>
            <a:ext cx="1323252" cy="1359773"/>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spcBef>
                <a:spcPts val="0"/>
              </a:spcBef>
              <a:buNone/>
            </a:pPr>
            <a:r>
              <a:rPr lang="en-GB" sz="1400" b="1" dirty="0">
                <a:solidFill>
                  <a:srgbClr val="46647B"/>
                </a:solidFill>
              </a:rPr>
              <a:t>Master Reference Number </a:t>
            </a:r>
            <a:r>
              <a:rPr lang="en-GB" sz="1400" dirty="0">
                <a:solidFill>
                  <a:srgbClr val="46647B"/>
                </a:solidFill>
              </a:rPr>
              <a:t>(MRN) or </a:t>
            </a:r>
            <a:r>
              <a:rPr lang="en-GB" sz="1400" b="1" dirty="0">
                <a:solidFill>
                  <a:srgbClr val="46647B"/>
                </a:solidFill>
              </a:rPr>
              <a:t>EORI </a:t>
            </a:r>
            <a:r>
              <a:rPr lang="en-GB" sz="1400" dirty="0">
                <a:solidFill>
                  <a:srgbClr val="46647B"/>
                </a:solidFill>
              </a:rPr>
              <a:t>provided to haulier/freight forwarder</a:t>
            </a:r>
          </a:p>
        </p:txBody>
      </p:sp>
      <p:pic>
        <p:nvPicPr>
          <p:cNvPr id="56" name="Picture 55"/>
          <p:cNvPicPr>
            <a:picLocks noChangeAspect="1"/>
          </p:cNvPicPr>
          <p:nvPr/>
        </p:nvPicPr>
        <p:blipFill>
          <a:blip r:embed="rId4"/>
          <a:stretch>
            <a:fillRect/>
          </a:stretch>
        </p:blipFill>
        <p:spPr>
          <a:xfrm>
            <a:off x="2897879" y="4040800"/>
            <a:ext cx="432000" cy="432000"/>
          </a:xfrm>
          <a:prstGeom prst="rect">
            <a:avLst/>
          </a:prstGeom>
        </p:spPr>
      </p:pic>
      <p:sp>
        <p:nvSpPr>
          <p:cNvPr id="57" name="Rectangle 56"/>
          <p:cNvSpPr/>
          <p:nvPr/>
        </p:nvSpPr>
        <p:spPr bwMode="gray">
          <a:xfrm>
            <a:off x="7817905" y="4305118"/>
            <a:ext cx="1012546" cy="1051996"/>
          </a:xfrm>
          <a:prstGeom prst="rect">
            <a:avLst/>
          </a:prstGeom>
          <a:solidFill>
            <a:srgbClr val="CC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b="1" dirty="0" smtClean="0">
                <a:solidFill>
                  <a:srgbClr val="FFFFFF"/>
                </a:solidFill>
              </a:rPr>
              <a:t>Goods/ truck referred inland</a:t>
            </a:r>
            <a:endParaRPr lang="en-GB" b="1" dirty="0">
              <a:solidFill>
                <a:srgbClr val="FFFFFF"/>
              </a:solidFill>
            </a:endParaRPr>
          </a:p>
        </p:txBody>
      </p:sp>
      <p:sp>
        <p:nvSpPr>
          <p:cNvPr id="58" name="Line 11"/>
          <p:cNvSpPr>
            <a:spLocks noChangeShapeType="1"/>
          </p:cNvSpPr>
          <p:nvPr/>
        </p:nvSpPr>
        <p:spPr bwMode="auto">
          <a:xfrm>
            <a:off x="405996" y="1782238"/>
            <a:ext cx="3036888" cy="0"/>
          </a:xfrm>
          <a:prstGeom prst="line">
            <a:avLst/>
          </a:prstGeom>
          <a:noFill/>
          <a:ln w="76200" cap="flat" cmpd="sng" algn="ctr">
            <a:solidFill>
              <a:srgbClr val="2D475A"/>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3"/>
          <p:cNvSpPr>
            <a:spLocks noChangeShapeType="1"/>
          </p:cNvSpPr>
          <p:nvPr/>
        </p:nvSpPr>
        <p:spPr bwMode="auto">
          <a:xfrm>
            <a:off x="3554061" y="1782238"/>
            <a:ext cx="2037502" cy="0"/>
          </a:xfrm>
          <a:prstGeom prst="line">
            <a:avLst/>
          </a:prstGeom>
          <a:noFill/>
          <a:ln w="76200" cap="flat" cmpd="sng" algn="ctr">
            <a:solidFill>
              <a:srgbClr val="46647B"/>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59"/>
          <p:cNvSpPr/>
          <p:nvPr/>
        </p:nvSpPr>
        <p:spPr>
          <a:xfrm>
            <a:off x="327720" y="1358604"/>
            <a:ext cx="1204432" cy="369332"/>
          </a:xfrm>
          <a:prstGeom prst="rect">
            <a:avLst/>
          </a:prstGeom>
        </p:spPr>
        <p:txBody>
          <a:bodyPr wrap="none">
            <a:spAutoFit/>
          </a:bodyPr>
          <a:lstStyle/>
          <a:p>
            <a:pPr marL="0" indent="0">
              <a:spcBef>
                <a:spcPts val="0"/>
              </a:spcBef>
              <a:buNone/>
            </a:pPr>
            <a:r>
              <a:rPr lang="en-US" sz="1800" dirty="0"/>
              <a:t>Pre-border</a:t>
            </a:r>
          </a:p>
        </p:txBody>
      </p:sp>
      <p:sp>
        <p:nvSpPr>
          <p:cNvPr id="61" name="Rectangle 60"/>
          <p:cNvSpPr/>
          <p:nvPr/>
        </p:nvSpPr>
        <p:spPr>
          <a:xfrm>
            <a:off x="3554061" y="1358604"/>
            <a:ext cx="981551" cy="369332"/>
          </a:xfrm>
          <a:prstGeom prst="rect">
            <a:avLst/>
          </a:prstGeom>
        </p:spPr>
        <p:txBody>
          <a:bodyPr wrap="none">
            <a:spAutoFit/>
          </a:bodyPr>
          <a:lstStyle/>
          <a:p>
            <a:pPr marL="0" indent="0">
              <a:spcBef>
                <a:spcPts val="0"/>
              </a:spcBef>
              <a:buNone/>
            </a:pPr>
            <a:r>
              <a:rPr lang="en-US" sz="1800" dirty="0" err="1"/>
              <a:t>En</a:t>
            </a:r>
            <a:r>
              <a:rPr lang="en-US" sz="1800" dirty="0"/>
              <a:t> route</a:t>
            </a:r>
          </a:p>
        </p:txBody>
      </p:sp>
      <p:grpSp>
        <p:nvGrpSpPr>
          <p:cNvPr id="62" name="btfpRunningAgenda1Level311825"/>
          <p:cNvGrpSpPr/>
          <p:nvPr>
            <p:custDataLst>
              <p:tags r:id="rId1"/>
            </p:custDataLst>
          </p:nvPr>
        </p:nvGrpSpPr>
        <p:grpSpPr>
          <a:xfrm>
            <a:off x="304455" y="972840"/>
            <a:ext cx="1768947" cy="257442"/>
            <a:chOff x="0" y="1033329"/>
            <a:chExt cx="1768947" cy="257442"/>
          </a:xfrm>
        </p:grpSpPr>
        <p:sp>
          <p:nvSpPr>
            <p:cNvPr id="63" name="btfpRunningAgenda1LevelBarLeft311825"/>
            <p:cNvSpPr/>
            <p:nvPr/>
          </p:nvSpPr>
          <p:spPr bwMode="gray">
            <a:xfrm>
              <a:off x="0" y="1033329"/>
              <a:ext cx="1693825" cy="257442"/>
            </a:xfrm>
            <a:custGeom>
              <a:avLst/>
              <a:gdLst>
                <a:gd name="connsiteX0" fmla="*/ 921947 w 1738003"/>
                <a:gd name="connsiteY0" fmla="*/ 0 h 257442"/>
                <a:gd name="connsiteX1" fmla="*/ 1738003 w 1738003"/>
                <a:gd name="connsiteY1" fmla="*/ 0 h 257442"/>
                <a:gd name="connsiteX2" fmla="*/ 1683282 w 1738003"/>
                <a:gd name="connsiteY2" fmla="*/ 257442 h 257442"/>
                <a:gd name="connsiteX3" fmla="*/ 0 w 1738003"/>
                <a:gd name="connsiteY3" fmla="*/ 257442 h 257442"/>
                <a:gd name="connsiteX0" fmla="*/ 921947 w 1683282"/>
                <a:gd name="connsiteY0" fmla="*/ 0 h 257442"/>
                <a:gd name="connsiteX1" fmla="*/ 867227 w 1683282"/>
                <a:gd name="connsiteY1" fmla="*/ 257442 h 257442"/>
                <a:gd name="connsiteX2" fmla="*/ 1683282 w 1683282"/>
                <a:gd name="connsiteY2" fmla="*/ 257442 h 257442"/>
                <a:gd name="connsiteX3" fmla="*/ 0 w 1683282"/>
                <a:gd name="connsiteY3" fmla="*/ 257442 h 257442"/>
                <a:gd name="connsiteX0" fmla="*/ 921947 w 921947"/>
                <a:gd name="connsiteY0" fmla="*/ 0 h 257442"/>
                <a:gd name="connsiteX1" fmla="*/ 867227 w 921947"/>
                <a:gd name="connsiteY1" fmla="*/ 257442 h 257442"/>
                <a:gd name="connsiteX2" fmla="*/ 1 w 921947"/>
                <a:gd name="connsiteY2" fmla="*/ 257442 h 257442"/>
                <a:gd name="connsiteX3" fmla="*/ 0 w 921947"/>
                <a:gd name="connsiteY3" fmla="*/ 257442 h 257442"/>
                <a:gd name="connsiteX0" fmla="*/ 921946 w 921946"/>
                <a:gd name="connsiteY0" fmla="*/ 0 h 257442"/>
                <a:gd name="connsiteX1" fmla="*/ 867226 w 921946"/>
                <a:gd name="connsiteY1" fmla="*/ 257442 h 257442"/>
                <a:gd name="connsiteX2" fmla="*/ 0 w 921946"/>
                <a:gd name="connsiteY2" fmla="*/ 257442 h 257442"/>
                <a:gd name="connsiteX3" fmla="*/ 1 w 921946"/>
                <a:gd name="connsiteY3" fmla="*/ 0 h 257442"/>
                <a:gd name="connsiteX0" fmla="*/ 1210488 w 1210488"/>
                <a:gd name="connsiteY0" fmla="*/ 0 h 257442"/>
                <a:gd name="connsiteX1" fmla="*/ 867226 w 1210488"/>
                <a:gd name="connsiteY1" fmla="*/ 257442 h 257442"/>
                <a:gd name="connsiteX2" fmla="*/ 0 w 1210488"/>
                <a:gd name="connsiteY2" fmla="*/ 257442 h 257442"/>
                <a:gd name="connsiteX3" fmla="*/ 1 w 1210488"/>
                <a:gd name="connsiteY3" fmla="*/ 0 h 257442"/>
                <a:gd name="connsiteX0" fmla="*/ 1210488 w 1210488"/>
                <a:gd name="connsiteY0" fmla="*/ 0 h 257442"/>
                <a:gd name="connsiteX1" fmla="*/ 1155767 w 1210488"/>
                <a:gd name="connsiteY1" fmla="*/ 257442 h 257442"/>
                <a:gd name="connsiteX2" fmla="*/ 0 w 1210488"/>
                <a:gd name="connsiteY2" fmla="*/ 257442 h 257442"/>
                <a:gd name="connsiteX3" fmla="*/ 1 w 1210488"/>
                <a:gd name="connsiteY3" fmla="*/ 0 h 257442"/>
                <a:gd name="connsiteX0" fmla="*/ 1210488 w 1210488"/>
                <a:gd name="connsiteY0" fmla="*/ 0 h 257442"/>
                <a:gd name="connsiteX1" fmla="*/ 1155767 w 1210488"/>
                <a:gd name="connsiteY1" fmla="*/ 257442 h 257442"/>
                <a:gd name="connsiteX2" fmla="*/ 0 w 1210488"/>
                <a:gd name="connsiteY2" fmla="*/ 257442 h 257442"/>
                <a:gd name="connsiteX3" fmla="*/ 1 w 1210488"/>
                <a:gd name="connsiteY3" fmla="*/ 0 h 257442"/>
                <a:gd name="connsiteX0" fmla="*/ 1210488 w 1210488"/>
                <a:gd name="connsiteY0" fmla="*/ 0 h 257442"/>
                <a:gd name="connsiteX1" fmla="*/ 1155767 w 1210488"/>
                <a:gd name="connsiteY1" fmla="*/ 257442 h 257442"/>
                <a:gd name="connsiteX2" fmla="*/ 0 w 1210488"/>
                <a:gd name="connsiteY2" fmla="*/ 257442 h 257442"/>
                <a:gd name="connsiteX3" fmla="*/ 0 w 1210488"/>
                <a:gd name="connsiteY3" fmla="*/ 0 h 257442"/>
                <a:gd name="connsiteX0" fmla="*/ 1501465 w 1501465"/>
                <a:gd name="connsiteY0" fmla="*/ 0 h 257442"/>
                <a:gd name="connsiteX1" fmla="*/ 1155767 w 1501465"/>
                <a:gd name="connsiteY1" fmla="*/ 257442 h 257442"/>
                <a:gd name="connsiteX2" fmla="*/ 0 w 1501465"/>
                <a:gd name="connsiteY2" fmla="*/ 257442 h 257442"/>
                <a:gd name="connsiteX3" fmla="*/ 0 w 1501465"/>
                <a:gd name="connsiteY3" fmla="*/ 0 h 257442"/>
                <a:gd name="connsiteX0" fmla="*/ 1501465 w 1501465"/>
                <a:gd name="connsiteY0" fmla="*/ 0 h 257442"/>
                <a:gd name="connsiteX1" fmla="*/ 1446744 w 1501465"/>
                <a:gd name="connsiteY1" fmla="*/ 257442 h 257442"/>
                <a:gd name="connsiteX2" fmla="*/ 0 w 1501465"/>
                <a:gd name="connsiteY2" fmla="*/ 257442 h 257442"/>
                <a:gd name="connsiteX3" fmla="*/ 0 w 1501465"/>
                <a:gd name="connsiteY3" fmla="*/ 0 h 257442"/>
                <a:gd name="connsiteX0" fmla="*/ 1501465 w 1501465"/>
                <a:gd name="connsiteY0" fmla="*/ 0 h 257442"/>
                <a:gd name="connsiteX1" fmla="*/ 1446744 w 1501465"/>
                <a:gd name="connsiteY1" fmla="*/ 257442 h 257442"/>
                <a:gd name="connsiteX2" fmla="*/ 0 w 1501465"/>
                <a:gd name="connsiteY2" fmla="*/ 257442 h 257442"/>
                <a:gd name="connsiteX3" fmla="*/ 0 w 1501465"/>
                <a:gd name="connsiteY3" fmla="*/ 0 h 257442"/>
                <a:gd name="connsiteX0" fmla="*/ 1501465 w 1501465"/>
                <a:gd name="connsiteY0" fmla="*/ 0 h 257442"/>
                <a:gd name="connsiteX1" fmla="*/ 1446744 w 1501465"/>
                <a:gd name="connsiteY1" fmla="*/ 257442 h 257442"/>
                <a:gd name="connsiteX2" fmla="*/ 0 w 1501465"/>
                <a:gd name="connsiteY2" fmla="*/ 257442 h 257442"/>
                <a:gd name="connsiteX3" fmla="*/ 0 w 1501465"/>
                <a:gd name="connsiteY3" fmla="*/ 0 h 257442"/>
                <a:gd name="connsiteX0" fmla="*/ 1693825 w 1693825"/>
                <a:gd name="connsiteY0" fmla="*/ 0 h 257442"/>
                <a:gd name="connsiteX1" fmla="*/ 1446744 w 1693825"/>
                <a:gd name="connsiteY1" fmla="*/ 257442 h 257442"/>
                <a:gd name="connsiteX2" fmla="*/ 0 w 1693825"/>
                <a:gd name="connsiteY2" fmla="*/ 257442 h 257442"/>
                <a:gd name="connsiteX3" fmla="*/ 0 w 1693825"/>
                <a:gd name="connsiteY3" fmla="*/ 0 h 257442"/>
                <a:gd name="connsiteX0" fmla="*/ 1693825 w 1693825"/>
                <a:gd name="connsiteY0" fmla="*/ 0 h 257442"/>
                <a:gd name="connsiteX1" fmla="*/ 1639104 w 1693825"/>
                <a:gd name="connsiteY1" fmla="*/ 257442 h 257442"/>
                <a:gd name="connsiteX2" fmla="*/ 0 w 1693825"/>
                <a:gd name="connsiteY2" fmla="*/ 257442 h 257442"/>
                <a:gd name="connsiteX3" fmla="*/ 0 w 1693825"/>
                <a:gd name="connsiteY3" fmla="*/ 0 h 257442"/>
                <a:gd name="connsiteX0" fmla="*/ 1693825 w 1693825"/>
                <a:gd name="connsiteY0" fmla="*/ 0 h 257442"/>
                <a:gd name="connsiteX1" fmla="*/ 1639104 w 1693825"/>
                <a:gd name="connsiteY1" fmla="*/ 257442 h 257442"/>
                <a:gd name="connsiteX2" fmla="*/ 0 w 1693825"/>
                <a:gd name="connsiteY2" fmla="*/ 257442 h 257442"/>
                <a:gd name="connsiteX3" fmla="*/ 0 w 1693825"/>
                <a:gd name="connsiteY3" fmla="*/ 0 h 257442"/>
                <a:gd name="connsiteX0" fmla="*/ 1693825 w 1693825"/>
                <a:gd name="connsiteY0" fmla="*/ 0 h 257442"/>
                <a:gd name="connsiteX1" fmla="*/ 1639104 w 1693825"/>
                <a:gd name="connsiteY1" fmla="*/ 257442 h 257442"/>
                <a:gd name="connsiteX2" fmla="*/ 0 w 1693825"/>
                <a:gd name="connsiteY2" fmla="*/ 257442 h 257442"/>
                <a:gd name="connsiteX3" fmla="*/ 0 w 1693825"/>
                <a:gd name="connsiteY3" fmla="*/ 0 h 257442"/>
              </a:gdLst>
              <a:ahLst/>
              <a:cxnLst>
                <a:cxn ang="0">
                  <a:pos x="connsiteX0" y="connsiteY0"/>
                </a:cxn>
                <a:cxn ang="0">
                  <a:pos x="connsiteX1" y="connsiteY1"/>
                </a:cxn>
                <a:cxn ang="0">
                  <a:pos x="connsiteX2" y="connsiteY2"/>
                </a:cxn>
                <a:cxn ang="0">
                  <a:pos x="connsiteX3" y="connsiteY3"/>
                </a:cxn>
              </a:cxnLst>
              <a:rect l="l" t="t" r="r" b="b"/>
              <a:pathLst>
                <a:path w="1693825" h="257442">
                  <a:moveTo>
                    <a:pt x="1693825" y="0"/>
                  </a:moveTo>
                  <a:lnTo>
                    <a:pt x="1639104" y="257442"/>
                  </a:lnTo>
                  <a:lnTo>
                    <a:pt x="0" y="257442"/>
                  </a:lnTo>
                  <a:lnTo>
                    <a:pt x="0" y="0"/>
                  </a:lnTo>
                  <a:close/>
                </a:path>
              </a:pathLst>
            </a:custGeom>
            <a:solidFill>
              <a:srgbClr val="5C5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en-GB" sz="1600" dirty="0" err="1">
                <a:solidFill>
                  <a:prstClr val="black"/>
                </a:solidFill>
              </a:endParaRPr>
            </a:p>
          </p:txBody>
        </p:sp>
        <p:sp>
          <p:nvSpPr>
            <p:cNvPr id="64" name="btfpRunningAgenda1LevelTextLeft311825"/>
            <p:cNvSpPr txBox="1"/>
            <p:nvPr/>
          </p:nvSpPr>
          <p:spPr bwMode="gray">
            <a:xfrm>
              <a:off x="0" y="1033329"/>
              <a:ext cx="1768947" cy="257442"/>
            </a:xfrm>
            <a:prstGeom prst="rect">
              <a:avLst/>
            </a:prstGeom>
            <a:noFill/>
          </p:spPr>
          <p:txBody>
            <a:bodyPr vert="horz" wrap="none" lIns="360363" tIns="36036" rIns="360363" bIns="36036" rtlCol="0" anchor="t">
              <a:spAutoFit/>
            </a:bodyPr>
            <a:lstStyle/>
            <a:p>
              <a:pPr marL="0" indent="0">
                <a:spcBef>
                  <a:spcPts val="0"/>
                </a:spcBef>
                <a:buNone/>
              </a:pPr>
              <a:r>
                <a:rPr lang="en-GB" sz="1200" b="1" cap="all" spc="450" dirty="0">
                  <a:solidFill>
                    <a:srgbClr val="FFFFFF"/>
                  </a:solidFill>
                </a:rPr>
                <a:t>customs</a:t>
              </a:r>
            </a:p>
          </p:txBody>
        </p:sp>
      </p:grpSp>
      <p:sp>
        <p:nvSpPr>
          <p:cNvPr id="65" name="Rectangle 64"/>
          <p:cNvSpPr/>
          <p:nvPr/>
        </p:nvSpPr>
        <p:spPr bwMode="gray">
          <a:xfrm>
            <a:off x="529660" y="3018520"/>
            <a:ext cx="1060262" cy="1144329"/>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spcBef>
                <a:spcPts val="0"/>
              </a:spcBef>
              <a:buNone/>
            </a:pPr>
            <a:r>
              <a:rPr lang="en-GB" sz="1400" b="1" dirty="0">
                <a:solidFill>
                  <a:srgbClr val="46647B"/>
                </a:solidFill>
              </a:rPr>
              <a:t>Pre-lodge </a:t>
            </a:r>
            <a:r>
              <a:rPr lang="en-GB" sz="1400" dirty="0">
                <a:solidFill>
                  <a:srgbClr val="46647B"/>
                </a:solidFill>
              </a:rPr>
              <a:t>import</a:t>
            </a:r>
            <a:r>
              <a:rPr lang="en-GB" sz="1400" b="1" dirty="0">
                <a:solidFill>
                  <a:srgbClr val="46647B"/>
                </a:solidFill>
              </a:rPr>
              <a:t> </a:t>
            </a:r>
            <a:r>
              <a:rPr lang="en-GB" sz="1400" dirty="0">
                <a:solidFill>
                  <a:srgbClr val="46647B"/>
                </a:solidFill>
              </a:rPr>
              <a:t>declaration</a:t>
            </a:r>
            <a:r>
              <a:rPr lang="en-GB" sz="1400" b="1" dirty="0">
                <a:solidFill>
                  <a:srgbClr val="46647B"/>
                </a:solidFill>
              </a:rPr>
              <a:t> </a:t>
            </a:r>
            <a:r>
              <a:rPr lang="en-GB" sz="1400" dirty="0">
                <a:solidFill>
                  <a:srgbClr val="46647B"/>
                </a:solidFill>
              </a:rPr>
              <a:t>to </a:t>
            </a:r>
            <a:r>
              <a:rPr lang="en-GB" sz="1400" dirty="0" smtClean="0">
                <a:solidFill>
                  <a:srgbClr val="46647B"/>
                </a:solidFill>
              </a:rPr>
              <a:t>UK Government</a:t>
            </a:r>
            <a:endParaRPr lang="en-GB" sz="1400" dirty="0">
              <a:solidFill>
                <a:srgbClr val="46647B"/>
              </a:solidFill>
            </a:endParaRPr>
          </a:p>
        </p:txBody>
      </p:sp>
      <p:sp>
        <p:nvSpPr>
          <p:cNvPr id="66" name="Rectangle 65"/>
          <p:cNvSpPr/>
          <p:nvPr/>
        </p:nvSpPr>
        <p:spPr bwMode="gray">
          <a:xfrm>
            <a:off x="553281" y="2085196"/>
            <a:ext cx="1013020" cy="497998"/>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b="1" dirty="0">
                <a:solidFill>
                  <a:srgbClr val="46647B"/>
                </a:solidFill>
              </a:rPr>
              <a:t>Register for EORI</a:t>
            </a:r>
          </a:p>
        </p:txBody>
      </p:sp>
      <p:sp>
        <p:nvSpPr>
          <p:cNvPr id="67" name="Rectangle 66"/>
          <p:cNvSpPr/>
          <p:nvPr/>
        </p:nvSpPr>
        <p:spPr bwMode="gray">
          <a:xfrm>
            <a:off x="4129895" y="5143861"/>
            <a:ext cx="1627221" cy="497998"/>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b="1" dirty="0">
                <a:solidFill>
                  <a:srgbClr val="46647B"/>
                </a:solidFill>
              </a:rPr>
              <a:t>Duties</a:t>
            </a:r>
            <a:r>
              <a:rPr lang="en-GB" sz="1400" dirty="0">
                <a:solidFill>
                  <a:srgbClr val="46647B"/>
                </a:solidFill>
              </a:rPr>
              <a:t> paid or deferred</a:t>
            </a:r>
          </a:p>
        </p:txBody>
      </p:sp>
      <p:sp>
        <p:nvSpPr>
          <p:cNvPr id="119" name="Rectangle 118"/>
          <p:cNvSpPr/>
          <p:nvPr/>
        </p:nvSpPr>
        <p:spPr bwMode="gray">
          <a:xfrm>
            <a:off x="3734134" y="3233961"/>
            <a:ext cx="1718800" cy="713442"/>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dirty="0">
                <a:solidFill>
                  <a:srgbClr val="46647B"/>
                </a:solidFill>
              </a:rPr>
              <a:t>Update status of customs to show  </a:t>
            </a:r>
            <a:r>
              <a:rPr lang="en-GB" sz="1400" b="1" dirty="0">
                <a:solidFill>
                  <a:srgbClr val="46647B"/>
                </a:solidFill>
              </a:rPr>
              <a:t>goods arrived </a:t>
            </a:r>
            <a:r>
              <a:rPr lang="en-GB" sz="1400" dirty="0">
                <a:solidFill>
                  <a:srgbClr val="46647B"/>
                </a:solidFill>
              </a:rPr>
              <a:t>in UK</a:t>
            </a:r>
          </a:p>
        </p:txBody>
      </p:sp>
      <p:sp>
        <p:nvSpPr>
          <p:cNvPr id="120" name="Rectangle 119"/>
          <p:cNvSpPr/>
          <p:nvPr/>
        </p:nvSpPr>
        <p:spPr bwMode="gray">
          <a:xfrm>
            <a:off x="7817905" y="2259793"/>
            <a:ext cx="1012546" cy="559554"/>
          </a:xfrm>
          <a:prstGeom prst="rect">
            <a:avLst/>
          </a:prstGeom>
          <a:solidFill>
            <a:srgbClr val="50786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b="1" dirty="0">
                <a:solidFill>
                  <a:srgbClr val="FFFFFF"/>
                </a:solidFill>
              </a:rPr>
              <a:t>Goods free to leave</a:t>
            </a:r>
            <a:endParaRPr lang="en-GB" dirty="0">
              <a:solidFill>
                <a:srgbClr val="FFFFFF"/>
              </a:solidFill>
            </a:endParaRPr>
          </a:p>
        </p:txBody>
      </p:sp>
      <p:cxnSp>
        <p:nvCxnSpPr>
          <p:cNvPr id="121" name="Straight Arrow Connector 120"/>
          <p:cNvCxnSpPr>
            <a:stCxn id="66" idx="2"/>
            <a:endCxn id="65" idx="0"/>
          </p:cNvCxnSpPr>
          <p:nvPr/>
        </p:nvCxnSpPr>
        <p:spPr>
          <a:xfrm>
            <a:off x="1059791" y="2583194"/>
            <a:ext cx="0" cy="4353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nvPicPr>
        <p:blipFill>
          <a:blip r:embed="rId4"/>
          <a:stretch>
            <a:fillRect/>
          </a:stretch>
        </p:blipFill>
        <p:spPr>
          <a:xfrm>
            <a:off x="1316152" y="2499363"/>
            <a:ext cx="432000" cy="432000"/>
          </a:xfrm>
          <a:prstGeom prst="rect">
            <a:avLst/>
          </a:prstGeom>
        </p:spPr>
      </p:pic>
      <p:cxnSp>
        <p:nvCxnSpPr>
          <p:cNvPr id="123" name="Straight Arrow Connector 29"/>
          <p:cNvCxnSpPr>
            <a:endCxn id="67" idx="1"/>
          </p:cNvCxnSpPr>
          <p:nvPr/>
        </p:nvCxnSpPr>
        <p:spPr>
          <a:xfrm rot="16200000" flipH="1">
            <a:off x="3236238" y="4499203"/>
            <a:ext cx="1445455" cy="34185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4" name="Picture 123"/>
          <p:cNvPicPr>
            <a:picLocks noChangeAspect="1"/>
          </p:cNvPicPr>
          <p:nvPr/>
        </p:nvPicPr>
        <p:blipFill>
          <a:blip r:embed="rId4"/>
          <a:stretch>
            <a:fillRect/>
          </a:stretch>
        </p:blipFill>
        <p:spPr>
          <a:xfrm>
            <a:off x="1385194" y="4040800"/>
            <a:ext cx="432000" cy="432000"/>
          </a:xfrm>
          <a:prstGeom prst="rect">
            <a:avLst/>
          </a:prstGeom>
        </p:spPr>
      </p:pic>
      <p:pic>
        <p:nvPicPr>
          <p:cNvPr id="125" name="Picture 124"/>
          <p:cNvPicPr>
            <a:picLocks noChangeAspect="1"/>
          </p:cNvPicPr>
          <p:nvPr/>
        </p:nvPicPr>
        <p:blipFill>
          <a:blip r:embed="rId4"/>
          <a:stretch>
            <a:fillRect/>
          </a:stretch>
        </p:blipFill>
        <p:spPr>
          <a:xfrm>
            <a:off x="5270982" y="3808564"/>
            <a:ext cx="432000" cy="432000"/>
          </a:xfrm>
          <a:prstGeom prst="rect">
            <a:avLst/>
          </a:prstGeom>
        </p:spPr>
      </p:pic>
      <p:cxnSp>
        <p:nvCxnSpPr>
          <p:cNvPr id="126" name="Straight Arrow Connector 125"/>
          <p:cNvCxnSpPr>
            <a:stCxn id="119" idx="3"/>
            <a:endCxn id="131" idx="1"/>
          </p:cNvCxnSpPr>
          <p:nvPr/>
        </p:nvCxnSpPr>
        <p:spPr>
          <a:xfrm>
            <a:off x="5452935" y="3590682"/>
            <a:ext cx="620789" cy="430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4"/>
          <a:stretch>
            <a:fillRect/>
          </a:stretch>
        </p:blipFill>
        <p:spPr>
          <a:xfrm>
            <a:off x="5511401" y="5443404"/>
            <a:ext cx="432000" cy="432000"/>
          </a:xfrm>
          <a:prstGeom prst="rect">
            <a:avLst/>
          </a:prstGeom>
        </p:spPr>
      </p:pic>
      <p:sp>
        <p:nvSpPr>
          <p:cNvPr id="128" name="Line 12"/>
          <p:cNvSpPr>
            <a:spLocks noChangeShapeType="1"/>
          </p:cNvSpPr>
          <p:nvPr/>
        </p:nvSpPr>
        <p:spPr bwMode="auto">
          <a:xfrm>
            <a:off x="5702741" y="1782238"/>
            <a:ext cx="3149561" cy="0"/>
          </a:xfrm>
          <a:prstGeom prst="line">
            <a:avLst/>
          </a:prstGeom>
          <a:noFill/>
          <a:ln w="76200" cap="flat" cmpd="sng" algn="ctr">
            <a:solidFill>
              <a:srgbClr val="7891AA"/>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Rectangle 128"/>
          <p:cNvSpPr/>
          <p:nvPr/>
        </p:nvSpPr>
        <p:spPr>
          <a:xfrm>
            <a:off x="5702740" y="1358604"/>
            <a:ext cx="1400383" cy="369332"/>
          </a:xfrm>
          <a:prstGeom prst="rect">
            <a:avLst/>
          </a:prstGeom>
        </p:spPr>
        <p:txBody>
          <a:bodyPr wrap="none">
            <a:spAutoFit/>
          </a:bodyPr>
          <a:lstStyle/>
          <a:p>
            <a:pPr marL="0" indent="0">
              <a:spcBef>
                <a:spcPts val="0"/>
              </a:spcBef>
              <a:buNone/>
            </a:pPr>
            <a:r>
              <a:rPr lang="en-US" sz="1800" dirty="0"/>
              <a:t>At UK border</a:t>
            </a:r>
          </a:p>
        </p:txBody>
      </p:sp>
      <p:sp>
        <p:nvSpPr>
          <p:cNvPr id="130" name="btfpCallout296210"/>
          <p:cNvSpPr/>
          <p:nvPr/>
        </p:nvSpPr>
        <p:spPr bwMode="gray">
          <a:xfrm>
            <a:off x="570686" y="5098712"/>
            <a:ext cx="3078639" cy="945773"/>
          </a:xfrm>
          <a:prstGeom prst="wedgeRectCallout">
            <a:avLst>
              <a:gd name="adj1" fmla="val 68311"/>
              <a:gd name="adj2" fmla="val 2512"/>
            </a:avLst>
          </a:prstGeom>
          <a:solidFill>
            <a:srgbClr val="FFFFFF"/>
          </a:solidFill>
          <a:ln w="38100">
            <a:solidFill>
              <a:srgbClr val="166B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a:spcBef>
                <a:spcPts val="600"/>
              </a:spcBef>
            </a:pPr>
            <a:r>
              <a:rPr lang="en-GB" sz="1400" dirty="0">
                <a:solidFill>
                  <a:srgbClr val="166BB8"/>
                </a:solidFill>
              </a:rPr>
              <a:t>Businesses can defer payment if: </a:t>
            </a:r>
          </a:p>
          <a:p>
            <a:pPr>
              <a:spcBef>
                <a:spcPts val="600"/>
              </a:spcBef>
            </a:pPr>
            <a:r>
              <a:rPr lang="en-GB" sz="1400" dirty="0">
                <a:solidFill>
                  <a:srgbClr val="166BB8"/>
                </a:solidFill>
              </a:rPr>
              <a:t>Paying customs in </a:t>
            </a:r>
            <a:r>
              <a:rPr lang="en-GB" sz="1400" b="1" dirty="0">
                <a:solidFill>
                  <a:srgbClr val="166BB8"/>
                </a:solidFill>
              </a:rPr>
              <a:t>monthly payments</a:t>
            </a:r>
          </a:p>
          <a:p>
            <a:pPr>
              <a:spcBef>
                <a:spcPts val="600"/>
              </a:spcBef>
            </a:pPr>
            <a:r>
              <a:rPr lang="en-GB" sz="1400" dirty="0">
                <a:solidFill>
                  <a:srgbClr val="166BB8"/>
                </a:solidFill>
              </a:rPr>
              <a:t>Using </a:t>
            </a:r>
            <a:r>
              <a:rPr lang="en-GB" sz="1400" b="1" dirty="0">
                <a:solidFill>
                  <a:srgbClr val="166BB8"/>
                </a:solidFill>
              </a:rPr>
              <a:t>special relief schemes</a:t>
            </a:r>
            <a:endParaRPr lang="en-GB" sz="1400" dirty="0">
              <a:solidFill>
                <a:srgbClr val="166BB8"/>
              </a:solidFill>
            </a:endParaRPr>
          </a:p>
        </p:txBody>
      </p:sp>
      <p:cxnSp>
        <p:nvCxnSpPr>
          <p:cNvPr id="133" name="Straight Arrow Connector 29"/>
          <p:cNvCxnSpPr>
            <a:stCxn id="131" idx="3"/>
            <a:endCxn id="57" idx="0"/>
          </p:cNvCxnSpPr>
          <p:nvPr/>
        </p:nvCxnSpPr>
        <p:spPr>
          <a:xfrm>
            <a:off x="7688225" y="3594982"/>
            <a:ext cx="635953" cy="71013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29"/>
          <p:cNvCxnSpPr>
            <a:stCxn id="131" idx="3"/>
            <a:endCxn id="120" idx="2"/>
          </p:cNvCxnSpPr>
          <p:nvPr/>
        </p:nvCxnSpPr>
        <p:spPr>
          <a:xfrm flipV="1">
            <a:off x="7688225" y="2819347"/>
            <a:ext cx="635953" cy="775635"/>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5" name="Picture 134"/>
          <p:cNvPicPr>
            <a:picLocks noChangeAspect="1"/>
          </p:cNvPicPr>
          <p:nvPr/>
        </p:nvPicPr>
        <p:blipFill>
          <a:blip r:embed="rId5"/>
          <a:stretch>
            <a:fillRect/>
          </a:stretch>
        </p:blipFill>
        <p:spPr>
          <a:xfrm>
            <a:off x="3156509" y="4052400"/>
            <a:ext cx="435662" cy="432000"/>
          </a:xfrm>
          <a:prstGeom prst="rect">
            <a:avLst/>
          </a:prstGeom>
        </p:spPr>
      </p:pic>
      <p:grpSp>
        <p:nvGrpSpPr>
          <p:cNvPr id="136" name="Group 135"/>
          <p:cNvGrpSpPr/>
          <p:nvPr/>
        </p:nvGrpSpPr>
        <p:grpSpPr>
          <a:xfrm>
            <a:off x="5985384" y="5764257"/>
            <a:ext cx="3158616" cy="526777"/>
            <a:chOff x="5834130" y="6202306"/>
            <a:chExt cx="3158616" cy="526777"/>
          </a:xfrm>
        </p:grpSpPr>
        <p:sp>
          <p:nvSpPr>
            <p:cNvPr id="137" name="Rectangle 136"/>
            <p:cNvSpPr/>
            <p:nvPr/>
          </p:nvSpPr>
          <p:spPr bwMode="gray">
            <a:xfrm>
              <a:off x="5834130" y="6324372"/>
              <a:ext cx="3010270" cy="404711"/>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marL="0" indent="0">
                <a:buNone/>
              </a:pPr>
              <a:r>
                <a:rPr lang="en-GB" sz="900" dirty="0">
                  <a:solidFill>
                    <a:prstClr val="black"/>
                  </a:solidFill>
                </a:rPr>
                <a:t> </a:t>
              </a:r>
              <a:br>
                <a:rPr lang="en-GB" sz="900" dirty="0">
                  <a:solidFill>
                    <a:prstClr val="black"/>
                  </a:solidFill>
                </a:rPr>
              </a:br>
              <a:endParaRPr lang="en-GB" sz="900" dirty="0">
                <a:solidFill>
                  <a:prstClr val="black"/>
                </a:solidFill>
              </a:endParaRPr>
            </a:p>
          </p:txBody>
        </p:sp>
        <p:sp>
          <p:nvSpPr>
            <p:cNvPr id="138" name="TextBox 137"/>
            <p:cNvSpPr txBox="1"/>
            <p:nvPr/>
          </p:nvSpPr>
          <p:spPr>
            <a:xfrm>
              <a:off x="6199869" y="6411311"/>
              <a:ext cx="753548" cy="230832"/>
            </a:xfrm>
            <a:prstGeom prst="rect">
              <a:avLst/>
            </a:prstGeom>
            <a:noFill/>
          </p:spPr>
          <p:txBody>
            <a:bodyPr wrap="square" rtlCol="0">
              <a:spAutoFit/>
            </a:bodyPr>
            <a:lstStyle/>
            <a:p>
              <a:pPr marL="0" indent="0">
                <a:buNone/>
              </a:pPr>
              <a:r>
                <a:rPr lang="en-GB" sz="900" dirty="0"/>
                <a:t>Business</a:t>
              </a:r>
            </a:p>
          </p:txBody>
        </p:sp>
        <p:sp>
          <p:nvSpPr>
            <p:cNvPr id="139" name="TextBox 138"/>
            <p:cNvSpPr txBox="1"/>
            <p:nvPr/>
          </p:nvSpPr>
          <p:spPr>
            <a:xfrm>
              <a:off x="7212074" y="6411311"/>
              <a:ext cx="524503" cy="230832"/>
            </a:xfrm>
            <a:prstGeom prst="rect">
              <a:avLst/>
            </a:prstGeom>
            <a:noFill/>
          </p:spPr>
          <p:txBody>
            <a:bodyPr wrap="none" rtlCol="0">
              <a:spAutoFit/>
            </a:bodyPr>
            <a:lstStyle/>
            <a:p>
              <a:pPr marL="0" indent="0">
                <a:buNone/>
              </a:pPr>
              <a:r>
                <a:rPr lang="en-GB" sz="900" dirty="0"/>
                <a:t>Haulier</a:t>
              </a:r>
            </a:p>
          </p:txBody>
        </p:sp>
        <p:sp>
          <p:nvSpPr>
            <p:cNvPr id="140" name="TextBox 139"/>
            <p:cNvSpPr txBox="1"/>
            <p:nvPr/>
          </p:nvSpPr>
          <p:spPr>
            <a:xfrm>
              <a:off x="7908441" y="6411311"/>
              <a:ext cx="1084305" cy="230832"/>
            </a:xfrm>
            <a:prstGeom prst="rect">
              <a:avLst/>
            </a:prstGeom>
            <a:noFill/>
          </p:spPr>
          <p:txBody>
            <a:bodyPr wrap="square" rtlCol="0">
              <a:spAutoFit/>
            </a:bodyPr>
            <a:lstStyle/>
            <a:p>
              <a:pPr marL="0" indent="0" algn="ctr">
                <a:buNone/>
              </a:pPr>
              <a:r>
                <a:rPr lang="en-GB" sz="900" dirty="0" smtClean="0"/>
                <a:t>UK Government</a:t>
              </a:r>
              <a:endParaRPr lang="en-GB" sz="900" dirty="0"/>
            </a:p>
          </p:txBody>
        </p:sp>
        <p:pic>
          <p:nvPicPr>
            <p:cNvPr id="141" name="Picture 140"/>
            <p:cNvPicPr>
              <a:picLocks noChangeAspect="1"/>
            </p:cNvPicPr>
            <p:nvPr/>
          </p:nvPicPr>
          <p:blipFill>
            <a:blip r:embed="rId6"/>
            <a:stretch>
              <a:fillRect/>
            </a:stretch>
          </p:blipFill>
          <p:spPr>
            <a:xfrm>
              <a:off x="7703754" y="6360573"/>
              <a:ext cx="329515" cy="332308"/>
            </a:xfrm>
            <a:prstGeom prst="rect">
              <a:avLst/>
            </a:prstGeom>
          </p:spPr>
        </p:pic>
        <p:sp>
          <p:nvSpPr>
            <p:cNvPr id="142" name="Rectangle 141"/>
            <p:cNvSpPr/>
            <p:nvPr/>
          </p:nvSpPr>
          <p:spPr bwMode="gray">
            <a:xfrm>
              <a:off x="5911151" y="6202306"/>
              <a:ext cx="1258823" cy="16450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t" anchorCtr="0" forceAA="0" compatLnSpc="1">
              <a:prstTxWarp prst="textNoShape">
                <a:avLst/>
              </a:prstTxWarp>
              <a:noAutofit/>
            </a:bodyPr>
            <a:lstStyle/>
            <a:p>
              <a:pPr marL="0" indent="0" algn="ctr">
                <a:buNone/>
              </a:pPr>
              <a:r>
                <a:rPr lang="en-GB" sz="900" b="1" dirty="0">
                  <a:solidFill>
                    <a:prstClr val="black"/>
                  </a:solidFill>
                </a:rPr>
                <a:t>Key: </a:t>
              </a:r>
              <a:r>
                <a:rPr lang="en-GB" sz="900" dirty="0">
                  <a:solidFill>
                    <a:prstClr val="black"/>
                  </a:solidFill>
                </a:rPr>
                <a:t>Responsible parties</a:t>
              </a:r>
            </a:p>
          </p:txBody>
        </p:sp>
        <p:pic>
          <p:nvPicPr>
            <p:cNvPr id="143" name="Picture 142"/>
            <p:cNvPicPr>
              <a:picLocks noChangeAspect="1"/>
            </p:cNvPicPr>
            <p:nvPr/>
          </p:nvPicPr>
          <p:blipFill>
            <a:blip r:embed="rId4"/>
            <a:stretch>
              <a:fillRect/>
            </a:stretch>
          </p:blipFill>
          <p:spPr>
            <a:xfrm>
              <a:off x="5922461" y="6361970"/>
              <a:ext cx="329514" cy="329514"/>
            </a:xfrm>
            <a:prstGeom prst="rect">
              <a:avLst/>
            </a:prstGeom>
          </p:spPr>
        </p:pic>
        <p:pic>
          <p:nvPicPr>
            <p:cNvPr id="144" name="Picture 143"/>
            <p:cNvPicPr>
              <a:picLocks noChangeAspect="1"/>
            </p:cNvPicPr>
            <p:nvPr/>
          </p:nvPicPr>
          <p:blipFill>
            <a:blip r:embed="rId5"/>
            <a:stretch>
              <a:fillRect/>
            </a:stretch>
          </p:blipFill>
          <p:spPr>
            <a:xfrm>
              <a:off x="6875431" y="6361970"/>
              <a:ext cx="360000" cy="356974"/>
            </a:xfrm>
            <a:prstGeom prst="rect">
              <a:avLst/>
            </a:prstGeom>
          </p:spPr>
        </p:pic>
      </p:grpSp>
      <p:cxnSp>
        <p:nvCxnSpPr>
          <p:cNvPr id="145" name="Elbow Connector 144"/>
          <p:cNvCxnSpPr>
            <a:stCxn id="119" idx="3"/>
            <a:endCxn id="120" idx="1"/>
          </p:cNvCxnSpPr>
          <p:nvPr/>
        </p:nvCxnSpPr>
        <p:spPr bwMode="gray">
          <a:xfrm flipV="1">
            <a:off x="5452934" y="2539570"/>
            <a:ext cx="2364971" cy="1051112"/>
          </a:xfrm>
          <a:prstGeom prst="bentConnector3">
            <a:avLst>
              <a:gd name="adj1" fmla="val 50000"/>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6" name="Rectangular Callout 145"/>
          <p:cNvSpPr/>
          <p:nvPr/>
        </p:nvSpPr>
        <p:spPr bwMode="gray">
          <a:xfrm>
            <a:off x="4658020" y="1941518"/>
            <a:ext cx="2089440" cy="1007328"/>
          </a:xfrm>
          <a:prstGeom prst="wedgeRectCallout">
            <a:avLst>
              <a:gd name="adj1" fmla="val -36273"/>
              <a:gd name="adj2" fmla="val 84039"/>
            </a:avLst>
          </a:prstGeom>
          <a:solidFill>
            <a:srgbClr val="FFFFFF"/>
          </a:solidFill>
          <a:ln w="38100">
            <a:solidFill>
              <a:srgbClr val="166B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spAutoFit/>
          </a:bodyPr>
          <a:lstStyle/>
          <a:p>
            <a:pPr marL="0" indent="0">
              <a:spcBef>
                <a:spcPts val="0"/>
              </a:spcBef>
              <a:buNone/>
            </a:pPr>
            <a:r>
              <a:rPr lang="en-GB" sz="1400" dirty="0">
                <a:solidFill>
                  <a:srgbClr val="166BB8"/>
                </a:solidFill>
              </a:rPr>
              <a:t>After arrival in UK, update status of declaration by close of business </a:t>
            </a:r>
            <a:r>
              <a:rPr lang="en-GB" sz="1400" b="1" dirty="0">
                <a:solidFill>
                  <a:srgbClr val="166BB8"/>
                </a:solidFill>
              </a:rPr>
              <a:t>next working day</a:t>
            </a:r>
          </a:p>
        </p:txBody>
      </p:sp>
      <p:sp>
        <p:nvSpPr>
          <p:cNvPr id="131" name="Rectangle 130"/>
          <p:cNvSpPr/>
          <p:nvPr/>
        </p:nvSpPr>
        <p:spPr bwMode="gray">
          <a:xfrm>
            <a:off x="6073723" y="3238261"/>
            <a:ext cx="1614502" cy="713442"/>
          </a:xfrm>
          <a:prstGeom prst="rect">
            <a:avLst/>
          </a:prstGeom>
          <a:solidFill>
            <a:schemeClr val="tx2"/>
          </a:solidFill>
          <a:ln w="19050" cap="flat" cmpd="sng" algn="ctr">
            <a:solidFill>
              <a:srgbClr val="46647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231" tIns="33231" rIns="33231" bIns="33231" numCol="1" spcCol="0" rtlCol="0" fromWordArt="0" anchor="ctr" anchorCtr="0" forceAA="0" compatLnSpc="1">
            <a:prstTxWarp prst="textNoShape">
              <a:avLst/>
            </a:prstTxWarp>
            <a:spAutoFit/>
          </a:bodyPr>
          <a:lstStyle/>
          <a:p>
            <a:pPr marL="0" indent="0" algn="ctr">
              <a:buNone/>
            </a:pPr>
            <a:r>
              <a:rPr lang="en-GB" sz="1400" dirty="0">
                <a:solidFill>
                  <a:srgbClr val="46647B"/>
                </a:solidFill>
              </a:rPr>
              <a:t>Risk-based checks, no change from current approach</a:t>
            </a:r>
          </a:p>
        </p:txBody>
      </p:sp>
      <p:pic>
        <p:nvPicPr>
          <p:cNvPr id="132" name="Picture 131"/>
          <p:cNvPicPr>
            <a:picLocks noChangeAspect="1"/>
          </p:cNvPicPr>
          <p:nvPr/>
        </p:nvPicPr>
        <p:blipFill>
          <a:blip r:embed="rId6"/>
          <a:stretch>
            <a:fillRect/>
          </a:stretch>
        </p:blipFill>
        <p:spPr>
          <a:xfrm>
            <a:off x="7474040" y="3808564"/>
            <a:ext cx="428370" cy="432000"/>
          </a:xfrm>
          <a:prstGeom prst="rect">
            <a:avLst/>
          </a:prstGeom>
        </p:spPr>
      </p:pic>
    </p:spTree>
    <p:extLst>
      <p:ext uri="{BB962C8B-B14F-4D97-AF65-F5344CB8AC3E}">
        <p14:creationId xmlns:p14="http://schemas.microsoft.com/office/powerpoint/2010/main" val="20524862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2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en-GB" dirty="0" smtClean="0"/>
              <a:t>Transitional Simplified Procedures (TSPs)</a:t>
            </a:r>
            <a:endParaRPr lang="en-GB" dirty="0"/>
          </a:p>
        </p:txBody>
      </p:sp>
      <p:sp>
        <p:nvSpPr>
          <p:cNvPr id="5"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20000"/>
              </a:lnSpc>
              <a:spcBef>
                <a:spcPts val="0"/>
              </a:spcBef>
              <a:spcAft>
                <a:spcPts val="600"/>
              </a:spcAft>
            </a:pPr>
            <a:r>
              <a:rPr lang="en-GB" sz="1600" dirty="0">
                <a:cs typeface="Arial" panose="020B0604020202020204" pitchFamily="34" charset="0"/>
              </a:rPr>
              <a:t>Transitional Simplified Procedures will make importing goods easier for the initial period after the UK leaves the </a:t>
            </a:r>
            <a:r>
              <a:rPr lang="en-GB" sz="1600" dirty="0" smtClean="0">
                <a:cs typeface="Arial" panose="020B0604020202020204" pitchFamily="34" charset="0"/>
              </a:rPr>
              <a:t>EU.</a:t>
            </a:r>
            <a:endParaRPr lang="en-GB" sz="1600" dirty="0">
              <a:cs typeface="Arial" panose="020B0604020202020204" pitchFamily="34" charset="0"/>
            </a:endParaRPr>
          </a:p>
          <a:p>
            <a:pPr marL="285750" lvl="1" indent="-285750">
              <a:lnSpc>
                <a:spcPct val="120000"/>
              </a:lnSpc>
              <a:spcBef>
                <a:spcPts val="0"/>
              </a:spcBef>
              <a:spcAft>
                <a:spcPts val="600"/>
              </a:spcAft>
            </a:pPr>
            <a:r>
              <a:rPr lang="en-GB" sz="1600" b="1" dirty="0">
                <a:cs typeface="Arial" panose="020B0604020202020204" pitchFamily="34" charset="0"/>
              </a:rPr>
              <a:t>Traders registered for TSP will not need to make full customs declarations at the border and will be able to defer paying their customs </a:t>
            </a:r>
            <a:r>
              <a:rPr lang="en-GB" sz="1600" b="1" dirty="0" smtClean="0">
                <a:cs typeface="Arial" panose="020B0604020202020204" pitchFamily="34" charset="0"/>
              </a:rPr>
              <a:t>duties.</a:t>
            </a:r>
            <a:endParaRPr lang="en-GB" sz="1600" b="1" dirty="0">
              <a:cs typeface="Arial" panose="020B0604020202020204" pitchFamily="34" charset="0"/>
            </a:endParaRPr>
          </a:p>
          <a:p>
            <a:pPr marL="285750" lvl="1" indent="-285750">
              <a:lnSpc>
                <a:spcPct val="120000"/>
              </a:lnSpc>
              <a:spcBef>
                <a:spcPts val="0"/>
              </a:spcBef>
              <a:spcAft>
                <a:spcPts val="600"/>
              </a:spcAft>
            </a:pPr>
            <a:r>
              <a:rPr lang="en-GB" sz="1600" b="1" dirty="0">
                <a:cs typeface="Arial" panose="020B0604020202020204" pitchFamily="34" charset="0"/>
              </a:rPr>
              <a:t>To be eligible</a:t>
            </a:r>
            <a:r>
              <a:rPr lang="en-GB" sz="1600" dirty="0">
                <a:cs typeface="Arial" panose="020B0604020202020204" pitchFamily="34" charset="0"/>
              </a:rPr>
              <a:t>, traders must:</a:t>
            </a:r>
          </a:p>
          <a:p>
            <a:pPr marL="800100" lvl="2" indent="-342900">
              <a:lnSpc>
                <a:spcPct val="120000"/>
              </a:lnSpc>
              <a:spcBef>
                <a:spcPts val="0"/>
              </a:spcBef>
              <a:spcAft>
                <a:spcPts val="600"/>
              </a:spcAft>
              <a:buFont typeface="Calibri" panose="020F0502020204030204" pitchFamily="34" charset="0"/>
              <a:buChar char="–"/>
            </a:pPr>
            <a:r>
              <a:rPr lang="en-GB" sz="1600" dirty="0">
                <a:cs typeface="Arial" panose="020B0604020202020204" pitchFamily="34" charset="0"/>
              </a:rPr>
              <a:t>Be established in the UK</a:t>
            </a:r>
          </a:p>
          <a:p>
            <a:pPr marL="800100" lvl="2" indent="-342900">
              <a:lnSpc>
                <a:spcPct val="120000"/>
              </a:lnSpc>
              <a:spcBef>
                <a:spcPts val="0"/>
              </a:spcBef>
              <a:spcAft>
                <a:spcPts val="600"/>
              </a:spcAft>
              <a:buFont typeface="Calibri" panose="020F0502020204030204" pitchFamily="34" charset="0"/>
              <a:buChar char="–"/>
            </a:pPr>
            <a:r>
              <a:rPr lang="en-GB" sz="1600" dirty="0">
                <a:cs typeface="Arial" panose="020B0604020202020204" pitchFamily="34" charset="0"/>
              </a:rPr>
              <a:t>Have the intention to import goods into the UK from the EU</a:t>
            </a:r>
          </a:p>
          <a:p>
            <a:pPr marL="800100" lvl="2" indent="-342900">
              <a:lnSpc>
                <a:spcPct val="120000"/>
              </a:lnSpc>
              <a:spcBef>
                <a:spcPts val="0"/>
              </a:spcBef>
              <a:spcAft>
                <a:spcPts val="600"/>
              </a:spcAft>
              <a:buFont typeface="Calibri" panose="020F0502020204030204" pitchFamily="34" charset="0"/>
              <a:buChar char="–"/>
            </a:pPr>
            <a:r>
              <a:rPr lang="en-GB" sz="1600" dirty="0">
                <a:cs typeface="Arial" panose="020B0604020202020204" pitchFamily="34" charset="0"/>
              </a:rPr>
              <a:t>Have an </a:t>
            </a:r>
            <a:r>
              <a:rPr lang="en-GB" sz="1600" b="1" dirty="0">
                <a:cs typeface="Arial" panose="020B0604020202020204" pitchFamily="34" charset="0"/>
              </a:rPr>
              <a:t>Economic Operator Registration Identification (EORI) </a:t>
            </a:r>
            <a:r>
              <a:rPr lang="en-GB" sz="1600" dirty="0">
                <a:cs typeface="Arial" panose="020B0604020202020204" pitchFamily="34" charset="0"/>
              </a:rPr>
              <a:t>number </a:t>
            </a:r>
          </a:p>
          <a:p>
            <a:pPr marL="285750" lvl="1" indent="-285750">
              <a:lnSpc>
                <a:spcPct val="120000"/>
              </a:lnSpc>
              <a:spcBef>
                <a:spcPts val="0"/>
              </a:spcBef>
              <a:spcAft>
                <a:spcPts val="600"/>
              </a:spcAft>
            </a:pPr>
            <a:endParaRPr lang="en-GB" sz="1600" dirty="0">
              <a:cs typeface="Arial" panose="020B0604020202020204" pitchFamily="34" charset="0"/>
            </a:endParaRPr>
          </a:p>
        </p:txBody>
      </p:sp>
      <p:sp>
        <p:nvSpPr>
          <p:cNvPr id="4" name="Slide Number Placeholder 3"/>
          <p:cNvSpPr>
            <a:spLocks noGrp="1"/>
          </p:cNvSpPr>
          <p:nvPr>
            <p:ph type="sldNum" sz="quarter" idx="4294967295"/>
          </p:nvPr>
        </p:nvSpPr>
        <p:spPr>
          <a:xfrm>
            <a:off x="8913813" y="6269038"/>
            <a:ext cx="230187" cy="138112"/>
          </a:xfrm>
          <a:prstGeom prst="rect">
            <a:avLst/>
          </a:prstGeom>
        </p:spPr>
        <p:txBody>
          <a:bodyPr/>
          <a:lstStyle/>
          <a:p>
            <a:endParaRPr lang="en-US" dirty="0" smtClean="0">
              <a:solidFill>
                <a:srgbClr val="008D8E"/>
              </a:solidFill>
            </a:endParaRPr>
          </a:p>
          <a:p>
            <a:pPr marL="0" indent="0">
              <a:buNone/>
            </a:pPr>
            <a:endParaRPr lang="en-US" dirty="0">
              <a:solidFill>
                <a:srgbClr val="008D8E"/>
              </a:solidFill>
            </a:endParaRPr>
          </a:p>
        </p:txBody>
      </p:sp>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15888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2700" y="12700"/>
            <a:ext cx="2517283" cy="88092"/>
          </a:xfrm>
          <a:prstGeom prst="rect">
            <a:avLst/>
          </a:prstGeom>
          <a:noFill/>
        </p:spPr>
        <p:txBody>
          <a:bodyPr vert="horz" wrap="none" lIns="36000" tIns="36000" rIns="36000" bIns="36000" rtlCol="0">
            <a:spAutoFit/>
          </a:bodyPr>
          <a:lstStyle/>
          <a:p>
            <a:pPr marL="0" indent="0">
              <a:buFontTx/>
              <a:buNone/>
            </a:pPr>
            <a:r>
              <a:rPr lang="en-GB" sz="100">
                <a:solidFill>
                  <a:srgbClr val="FFFFFF">
                    <a:alpha val="0"/>
                  </a:srgbClr>
                </a:solidFill>
              </a:rPr>
              <a:t>overall_0_131892000554139829 columns_4_131909273411195331 10_1_131891262934541796 15_1_131892583558466806 16_1_131891999778880718 19_1_131892583809463302 22_0_131897065085022030 23_1_131892000233826264 27_1_131892000339395250 31_1_131892000366811566 35_1_131892000448369215 6_1_131892168074483844 9_1_131898744710416574 37_1_131892168074854168 18_1_131892583558672573 8_1_131897104232460766 </a:t>
            </a:r>
            <a:endParaRPr lang="en-GB" sz="100" dirty="0" err="1">
              <a:solidFill>
                <a:srgbClr val="FFFFFF">
                  <a:alpha val="0"/>
                </a:srgbClr>
              </a:solidFill>
            </a:endParaRPr>
          </a:p>
        </p:txBody>
      </p:sp>
      <p:sp>
        <p:nvSpPr>
          <p:cNvPr id="16" name="Rectangle 3"/>
          <p:cNvSpPr txBox="1">
            <a:spLocks noChangeArrowheads="1"/>
          </p:cNvSpPr>
          <p:nvPr/>
        </p:nvSpPr>
        <p:spPr>
          <a:xfrm>
            <a:off x="304455" y="843967"/>
            <a:ext cx="8552208" cy="51383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spcAft>
                <a:spcPts val="1200"/>
              </a:spcAft>
              <a:buNone/>
            </a:pPr>
            <a:endParaRPr lang="en-GB" sz="1800" dirty="0">
              <a:latin typeface="Calibri "/>
              <a:cs typeface="Arial" panose="020B0604020202020204" pitchFamily="34" charset="0"/>
            </a:endParaRPr>
          </a:p>
        </p:txBody>
      </p:sp>
      <p:sp>
        <p:nvSpPr>
          <p:cNvPr id="4" name="Title 3"/>
          <p:cNvSpPr>
            <a:spLocks noGrp="1"/>
          </p:cNvSpPr>
          <p:nvPr>
            <p:ph type="title"/>
          </p:nvPr>
        </p:nvSpPr>
        <p:spPr/>
        <p:txBody>
          <a:bodyPr/>
          <a:lstStyle/>
          <a:p>
            <a:r>
              <a:rPr lang="en-GB" dirty="0" smtClean="0"/>
              <a:t>TSP declaration process</a:t>
            </a:r>
            <a:endParaRPr lang="en-GB" dirty="0"/>
          </a:p>
        </p:txBody>
      </p:sp>
      <p:sp>
        <p:nvSpPr>
          <p:cNvPr id="8" name="Footer Placeholder 2"/>
          <p:cNvSpPr>
            <a:spLocks noGrp="1"/>
          </p:cNvSpPr>
          <p:nvPr>
            <p:ph type="ftr" sz="quarter" idx="4294967295"/>
          </p:nvPr>
        </p:nvSpPr>
        <p:spPr>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a:cs typeface="Arial" panose="020B0604020202020204" pitchFamily="34" charset="0"/>
              </a:rPr>
              <a:t>Controlled </a:t>
            </a:r>
            <a:r>
              <a:rPr lang="en-GB" sz="1600" b="1" dirty="0" smtClean="0">
                <a:cs typeface="Arial" panose="020B0604020202020204" pitchFamily="34" charset="0"/>
              </a:rPr>
              <a:t>goods</a:t>
            </a:r>
            <a:endParaRPr lang="en-GB" sz="1600" b="1" dirty="0">
              <a:cs typeface="Arial" panose="020B0604020202020204" pitchFamily="34" charset="0"/>
            </a:endParaRPr>
          </a:p>
          <a:p>
            <a:pPr marL="285750" lvl="1" indent="-285750">
              <a:lnSpc>
                <a:spcPct val="120000"/>
              </a:lnSpc>
              <a:spcBef>
                <a:spcPts val="0"/>
              </a:spcBef>
              <a:spcAft>
                <a:spcPts val="600"/>
              </a:spcAft>
            </a:pPr>
            <a:r>
              <a:rPr lang="en-GB" sz="1600" dirty="0">
                <a:cs typeface="Arial" panose="020B0604020202020204" pitchFamily="34" charset="0"/>
              </a:rPr>
              <a:t>The trader submits a simplified frontier declaration and ensures all necessary certificates and licences are </a:t>
            </a:r>
            <a:r>
              <a:rPr lang="en-GB" sz="1600" dirty="0" smtClean="0">
                <a:cs typeface="Arial" panose="020B0604020202020204" pitchFamily="34" charset="0"/>
              </a:rPr>
              <a:t>available.</a:t>
            </a:r>
            <a:endParaRPr lang="en-GB" sz="1600" dirty="0">
              <a:cs typeface="Arial" panose="020B0604020202020204" pitchFamily="34" charset="0"/>
            </a:endParaRPr>
          </a:p>
          <a:p>
            <a:pPr marL="285750" lvl="1" indent="-285750">
              <a:lnSpc>
                <a:spcPct val="120000"/>
              </a:lnSpc>
              <a:spcBef>
                <a:spcPts val="0"/>
              </a:spcBef>
              <a:spcAft>
                <a:spcPts val="600"/>
              </a:spcAft>
            </a:pPr>
            <a:r>
              <a:rPr lang="en-GB" sz="1600" dirty="0">
                <a:cs typeface="Arial" panose="020B0604020202020204" pitchFamily="34" charset="0"/>
              </a:rPr>
              <a:t>This is followed by a supplementary declaration by the </a:t>
            </a:r>
            <a:r>
              <a:rPr lang="en-GB" sz="1600" dirty="0" smtClean="0">
                <a:cs typeface="Arial" panose="020B0604020202020204" pitchFamily="34" charset="0"/>
              </a:rPr>
              <a:t>forth working </a:t>
            </a:r>
            <a:r>
              <a:rPr lang="en-GB" sz="1600" dirty="0">
                <a:cs typeface="Arial" panose="020B0604020202020204" pitchFamily="34" charset="0"/>
              </a:rPr>
              <a:t>day of the month following the arrival of the goods in the </a:t>
            </a:r>
            <a:r>
              <a:rPr lang="en-GB" sz="1600" dirty="0" smtClean="0">
                <a:cs typeface="Arial" panose="020B0604020202020204" pitchFamily="34" charset="0"/>
              </a:rPr>
              <a:t>UK.</a:t>
            </a:r>
            <a:endParaRPr lang="en-GB" sz="1600" dirty="0">
              <a:cs typeface="Arial" panose="020B0604020202020204" pitchFamily="34" charset="0"/>
            </a:endParaRPr>
          </a:p>
          <a:p>
            <a:pPr marL="0" lvl="1" indent="0">
              <a:lnSpc>
                <a:spcPct val="120000"/>
              </a:lnSpc>
              <a:spcBef>
                <a:spcPts val="0"/>
              </a:spcBef>
              <a:spcAft>
                <a:spcPts val="600"/>
              </a:spcAft>
              <a:buNone/>
            </a:pPr>
            <a:r>
              <a:rPr lang="en-GB" sz="1600" b="1" dirty="0" smtClean="0">
                <a:cs typeface="Arial" panose="020B0604020202020204" pitchFamily="34" charset="0"/>
              </a:rPr>
              <a:t>Standard </a:t>
            </a:r>
            <a:r>
              <a:rPr lang="en-GB" sz="1600" b="1" dirty="0">
                <a:cs typeface="Arial" panose="020B0604020202020204" pitchFamily="34" charset="0"/>
              </a:rPr>
              <a:t>g</a:t>
            </a:r>
            <a:r>
              <a:rPr lang="en-GB" sz="1600" b="1" dirty="0" smtClean="0">
                <a:cs typeface="Arial" panose="020B0604020202020204" pitchFamily="34" charset="0"/>
              </a:rPr>
              <a:t>oods</a:t>
            </a:r>
            <a:endParaRPr lang="en-GB" sz="1600" b="1" dirty="0">
              <a:cs typeface="Arial" panose="020B0604020202020204" pitchFamily="34" charset="0"/>
            </a:endParaRPr>
          </a:p>
          <a:p>
            <a:pPr marL="285750" lvl="1" indent="-285750">
              <a:lnSpc>
                <a:spcPct val="120000"/>
              </a:lnSpc>
              <a:spcBef>
                <a:spcPts val="0"/>
              </a:spcBef>
              <a:spcAft>
                <a:spcPts val="600"/>
              </a:spcAft>
            </a:pPr>
            <a:r>
              <a:rPr lang="en-GB" sz="1600" dirty="0">
                <a:cs typeface="Arial" panose="020B0604020202020204" pitchFamily="34" charset="0"/>
              </a:rPr>
              <a:t>The trader makes a declaration directly in their commercial </a:t>
            </a:r>
            <a:r>
              <a:rPr lang="en-GB" sz="1600" dirty="0" smtClean="0">
                <a:cs typeface="Arial" panose="020B0604020202020204" pitchFamily="34" charset="0"/>
              </a:rPr>
              <a:t>records.</a:t>
            </a:r>
            <a:endParaRPr lang="en-GB" sz="1600" dirty="0">
              <a:cs typeface="Arial" panose="020B0604020202020204" pitchFamily="34" charset="0"/>
            </a:endParaRPr>
          </a:p>
          <a:p>
            <a:pPr marL="285750" lvl="1" indent="-285750">
              <a:lnSpc>
                <a:spcPct val="120000"/>
              </a:lnSpc>
              <a:spcBef>
                <a:spcPts val="0"/>
              </a:spcBef>
              <a:spcAft>
                <a:spcPts val="600"/>
              </a:spcAft>
            </a:pPr>
            <a:r>
              <a:rPr lang="en-GB" sz="1600" dirty="0">
                <a:cs typeface="Arial" panose="020B0604020202020204" pitchFamily="34" charset="0"/>
              </a:rPr>
              <a:t>This is followed by a supplementary declaration by the </a:t>
            </a:r>
            <a:r>
              <a:rPr lang="en-GB" sz="1600" dirty="0" smtClean="0">
                <a:cs typeface="Arial" panose="020B0604020202020204" pitchFamily="34" charset="0"/>
              </a:rPr>
              <a:t>forth working </a:t>
            </a:r>
            <a:r>
              <a:rPr lang="en-GB" sz="1600" dirty="0">
                <a:cs typeface="Arial" panose="020B0604020202020204" pitchFamily="34" charset="0"/>
              </a:rPr>
              <a:t>day of the month following the arrival of the goods in the </a:t>
            </a:r>
            <a:r>
              <a:rPr lang="en-GB" sz="1600" dirty="0" smtClean="0">
                <a:cs typeface="Arial" panose="020B0604020202020204" pitchFamily="34" charset="0"/>
              </a:rPr>
              <a:t>UK.</a:t>
            </a:r>
            <a:endParaRPr lang="en-GB" sz="1600" dirty="0">
              <a:cs typeface="Arial" panose="020B0604020202020204" pitchFamily="34" charset="0"/>
            </a:endParaRPr>
          </a:p>
        </p:txBody>
      </p:sp>
    </p:spTree>
    <p:extLst>
      <p:ext uri="{BB962C8B-B14F-4D97-AF65-F5344CB8AC3E}">
        <p14:creationId xmlns:p14="http://schemas.microsoft.com/office/powerpoint/2010/main" val="17618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8681" y="1572019"/>
            <a:ext cx="8566638" cy="1007273"/>
          </a:xfrm>
        </p:spPr>
        <p:txBody>
          <a:bodyPr/>
          <a:lstStyle/>
          <a:p>
            <a:r>
              <a:rPr lang="en-GB" dirty="0" smtClean="0"/>
              <a:t>Event Overview &amp; Objectives</a:t>
            </a:r>
          </a:p>
          <a:p>
            <a:r>
              <a:rPr lang="en-GB" sz="2400" b="0" dirty="0" smtClean="0">
                <a:solidFill>
                  <a:schemeClr val="tx1"/>
                </a:solidFill>
              </a:rPr>
              <a:t>Stella Jarvis – Director, Border Delivery Group</a:t>
            </a:r>
          </a:p>
          <a:p>
            <a:r>
              <a:rPr lang="en-GB" sz="2400" b="0" dirty="0">
                <a:solidFill>
                  <a:schemeClr val="tx1"/>
                </a:solidFill>
              </a:rPr>
              <a:t>Heather Jones – Deputy Director, Border Deliver Group, </a:t>
            </a:r>
            <a:r>
              <a:rPr lang="en-GB" sz="2400" b="0" dirty="0" err="1">
                <a:solidFill>
                  <a:schemeClr val="tx1"/>
                </a:solidFill>
              </a:rPr>
              <a:t>SouthEast</a:t>
            </a:r>
            <a:r>
              <a:rPr lang="en-GB" sz="2400" b="0" dirty="0">
                <a:solidFill>
                  <a:schemeClr val="tx1"/>
                </a:solidFill>
              </a:rPr>
              <a:t> &amp; Europe</a:t>
            </a:r>
          </a:p>
        </p:txBody>
      </p:sp>
      <p:sp>
        <p:nvSpPr>
          <p:cNvPr id="5"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907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en-GB" dirty="0" smtClean="0"/>
              <a:t>Duty deferment</a:t>
            </a:r>
            <a:endParaRPr lang="en-GB" dirty="0"/>
          </a:p>
        </p:txBody>
      </p:sp>
      <p:sp>
        <p:nvSpPr>
          <p:cNvPr id="6"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a:cs typeface="Arial" panose="020B0604020202020204" pitchFamily="34" charset="0"/>
              </a:rPr>
              <a:t>Current rules</a:t>
            </a:r>
          </a:p>
          <a:p>
            <a:pPr marL="342900" lvl="1" indent="-342900">
              <a:lnSpc>
                <a:spcPct val="120000"/>
              </a:lnSpc>
              <a:spcBef>
                <a:spcPts val="0"/>
              </a:spcBef>
              <a:spcAft>
                <a:spcPts val="600"/>
              </a:spcAft>
            </a:pPr>
            <a:r>
              <a:rPr lang="en-GB" sz="1600" dirty="0">
                <a:cs typeface="Arial" panose="020B0604020202020204" pitchFamily="34" charset="0"/>
              </a:rPr>
              <a:t>Traders must have a duty deferment account to use TSP or an agent’s </a:t>
            </a:r>
            <a:r>
              <a:rPr lang="en-GB" sz="1600" dirty="0" smtClean="0">
                <a:cs typeface="Arial" panose="020B0604020202020204" pitchFamily="34" charset="0"/>
              </a:rPr>
              <a:t>Customs Freight Simplified Procedure(CFSP) </a:t>
            </a:r>
            <a:r>
              <a:rPr lang="en-GB" sz="1600" dirty="0">
                <a:cs typeface="Arial" panose="020B0604020202020204" pitchFamily="34" charset="0"/>
              </a:rPr>
              <a:t>authorisation:</a:t>
            </a:r>
          </a:p>
          <a:p>
            <a:pPr marL="800100" lvl="2" indent="-342900">
              <a:lnSpc>
                <a:spcPct val="120000"/>
              </a:lnSpc>
              <a:spcBef>
                <a:spcPts val="0"/>
              </a:spcBef>
              <a:spcAft>
                <a:spcPts val="600"/>
              </a:spcAft>
              <a:buClr>
                <a:schemeClr val="accent3"/>
              </a:buClr>
              <a:buFont typeface="Calibri" panose="020F0502020204030204" pitchFamily="34" charset="0"/>
              <a:buChar char="–"/>
            </a:pPr>
            <a:r>
              <a:rPr lang="en-GB" sz="1600" dirty="0" smtClean="0">
                <a:cs typeface="Arial" panose="020B0604020202020204" pitchFamily="34" charset="0"/>
              </a:rPr>
              <a:t>In </a:t>
            </a:r>
            <a:r>
              <a:rPr lang="en-GB" sz="1600" dirty="0">
                <a:cs typeface="Arial" panose="020B0604020202020204" pitchFamily="34" charset="0"/>
              </a:rPr>
              <a:t>practice, this is a direct debit mandate</a:t>
            </a:r>
          </a:p>
          <a:p>
            <a:pPr marL="800100" lvl="2" indent="-342900">
              <a:lnSpc>
                <a:spcPct val="12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I</a:t>
            </a:r>
            <a:r>
              <a:rPr lang="en-GB" sz="1600" dirty="0" smtClean="0">
                <a:cs typeface="Arial" panose="020B0604020202020204" pitchFamily="34" charset="0"/>
              </a:rPr>
              <a:t>t </a:t>
            </a:r>
            <a:r>
              <a:rPr lang="en-GB" sz="1600" dirty="0">
                <a:cs typeface="Arial" panose="020B0604020202020204" pitchFamily="34" charset="0"/>
              </a:rPr>
              <a:t>allows HMRC to take a monthly payment of duties 15 days after the supplementary declaration is made</a:t>
            </a:r>
          </a:p>
          <a:p>
            <a:pPr marL="800100" lvl="2" indent="-342900">
              <a:lnSpc>
                <a:spcPct val="120000"/>
              </a:lnSpc>
              <a:spcBef>
                <a:spcPts val="0"/>
              </a:spcBef>
              <a:spcAft>
                <a:spcPts val="600"/>
              </a:spcAft>
              <a:buClr>
                <a:schemeClr val="accent3"/>
              </a:buClr>
              <a:buFont typeface="Calibri" panose="020F0502020204030204" pitchFamily="34" charset="0"/>
              <a:buChar char="–"/>
            </a:pPr>
            <a:r>
              <a:rPr lang="en-GB" sz="1600" dirty="0" smtClean="0">
                <a:cs typeface="Arial" panose="020B0604020202020204" pitchFamily="34" charset="0"/>
              </a:rPr>
              <a:t>Guarantees </a:t>
            </a:r>
            <a:r>
              <a:rPr lang="en-GB" sz="1600" dirty="0">
                <a:cs typeface="Arial" panose="020B0604020202020204" pitchFamily="34" charset="0"/>
              </a:rPr>
              <a:t>are required in order to defer duty to make monthly payments</a:t>
            </a:r>
          </a:p>
          <a:p>
            <a:pPr marL="0" lvl="1" indent="0">
              <a:lnSpc>
                <a:spcPct val="120000"/>
              </a:lnSpc>
              <a:spcBef>
                <a:spcPts val="0"/>
              </a:spcBef>
              <a:spcAft>
                <a:spcPts val="600"/>
              </a:spcAft>
              <a:buNone/>
            </a:pPr>
            <a:r>
              <a:rPr lang="en-GB" sz="1600" b="1" dirty="0" smtClean="0">
                <a:cs typeface="Arial" panose="020B0604020202020204" pitchFamily="34" charset="0"/>
              </a:rPr>
              <a:t>Day </a:t>
            </a:r>
            <a:r>
              <a:rPr lang="en-GB" sz="1600" b="1" dirty="0">
                <a:cs typeface="Arial" panose="020B0604020202020204" pitchFamily="34" charset="0"/>
              </a:rPr>
              <a:t>1 </a:t>
            </a:r>
            <a:r>
              <a:rPr lang="en-GB" sz="1600" b="1" dirty="0" smtClean="0">
                <a:cs typeface="Arial" panose="020B0604020202020204" pitchFamily="34" charset="0"/>
              </a:rPr>
              <a:t>easements</a:t>
            </a:r>
            <a:endParaRPr lang="en-GB" sz="1600" b="1" dirty="0">
              <a:cs typeface="Arial" panose="020B0604020202020204" pitchFamily="34" charset="0"/>
            </a:endParaRPr>
          </a:p>
          <a:p>
            <a:pPr marL="342900" lvl="1" indent="-342900">
              <a:lnSpc>
                <a:spcPct val="120000"/>
              </a:lnSpc>
              <a:spcBef>
                <a:spcPts val="0"/>
              </a:spcBef>
              <a:spcAft>
                <a:spcPts val="600"/>
              </a:spcAft>
            </a:pPr>
            <a:r>
              <a:rPr lang="en-GB" sz="1600" dirty="0" smtClean="0">
                <a:cs typeface="Arial" panose="020B0604020202020204" pitchFamily="34" charset="0"/>
              </a:rPr>
              <a:t>Traders </a:t>
            </a:r>
            <a:r>
              <a:rPr lang="en-GB" sz="1600" dirty="0">
                <a:cs typeface="Arial" panose="020B0604020202020204" pitchFamily="34" charset="0"/>
              </a:rPr>
              <a:t>will not be required to meet the </a:t>
            </a:r>
            <a:r>
              <a:rPr lang="en-GB" sz="1600" dirty="0" smtClean="0">
                <a:cs typeface="Arial" panose="020B0604020202020204" pitchFamily="34" charset="0"/>
              </a:rPr>
              <a:t>Customs Comprehensive Guarantee(CCG) </a:t>
            </a:r>
            <a:r>
              <a:rPr lang="en-GB" sz="1600" dirty="0">
                <a:cs typeface="Arial" panose="020B0604020202020204" pitchFamily="34" charset="0"/>
              </a:rPr>
              <a:t>criteria when obtaining </a:t>
            </a:r>
            <a:r>
              <a:rPr lang="en-GB" sz="1600" dirty="0" smtClean="0">
                <a:cs typeface="Arial" panose="020B0604020202020204" pitchFamily="34" charset="0"/>
              </a:rPr>
              <a:t>guarantees.</a:t>
            </a:r>
            <a:endParaRPr lang="en-GB" sz="1600" dirty="0">
              <a:cs typeface="Arial" panose="020B0604020202020204" pitchFamily="34" charset="0"/>
            </a:endParaRPr>
          </a:p>
          <a:p>
            <a:pPr marL="342900" lvl="1" indent="-342900">
              <a:lnSpc>
                <a:spcPct val="120000"/>
              </a:lnSpc>
              <a:spcBef>
                <a:spcPts val="0"/>
              </a:spcBef>
              <a:spcAft>
                <a:spcPts val="600"/>
              </a:spcAft>
            </a:pPr>
            <a:r>
              <a:rPr lang="en-GB" sz="1600" dirty="0" smtClean="0">
                <a:cs typeface="Arial" panose="020B0604020202020204" pitchFamily="34" charset="0"/>
              </a:rPr>
              <a:t>Traders </a:t>
            </a:r>
            <a:r>
              <a:rPr lang="en-GB" sz="1600" dirty="0">
                <a:cs typeface="Arial" panose="020B0604020202020204" pitchFamily="34" charset="0"/>
              </a:rPr>
              <a:t>can still choose to apply for a CCG, as those with </a:t>
            </a:r>
            <a:r>
              <a:rPr lang="en-GB" sz="1600" dirty="0" smtClean="0">
                <a:cs typeface="Arial" panose="020B0604020202020204" pitchFamily="34" charset="0"/>
              </a:rPr>
              <a:t>Authorised Economic Operator </a:t>
            </a:r>
            <a:r>
              <a:rPr lang="en-GB" sz="1600" dirty="0">
                <a:cs typeface="Arial" panose="020B0604020202020204" pitchFamily="34" charset="0"/>
              </a:rPr>
              <a:t>C status can seek a reduction in the level of guarantee required to defer </a:t>
            </a:r>
            <a:r>
              <a:rPr lang="en-GB" sz="1600" dirty="0" smtClean="0">
                <a:cs typeface="Arial" panose="020B0604020202020204" pitchFamily="34" charset="0"/>
              </a:rPr>
              <a:t>duty.</a:t>
            </a:r>
            <a:endParaRPr lang="en-GB" sz="1600" dirty="0">
              <a:cs typeface="Arial" panose="020B0604020202020204" pitchFamily="34" charset="0"/>
            </a:endParaRP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81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altLang="en-US" sz="2400" b="0" dirty="0" smtClean="0">
                <a:solidFill>
                  <a:schemeClr val="accent3"/>
                </a:solidFill>
              </a:rPr>
              <a:t>Merchandise in Baggage (MIB) imports</a:t>
            </a:r>
            <a:endParaRPr lang="en-GB" sz="2400" b="0" dirty="0">
              <a:solidFill>
                <a:schemeClr val="accent3"/>
              </a:solidFill>
            </a:endParaRPr>
          </a:p>
        </p:txBody>
      </p:sp>
      <p:sp>
        <p:nvSpPr>
          <p:cNvPr id="5"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a:cs typeface="Arial" panose="020B0604020202020204" pitchFamily="34" charset="0"/>
              </a:rPr>
              <a:t>For travellers carrying </a:t>
            </a:r>
            <a:r>
              <a:rPr lang="en-GB" sz="1600" b="1" dirty="0" smtClean="0">
                <a:cs typeface="Arial" panose="020B0604020202020204" pitchFamily="34" charset="0"/>
              </a:rPr>
              <a:t>MIB </a:t>
            </a:r>
            <a:r>
              <a:rPr lang="en-GB" sz="1600" b="1" dirty="0">
                <a:cs typeface="Arial" panose="020B0604020202020204" pitchFamily="34" charset="0"/>
              </a:rPr>
              <a:t>worth less than the £900 and 1000 kilograms oral declaration limit: </a:t>
            </a:r>
          </a:p>
          <a:p>
            <a:pPr marL="285750" lvl="1" indent="-285750">
              <a:lnSpc>
                <a:spcPct val="120000"/>
              </a:lnSpc>
              <a:spcBef>
                <a:spcPts val="0"/>
              </a:spcBef>
              <a:spcAft>
                <a:spcPts val="600"/>
              </a:spcAft>
            </a:pPr>
            <a:r>
              <a:rPr lang="en-GB" sz="1600" dirty="0">
                <a:cs typeface="Arial" panose="020B0604020202020204" pitchFamily="34" charset="0"/>
              </a:rPr>
              <a:t>I</a:t>
            </a:r>
            <a:r>
              <a:rPr lang="en-GB" sz="1600" dirty="0" smtClean="0">
                <a:cs typeface="Arial" panose="020B0604020202020204" pitchFamily="34" charset="0"/>
              </a:rPr>
              <a:t>f </a:t>
            </a:r>
            <a:r>
              <a:rPr lang="en-GB" sz="1600" dirty="0">
                <a:cs typeface="Arial" panose="020B0604020202020204" pitchFamily="34" charset="0"/>
              </a:rPr>
              <a:t>they are entering the UK through a port without a Red Channel or Red Phone they will use an electronic form available on GOV.UK, up to 5 days before coming into the </a:t>
            </a:r>
            <a:r>
              <a:rPr lang="en-GB" sz="1600" dirty="0" smtClean="0">
                <a:cs typeface="Arial" panose="020B0604020202020204" pitchFamily="34" charset="0"/>
              </a:rPr>
              <a:t>UK.</a:t>
            </a:r>
            <a:endParaRPr lang="en-GB" sz="1600" dirty="0">
              <a:cs typeface="Arial" panose="020B0604020202020204" pitchFamily="34" charset="0"/>
            </a:endParaRPr>
          </a:p>
          <a:p>
            <a:pPr marL="285750" lvl="1" indent="-285750">
              <a:lnSpc>
                <a:spcPct val="120000"/>
              </a:lnSpc>
              <a:spcBef>
                <a:spcPts val="0"/>
              </a:spcBef>
              <a:spcAft>
                <a:spcPts val="600"/>
              </a:spcAft>
            </a:pPr>
            <a:r>
              <a:rPr lang="en-GB" sz="1600" dirty="0" smtClean="0">
                <a:cs typeface="Arial" panose="020B0604020202020204" pitchFamily="34" charset="0"/>
              </a:rPr>
              <a:t>Pre-lodge a simple declaration alongside paying the duty and tax.</a:t>
            </a:r>
          </a:p>
          <a:p>
            <a:pPr marL="285750" lvl="1" indent="-285750">
              <a:lnSpc>
                <a:spcPct val="120000"/>
              </a:lnSpc>
              <a:spcBef>
                <a:spcPts val="0"/>
              </a:spcBef>
              <a:spcAft>
                <a:spcPts val="600"/>
              </a:spcAft>
            </a:pPr>
            <a:r>
              <a:rPr lang="en-GB" sz="1600" dirty="0" smtClean="0">
                <a:cs typeface="Arial" panose="020B0604020202020204" pitchFamily="34" charset="0"/>
              </a:rPr>
              <a:t>The limits apply per vehicle.</a:t>
            </a:r>
          </a:p>
          <a:p>
            <a:pPr marL="285750" lvl="1" indent="-285750">
              <a:lnSpc>
                <a:spcPct val="120000"/>
              </a:lnSpc>
              <a:spcBef>
                <a:spcPts val="0"/>
              </a:spcBef>
              <a:spcAft>
                <a:spcPts val="600"/>
              </a:spcAft>
            </a:pPr>
            <a:r>
              <a:rPr lang="en-GB" sz="1600" dirty="0" smtClean="0">
                <a:cs typeface="Arial" panose="020B0604020202020204" pitchFamily="34" charset="0"/>
              </a:rPr>
              <a:t>Ports without a red channel or red phone are legally defined as: RoRo listed locations and Eurostar terminals.</a:t>
            </a:r>
          </a:p>
          <a:p>
            <a:pPr marL="0" lvl="1" indent="0">
              <a:lnSpc>
                <a:spcPct val="120000"/>
              </a:lnSpc>
              <a:spcBef>
                <a:spcPts val="0"/>
              </a:spcBef>
              <a:spcAft>
                <a:spcPts val="600"/>
              </a:spcAft>
              <a:buNone/>
            </a:pPr>
            <a:r>
              <a:rPr lang="en-GB" sz="1600" b="1" dirty="0" smtClean="0">
                <a:cs typeface="Arial" panose="020B0604020202020204" pitchFamily="34" charset="0"/>
              </a:rPr>
              <a:t>For </a:t>
            </a:r>
            <a:r>
              <a:rPr lang="en-GB" sz="1600" b="1" dirty="0">
                <a:cs typeface="Arial" panose="020B0604020202020204" pitchFamily="34" charset="0"/>
              </a:rPr>
              <a:t>travellers carrying MIB worth more than the £900 oral limit: </a:t>
            </a:r>
          </a:p>
          <a:p>
            <a:pPr marL="285750" lvl="1" indent="-285750">
              <a:lnSpc>
                <a:spcPct val="120000"/>
              </a:lnSpc>
              <a:spcBef>
                <a:spcPts val="0"/>
              </a:spcBef>
              <a:spcAft>
                <a:spcPts val="600"/>
              </a:spcAft>
            </a:pPr>
            <a:r>
              <a:rPr lang="en-GB" sz="1600" dirty="0" smtClean="0">
                <a:cs typeface="Arial" panose="020B0604020202020204" pitchFamily="34" charset="0"/>
              </a:rPr>
              <a:t>Pre-lodge a full customs declaration with HMRC directly through existing channels or through a customs agent up to 5 days before arriving into the UK. this will be a requirement at all ports.</a:t>
            </a:r>
          </a:p>
          <a:p>
            <a:pPr marL="285750" lvl="1" indent="-285750">
              <a:lnSpc>
                <a:spcPct val="120000"/>
              </a:lnSpc>
              <a:spcBef>
                <a:spcPts val="0"/>
              </a:spcBef>
              <a:spcAft>
                <a:spcPts val="600"/>
              </a:spcAft>
            </a:pPr>
            <a:r>
              <a:rPr lang="en-GB" sz="1600" dirty="0" smtClean="0">
                <a:cs typeface="Arial" panose="020B0604020202020204" pitchFamily="34" charset="0"/>
              </a:rPr>
              <a:t>The traveller will be given a receipt so that in the event they are stopped by border force as part of their non-fiscal targeted checks, they have evidence of customs declaration and tax payment.</a:t>
            </a:r>
          </a:p>
          <a:p>
            <a:pPr marL="285750" lvl="1" indent="-285750">
              <a:lnSpc>
                <a:spcPct val="120000"/>
              </a:lnSpc>
              <a:spcBef>
                <a:spcPts val="0"/>
              </a:spcBef>
              <a:spcAft>
                <a:spcPts val="600"/>
              </a:spcAft>
            </a:pPr>
            <a:r>
              <a:rPr lang="en-GB" sz="1600" dirty="0" smtClean="0">
                <a:cs typeface="Arial" panose="020B0604020202020204" pitchFamily="34" charset="0"/>
              </a:rPr>
              <a:t>Tor travellers carrying goods subject to excise duty or goods classified as controlled need to pre-lodge a full customs declaration irrespective of whether the goods are above or below £900.</a:t>
            </a:r>
          </a:p>
          <a:p>
            <a:pPr marL="285750" lvl="1" indent="-285750">
              <a:lnSpc>
                <a:spcPct val="120000"/>
              </a:lnSpc>
              <a:spcBef>
                <a:spcPts val="0"/>
              </a:spcBef>
              <a:spcAft>
                <a:spcPts val="600"/>
              </a:spcAft>
            </a:pPr>
            <a:endParaRPr lang="en-GB" sz="1600" dirty="0">
              <a:cs typeface="Arial" panose="020B0604020202020204" pitchFamily="34" charset="0"/>
            </a:endParaRPr>
          </a:p>
        </p:txBody>
      </p:sp>
      <p:sp>
        <p:nvSpPr>
          <p:cNvPr id="7"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5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9592" y="3088239"/>
            <a:ext cx="8552208" cy="681523"/>
          </a:xfrm>
          <a:prstGeom prst="rect">
            <a:avLst/>
          </a:prstGeom>
          <a:noFill/>
        </p:spPr>
        <p:txBody>
          <a:bodyPr wrap="square" rtlCol="0" anchor="ctr">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chemeClr val="accent3"/>
                </a:solidFill>
                <a:effectLst/>
                <a:uLnTx/>
                <a:uFillTx/>
                <a:latin typeface="+mn-lt"/>
                <a:ea typeface="+mn-ea"/>
                <a:cs typeface="Arial" panose="020B0604020202020204" pitchFamily="34" charset="0"/>
              </a:defRPr>
            </a:lvl1pPr>
          </a:lstStyle>
          <a:p>
            <a:pPr marL="0" indent="0"/>
            <a:r>
              <a:rPr lang="en-GB" sz="3200" dirty="0"/>
              <a:t>Common Transit Convention (CTC)</a:t>
            </a: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92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altLang="en-US" sz="2400" b="0" dirty="0" smtClean="0">
                <a:solidFill>
                  <a:schemeClr val="accent3"/>
                </a:solidFill>
              </a:rPr>
              <a:t>How does the Common Transit Convention (CTC) work?</a:t>
            </a:r>
            <a:endParaRPr lang="en-GB" sz="2400" b="0" dirty="0">
              <a:solidFill>
                <a:schemeClr val="accent3"/>
              </a:solidFill>
            </a:endParaRPr>
          </a:p>
        </p:txBody>
      </p:sp>
      <p:sp>
        <p:nvSpPr>
          <p:cNvPr id="5" name="Content Placeholder 1"/>
          <p:cNvSpPr txBox="1">
            <a:spLocks/>
          </p:cNvSpPr>
          <p:nvPr/>
        </p:nvSpPr>
        <p:spPr>
          <a:xfrm>
            <a:off x="304455" y="964534"/>
            <a:ext cx="8568577" cy="974113"/>
          </a:xfrm>
          <a:prstGeom prst="rect">
            <a:avLst/>
          </a:prstGeom>
        </p:spPr>
        <p:txBody>
          <a:bodyPr vert="horz" lIns="84406" tIns="42203" rIns="84406" bIns="42203"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0" lvl="1" indent="0">
              <a:lnSpc>
                <a:spcPct val="120000"/>
              </a:lnSpc>
              <a:spcBef>
                <a:spcPts val="0"/>
              </a:spcBef>
              <a:spcAft>
                <a:spcPts val="600"/>
              </a:spcAft>
              <a:buNone/>
            </a:pPr>
            <a:r>
              <a:rPr lang="en-GB" sz="1600" dirty="0">
                <a:cs typeface="Arial" panose="020B0604020202020204" pitchFamily="34" charset="0"/>
              </a:rPr>
              <a:t>The </a:t>
            </a:r>
            <a:r>
              <a:rPr lang="en-GB" sz="1600" b="1" dirty="0">
                <a:cs typeface="Arial" panose="020B0604020202020204" pitchFamily="34" charset="0"/>
              </a:rPr>
              <a:t>CTC allows movement of goods - under duty suspense </a:t>
            </a:r>
            <a:r>
              <a:rPr lang="en-GB" sz="1600" dirty="0">
                <a:cs typeface="Arial" panose="020B0604020202020204" pitchFamily="34" charset="0"/>
              </a:rPr>
              <a:t>- between the 28 EU </a:t>
            </a:r>
            <a:r>
              <a:rPr lang="en-GB" sz="1600" dirty="0" smtClean="0">
                <a:cs typeface="Arial" panose="020B0604020202020204" pitchFamily="34" charset="0"/>
              </a:rPr>
              <a:t>Member States and </a:t>
            </a:r>
            <a:r>
              <a:rPr lang="en-GB" sz="1600" dirty="0">
                <a:cs typeface="Arial" panose="020B0604020202020204" pitchFamily="34" charset="0"/>
              </a:rPr>
              <a:t>the European Free Trade Association countries (Iceland, Norway, Switzerland and Liechtenstein) plus Turkey, Republic of North Macedonia and </a:t>
            </a:r>
            <a:r>
              <a:rPr lang="en-GB" sz="1600" dirty="0" smtClean="0">
                <a:cs typeface="Arial" panose="020B0604020202020204" pitchFamily="34" charset="0"/>
              </a:rPr>
              <a:t>Serbia.</a:t>
            </a:r>
          </a:p>
        </p:txBody>
      </p:sp>
      <p:grpSp>
        <p:nvGrpSpPr>
          <p:cNvPr id="13" name="Group 12"/>
          <p:cNvGrpSpPr>
            <a:grpSpLocks noChangeAspect="1"/>
          </p:cNvGrpSpPr>
          <p:nvPr/>
        </p:nvGrpSpPr>
        <p:grpSpPr>
          <a:xfrm>
            <a:off x="518877" y="1084457"/>
            <a:ext cx="717819" cy="720000"/>
            <a:chOff x="3194051" y="824548"/>
            <a:chExt cx="522288" cy="523875"/>
          </a:xfrm>
          <a:solidFill>
            <a:schemeClr val="accent3"/>
          </a:solidFill>
        </p:grpSpPr>
        <p:sp>
          <p:nvSpPr>
            <p:cNvPr id="14" name="Freeform 9"/>
            <p:cNvSpPr>
              <a:spLocks noEditPoints="1"/>
            </p:cNvSpPr>
            <p:nvPr/>
          </p:nvSpPr>
          <p:spPr bwMode="auto">
            <a:xfrm>
              <a:off x="3194051" y="824548"/>
              <a:ext cx="522288" cy="523875"/>
            </a:xfrm>
            <a:custGeom>
              <a:avLst/>
              <a:gdLst>
                <a:gd name="T0" fmla="*/ 312 w 659"/>
                <a:gd name="T1" fmla="*/ 658 h 658"/>
                <a:gd name="T2" fmla="*/ 262 w 659"/>
                <a:gd name="T3" fmla="*/ 652 h 658"/>
                <a:gd name="T4" fmla="*/ 202 w 659"/>
                <a:gd name="T5" fmla="*/ 633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3 h 658"/>
                <a:gd name="T22" fmla="*/ 97 w 659"/>
                <a:gd name="T23" fmla="*/ 96 h 658"/>
                <a:gd name="T24" fmla="*/ 172 w 659"/>
                <a:gd name="T25" fmla="*/ 40 h 658"/>
                <a:gd name="T26" fmla="*/ 248 w 659"/>
                <a:gd name="T27" fmla="*/ 10 h 658"/>
                <a:gd name="T28" fmla="*/ 296 w 659"/>
                <a:gd name="T29" fmla="*/ 2 h 658"/>
                <a:gd name="T30" fmla="*/ 330 w 659"/>
                <a:gd name="T31" fmla="*/ 0 h 658"/>
                <a:gd name="T32" fmla="*/ 379 w 659"/>
                <a:gd name="T33" fmla="*/ 4 h 658"/>
                <a:gd name="T34" fmla="*/ 426 w 659"/>
                <a:gd name="T35" fmla="*/ 14 h 658"/>
                <a:gd name="T36" fmla="*/ 514 w 659"/>
                <a:gd name="T37" fmla="*/ 56 h 658"/>
                <a:gd name="T38" fmla="*/ 584 w 659"/>
                <a:gd name="T39" fmla="*/ 121 h 658"/>
                <a:gd name="T40" fmla="*/ 632 w 659"/>
                <a:gd name="T41" fmla="*/ 201 h 658"/>
                <a:gd name="T42" fmla="*/ 652 w 659"/>
                <a:gd name="T43" fmla="*/ 263 h 658"/>
                <a:gd name="T44" fmla="*/ 658 w 659"/>
                <a:gd name="T45" fmla="*/ 313 h 658"/>
                <a:gd name="T46" fmla="*/ 658 w 659"/>
                <a:gd name="T47" fmla="*/ 346 h 658"/>
                <a:gd name="T48" fmla="*/ 652 w 659"/>
                <a:gd name="T49" fmla="*/ 396 h 658"/>
                <a:gd name="T50" fmla="*/ 632 w 659"/>
                <a:gd name="T51" fmla="*/ 457 h 658"/>
                <a:gd name="T52" fmla="*/ 584 w 659"/>
                <a:gd name="T53" fmla="*/ 539 h 658"/>
                <a:gd name="T54" fmla="*/ 514 w 659"/>
                <a:gd name="T55" fmla="*/ 602 h 658"/>
                <a:gd name="T56" fmla="*/ 426 w 659"/>
                <a:gd name="T57" fmla="*/ 644 h 658"/>
                <a:gd name="T58" fmla="*/ 379 w 659"/>
                <a:gd name="T59" fmla="*/ 654 h 658"/>
                <a:gd name="T60" fmla="*/ 330 w 659"/>
                <a:gd name="T61" fmla="*/ 658 h 658"/>
                <a:gd name="T62" fmla="*/ 330 w 659"/>
                <a:gd name="T63" fmla="*/ 37 h 658"/>
                <a:gd name="T64" fmla="*/ 242 w 659"/>
                <a:gd name="T65" fmla="*/ 51 h 658"/>
                <a:gd name="T66" fmla="*/ 167 w 659"/>
                <a:gd name="T67" fmla="*/ 88 h 658"/>
                <a:gd name="T68" fmla="*/ 105 w 659"/>
                <a:gd name="T69" fmla="*/ 144 h 658"/>
                <a:gd name="T70" fmla="*/ 61 w 659"/>
                <a:gd name="T71" fmla="*/ 216 h 658"/>
                <a:gd name="T72" fmla="*/ 39 w 659"/>
                <a:gd name="T73" fmla="*/ 299 h 658"/>
                <a:gd name="T74" fmla="*/ 39 w 659"/>
                <a:gd name="T75" fmla="*/ 359 h 658"/>
                <a:gd name="T76" fmla="*/ 61 w 659"/>
                <a:gd name="T77" fmla="*/ 443 h 658"/>
                <a:gd name="T78" fmla="*/ 105 w 659"/>
                <a:gd name="T79" fmla="*/ 514 h 658"/>
                <a:gd name="T80" fmla="*/ 167 w 659"/>
                <a:gd name="T81" fmla="*/ 571 h 658"/>
                <a:gd name="T82" fmla="*/ 242 w 659"/>
                <a:gd name="T83" fmla="*/ 607 h 658"/>
                <a:gd name="T84" fmla="*/ 330 w 659"/>
                <a:gd name="T85" fmla="*/ 621 h 658"/>
                <a:gd name="T86" fmla="*/ 387 w 659"/>
                <a:gd name="T87" fmla="*/ 615 h 658"/>
                <a:gd name="T88" fmla="*/ 468 w 659"/>
                <a:gd name="T89" fmla="*/ 586 h 658"/>
                <a:gd name="T90" fmla="*/ 535 w 659"/>
                <a:gd name="T91" fmla="*/ 535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5 h 658"/>
                <a:gd name="T104" fmla="*/ 443 w 659"/>
                <a:gd name="T105" fmla="*/ 62 h 658"/>
                <a:gd name="T106" fmla="*/ 359 w 659"/>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8"/>
                  </a:lnTo>
                  <a:lnTo>
                    <a:pt x="296" y="657"/>
                  </a:lnTo>
                  <a:lnTo>
                    <a:pt x="280" y="654"/>
                  </a:lnTo>
                  <a:lnTo>
                    <a:pt x="262" y="652"/>
                  </a:lnTo>
                  <a:lnTo>
                    <a:pt x="248" y="648"/>
                  </a:lnTo>
                  <a:lnTo>
                    <a:pt x="232" y="644"/>
                  </a:lnTo>
                  <a:lnTo>
                    <a:pt x="202" y="633"/>
                  </a:lnTo>
                  <a:lnTo>
                    <a:pt x="172" y="618"/>
                  </a:lnTo>
                  <a:lnTo>
                    <a:pt x="146" y="602"/>
                  </a:lnTo>
                  <a:lnTo>
                    <a:pt x="120" y="583"/>
                  </a:lnTo>
                  <a:lnTo>
                    <a:pt x="97" y="562"/>
                  </a:lnTo>
                  <a:lnTo>
                    <a:pt x="76" y="539"/>
                  </a:lnTo>
                  <a:lnTo>
                    <a:pt x="57" y="513"/>
                  </a:lnTo>
                  <a:lnTo>
                    <a:pt x="41" y="486"/>
                  </a:lnTo>
                  <a:lnTo>
                    <a:pt x="26" y="457"/>
                  </a:lnTo>
                  <a:lnTo>
                    <a:pt x="15" y="427"/>
                  </a:lnTo>
                  <a:lnTo>
                    <a:pt x="11" y="411"/>
                  </a:lnTo>
                  <a:lnTo>
                    <a:pt x="7" y="396"/>
                  </a:lnTo>
                  <a:lnTo>
                    <a:pt x="4" y="379"/>
                  </a:lnTo>
                  <a:lnTo>
                    <a:pt x="2" y="363"/>
                  </a:lnTo>
                  <a:lnTo>
                    <a:pt x="0" y="346"/>
                  </a:lnTo>
                  <a:lnTo>
                    <a:pt x="0" y="329"/>
                  </a:lnTo>
                  <a:lnTo>
                    <a:pt x="0" y="329"/>
                  </a:lnTo>
                  <a:lnTo>
                    <a:pt x="0" y="313"/>
                  </a:lnTo>
                  <a:lnTo>
                    <a:pt x="2" y="295"/>
                  </a:lnTo>
                  <a:lnTo>
                    <a:pt x="4" y="279"/>
                  </a:lnTo>
                  <a:lnTo>
                    <a:pt x="7" y="263"/>
                  </a:lnTo>
                  <a:lnTo>
                    <a:pt x="11" y="247"/>
                  </a:lnTo>
                  <a:lnTo>
                    <a:pt x="15" y="232"/>
                  </a:lnTo>
                  <a:lnTo>
                    <a:pt x="26" y="201"/>
                  </a:lnTo>
                  <a:lnTo>
                    <a:pt x="41" y="173"/>
                  </a:lnTo>
                  <a:lnTo>
                    <a:pt x="57" y="145"/>
                  </a:lnTo>
                  <a:lnTo>
                    <a:pt x="76" y="121"/>
                  </a:lnTo>
                  <a:lnTo>
                    <a:pt x="97" y="96"/>
                  </a:lnTo>
                  <a:lnTo>
                    <a:pt x="120" y="75"/>
                  </a:lnTo>
                  <a:lnTo>
                    <a:pt x="146" y="56"/>
                  </a:lnTo>
                  <a:lnTo>
                    <a:pt x="172" y="40"/>
                  </a:lnTo>
                  <a:lnTo>
                    <a:pt x="202" y="27"/>
                  </a:lnTo>
                  <a:lnTo>
                    <a:pt x="232" y="14"/>
                  </a:lnTo>
                  <a:lnTo>
                    <a:pt x="248" y="10"/>
                  </a:lnTo>
                  <a:lnTo>
                    <a:pt x="262" y="6"/>
                  </a:lnTo>
                  <a:lnTo>
                    <a:pt x="280" y="4"/>
                  </a:lnTo>
                  <a:lnTo>
                    <a:pt x="296" y="2"/>
                  </a:lnTo>
                  <a:lnTo>
                    <a:pt x="312" y="1"/>
                  </a:lnTo>
                  <a:lnTo>
                    <a:pt x="330" y="0"/>
                  </a:lnTo>
                  <a:lnTo>
                    <a:pt x="330" y="0"/>
                  </a:lnTo>
                  <a:lnTo>
                    <a:pt x="346" y="1"/>
                  </a:lnTo>
                  <a:lnTo>
                    <a:pt x="363" y="2"/>
                  </a:lnTo>
                  <a:lnTo>
                    <a:pt x="379" y="4"/>
                  </a:lnTo>
                  <a:lnTo>
                    <a:pt x="395" y="6"/>
                  </a:lnTo>
                  <a:lnTo>
                    <a:pt x="412" y="10"/>
                  </a:lnTo>
                  <a:lnTo>
                    <a:pt x="426" y="14"/>
                  </a:lnTo>
                  <a:lnTo>
                    <a:pt x="457" y="27"/>
                  </a:lnTo>
                  <a:lnTo>
                    <a:pt x="486" y="40"/>
                  </a:lnTo>
                  <a:lnTo>
                    <a:pt x="514" y="56"/>
                  </a:lnTo>
                  <a:lnTo>
                    <a:pt x="538" y="75"/>
                  </a:lnTo>
                  <a:lnTo>
                    <a:pt x="562" y="96"/>
                  </a:lnTo>
                  <a:lnTo>
                    <a:pt x="584" y="121"/>
                  </a:lnTo>
                  <a:lnTo>
                    <a:pt x="602" y="145"/>
                  </a:lnTo>
                  <a:lnTo>
                    <a:pt x="619" y="173"/>
                  </a:lnTo>
                  <a:lnTo>
                    <a:pt x="632" y="201"/>
                  </a:lnTo>
                  <a:lnTo>
                    <a:pt x="644" y="232"/>
                  </a:lnTo>
                  <a:lnTo>
                    <a:pt x="648" y="247"/>
                  </a:lnTo>
                  <a:lnTo>
                    <a:pt x="652" y="263"/>
                  </a:lnTo>
                  <a:lnTo>
                    <a:pt x="655" y="279"/>
                  </a:lnTo>
                  <a:lnTo>
                    <a:pt x="656" y="295"/>
                  </a:lnTo>
                  <a:lnTo>
                    <a:pt x="658" y="313"/>
                  </a:lnTo>
                  <a:lnTo>
                    <a:pt x="659" y="329"/>
                  </a:lnTo>
                  <a:lnTo>
                    <a:pt x="659" y="329"/>
                  </a:lnTo>
                  <a:lnTo>
                    <a:pt x="658" y="346"/>
                  </a:lnTo>
                  <a:lnTo>
                    <a:pt x="656" y="363"/>
                  </a:lnTo>
                  <a:lnTo>
                    <a:pt x="655" y="379"/>
                  </a:lnTo>
                  <a:lnTo>
                    <a:pt x="652" y="396"/>
                  </a:lnTo>
                  <a:lnTo>
                    <a:pt x="648" y="411"/>
                  </a:lnTo>
                  <a:lnTo>
                    <a:pt x="644" y="427"/>
                  </a:lnTo>
                  <a:lnTo>
                    <a:pt x="632" y="457"/>
                  </a:lnTo>
                  <a:lnTo>
                    <a:pt x="619" y="486"/>
                  </a:lnTo>
                  <a:lnTo>
                    <a:pt x="602" y="513"/>
                  </a:lnTo>
                  <a:lnTo>
                    <a:pt x="584" y="539"/>
                  </a:lnTo>
                  <a:lnTo>
                    <a:pt x="562" y="562"/>
                  </a:lnTo>
                  <a:lnTo>
                    <a:pt x="538" y="583"/>
                  </a:lnTo>
                  <a:lnTo>
                    <a:pt x="514" y="602"/>
                  </a:lnTo>
                  <a:lnTo>
                    <a:pt x="486" y="618"/>
                  </a:lnTo>
                  <a:lnTo>
                    <a:pt x="457" y="633"/>
                  </a:lnTo>
                  <a:lnTo>
                    <a:pt x="426" y="644"/>
                  </a:lnTo>
                  <a:lnTo>
                    <a:pt x="412" y="648"/>
                  </a:lnTo>
                  <a:lnTo>
                    <a:pt x="395" y="652"/>
                  </a:lnTo>
                  <a:lnTo>
                    <a:pt x="379" y="654"/>
                  </a:lnTo>
                  <a:lnTo>
                    <a:pt x="363" y="657"/>
                  </a:lnTo>
                  <a:lnTo>
                    <a:pt x="346" y="658"/>
                  </a:lnTo>
                  <a:lnTo>
                    <a:pt x="330" y="658"/>
                  </a:lnTo>
                  <a:lnTo>
                    <a:pt x="330" y="658"/>
                  </a:lnTo>
                  <a:close/>
                  <a:moveTo>
                    <a:pt x="330" y="37"/>
                  </a:moveTo>
                  <a:lnTo>
                    <a:pt x="330" y="37"/>
                  </a:lnTo>
                  <a:lnTo>
                    <a:pt x="300" y="40"/>
                  </a:lnTo>
                  <a:lnTo>
                    <a:pt x="271" y="44"/>
                  </a:lnTo>
                  <a:lnTo>
                    <a:pt x="242" y="51"/>
                  </a:lnTo>
                  <a:lnTo>
                    <a:pt x="215" y="62"/>
                  </a:lnTo>
                  <a:lnTo>
                    <a:pt x="191" y="74"/>
                  </a:lnTo>
                  <a:lnTo>
                    <a:pt x="167" y="88"/>
                  </a:lnTo>
                  <a:lnTo>
                    <a:pt x="144" y="105"/>
                  </a:lnTo>
                  <a:lnTo>
                    <a:pt x="124" y="123"/>
                  </a:lnTo>
                  <a:lnTo>
                    <a:pt x="105" y="144"/>
                  </a:lnTo>
                  <a:lnTo>
                    <a:pt x="88" y="166"/>
                  </a:lnTo>
                  <a:lnTo>
                    <a:pt x="73" y="191"/>
                  </a:lnTo>
                  <a:lnTo>
                    <a:pt x="61" y="216"/>
                  </a:lnTo>
                  <a:lnTo>
                    <a:pt x="51" y="243"/>
                  </a:lnTo>
                  <a:lnTo>
                    <a:pt x="43" y="271"/>
                  </a:lnTo>
                  <a:lnTo>
                    <a:pt x="39" y="299"/>
                  </a:lnTo>
                  <a:lnTo>
                    <a:pt x="38" y="329"/>
                  </a:lnTo>
                  <a:lnTo>
                    <a:pt x="38" y="329"/>
                  </a:lnTo>
                  <a:lnTo>
                    <a:pt x="39" y="359"/>
                  </a:lnTo>
                  <a:lnTo>
                    <a:pt x="43" y="388"/>
                  </a:lnTo>
                  <a:lnTo>
                    <a:pt x="51" y="416"/>
                  </a:lnTo>
                  <a:lnTo>
                    <a:pt x="61" y="443"/>
                  </a:lnTo>
                  <a:lnTo>
                    <a:pt x="73" y="467"/>
                  </a:lnTo>
                  <a:lnTo>
                    <a:pt x="88" y="492"/>
                  </a:lnTo>
                  <a:lnTo>
                    <a:pt x="105" y="514"/>
                  </a:lnTo>
                  <a:lnTo>
                    <a:pt x="124" y="535"/>
                  </a:lnTo>
                  <a:lnTo>
                    <a:pt x="144" y="553"/>
                  </a:lnTo>
                  <a:lnTo>
                    <a:pt x="167" y="571"/>
                  </a:lnTo>
                  <a:lnTo>
                    <a:pt x="191" y="586"/>
                  </a:lnTo>
                  <a:lnTo>
                    <a:pt x="215" y="598"/>
                  </a:lnTo>
                  <a:lnTo>
                    <a:pt x="242" y="607"/>
                  </a:lnTo>
                  <a:lnTo>
                    <a:pt x="271" y="615"/>
                  </a:lnTo>
                  <a:lnTo>
                    <a:pt x="300" y="619"/>
                  </a:lnTo>
                  <a:lnTo>
                    <a:pt x="330" y="621"/>
                  </a:lnTo>
                  <a:lnTo>
                    <a:pt x="330" y="621"/>
                  </a:lnTo>
                  <a:lnTo>
                    <a:pt x="359" y="619"/>
                  </a:lnTo>
                  <a:lnTo>
                    <a:pt x="387" y="615"/>
                  </a:lnTo>
                  <a:lnTo>
                    <a:pt x="416" y="607"/>
                  </a:lnTo>
                  <a:lnTo>
                    <a:pt x="443" y="598"/>
                  </a:lnTo>
                  <a:lnTo>
                    <a:pt x="468" y="586"/>
                  </a:lnTo>
                  <a:lnTo>
                    <a:pt x="492" y="571"/>
                  </a:lnTo>
                  <a:lnTo>
                    <a:pt x="515" y="553"/>
                  </a:lnTo>
                  <a:lnTo>
                    <a:pt x="535" y="535"/>
                  </a:lnTo>
                  <a:lnTo>
                    <a:pt x="554" y="514"/>
                  </a:lnTo>
                  <a:lnTo>
                    <a:pt x="570" y="492"/>
                  </a:lnTo>
                  <a:lnTo>
                    <a:pt x="585" y="467"/>
                  </a:lnTo>
                  <a:lnTo>
                    <a:pt x="597" y="443"/>
                  </a:lnTo>
                  <a:lnTo>
                    <a:pt x="608" y="416"/>
                  </a:lnTo>
                  <a:lnTo>
                    <a:pt x="615" y="388"/>
                  </a:lnTo>
                  <a:lnTo>
                    <a:pt x="619" y="359"/>
                  </a:lnTo>
                  <a:lnTo>
                    <a:pt x="621" y="329"/>
                  </a:lnTo>
                  <a:lnTo>
                    <a:pt x="621" y="329"/>
                  </a:lnTo>
                  <a:lnTo>
                    <a:pt x="619" y="299"/>
                  </a:lnTo>
                  <a:lnTo>
                    <a:pt x="615" y="271"/>
                  </a:lnTo>
                  <a:lnTo>
                    <a:pt x="608" y="243"/>
                  </a:lnTo>
                  <a:lnTo>
                    <a:pt x="597" y="216"/>
                  </a:lnTo>
                  <a:lnTo>
                    <a:pt x="585" y="191"/>
                  </a:lnTo>
                  <a:lnTo>
                    <a:pt x="570" y="166"/>
                  </a:lnTo>
                  <a:lnTo>
                    <a:pt x="554" y="144"/>
                  </a:lnTo>
                  <a:lnTo>
                    <a:pt x="535" y="123"/>
                  </a:lnTo>
                  <a:lnTo>
                    <a:pt x="515" y="105"/>
                  </a:lnTo>
                  <a:lnTo>
                    <a:pt x="492" y="88"/>
                  </a:lnTo>
                  <a:lnTo>
                    <a:pt x="468" y="74"/>
                  </a:lnTo>
                  <a:lnTo>
                    <a:pt x="443" y="62"/>
                  </a:lnTo>
                  <a:lnTo>
                    <a:pt x="416" y="51"/>
                  </a:lnTo>
                  <a:lnTo>
                    <a:pt x="387" y="44"/>
                  </a:lnTo>
                  <a:lnTo>
                    <a:pt x="359" y="40"/>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9"/>
            <p:cNvSpPr>
              <a:spLocks/>
            </p:cNvSpPr>
            <p:nvPr/>
          </p:nvSpPr>
          <p:spPr bwMode="auto">
            <a:xfrm>
              <a:off x="3330576" y="1084898"/>
              <a:ext cx="217488" cy="120650"/>
            </a:xfrm>
            <a:custGeom>
              <a:avLst/>
              <a:gdLst>
                <a:gd name="T0" fmla="*/ 86 w 273"/>
                <a:gd name="T1" fmla="*/ 14 h 152"/>
                <a:gd name="T2" fmla="*/ 73 w 273"/>
                <a:gd name="T3" fmla="*/ 0 h 152"/>
                <a:gd name="T4" fmla="*/ 3 w 273"/>
                <a:gd name="T5" fmla="*/ 69 h 152"/>
                <a:gd name="T6" fmla="*/ 3 w 273"/>
                <a:gd name="T7" fmla="*/ 69 h 152"/>
                <a:gd name="T8" fmla="*/ 2 w 273"/>
                <a:gd name="T9" fmla="*/ 73 h 152"/>
                <a:gd name="T10" fmla="*/ 0 w 273"/>
                <a:gd name="T11" fmla="*/ 77 h 152"/>
                <a:gd name="T12" fmla="*/ 2 w 273"/>
                <a:gd name="T13" fmla="*/ 80 h 152"/>
                <a:gd name="T14" fmla="*/ 3 w 273"/>
                <a:gd name="T15" fmla="*/ 84 h 152"/>
                <a:gd name="T16" fmla="*/ 73 w 273"/>
                <a:gd name="T17" fmla="*/ 152 h 152"/>
                <a:gd name="T18" fmla="*/ 86 w 273"/>
                <a:gd name="T19" fmla="*/ 139 h 152"/>
                <a:gd name="T20" fmla="*/ 34 w 273"/>
                <a:gd name="T21" fmla="*/ 86 h 152"/>
                <a:gd name="T22" fmla="*/ 273 w 273"/>
                <a:gd name="T23" fmla="*/ 86 h 152"/>
                <a:gd name="T24" fmla="*/ 273 w 273"/>
                <a:gd name="T25" fmla="*/ 66 h 152"/>
                <a:gd name="T26" fmla="*/ 34 w 273"/>
                <a:gd name="T27" fmla="*/ 66 h 152"/>
                <a:gd name="T28" fmla="*/ 86 w 273"/>
                <a:gd name="T29" fmla="*/ 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152">
                  <a:moveTo>
                    <a:pt x="86" y="14"/>
                  </a:moveTo>
                  <a:lnTo>
                    <a:pt x="73" y="0"/>
                  </a:lnTo>
                  <a:lnTo>
                    <a:pt x="3" y="69"/>
                  </a:lnTo>
                  <a:lnTo>
                    <a:pt x="3" y="69"/>
                  </a:lnTo>
                  <a:lnTo>
                    <a:pt x="2" y="73"/>
                  </a:lnTo>
                  <a:lnTo>
                    <a:pt x="0" y="77"/>
                  </a:lnTo>
                  <a:lnTo>
                    <a:pt x="2" y="80"/>
                  </a:lnTo>
                  <a:lnTo>
                    <a:pt x="3" y="84"/>
                  </a:lnTo>
                  <a:lnTo>
                    <a:pt x="73" y="152"/>
                  </a:lnTo>
                  <a:lnTo>
                    <a:pt x="86" y="139"/>
                  </a:lnTo>
                  <a:lnTo>
                    <a:pt x="34" y="86"/>
                  </a:lnTo>
                  <a:lnTo>
                    <a:pt x="273" y="86"/>
                  </a:lnTo>
                  <a:lnTo>
                    <a:pt x="273" y="66"/>
                  </a:lnTo>
                  <a:lnTo>
                    <a:pt x="34" y="66"/>
                  </a:lnTo>
                  <a:lnTo>
                    <a:pt x="8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0"/>
            <p:cNvSpPr>
              <a:spLocks/>
            </p:cNvSpPr>
            <p:nvPr/>
          </p:nvSpPr>
          <p:spPr bwMode="auto">
            <a:xfrm>
              <a:off x="3359151" y="965835"/>
              <a:ext cx="217488" cy="120650"/>
            </a:xfrm>
            <a:custGeom>
              <a:avLst/>
              <a:gdLst>
                <a:gd name="T0" fmla="*/ 270 w 273"/>
                <a:gd name="T1" fmla="*/ 69 h 152"/>
                <a:gd name="T2" fmla="*/ 200 w 273"/>
                <a:gd name="T3" fmla="*/ 0 h 152"/>
                <a:gd name="T4" fmla="*/ 186 w 273"/>
                <a:gd name="T5" fmla="*/ 14 h 152"/>
                <a:gd name="T6" fmla="*/ 239 w 273"/>
                <a:gd name="T7" fmla="*/ 66 h 152"/>
                <a:gd name="T8" fmla="*/ 0 w 273"/>
                <a:gd name="T9" fmla="*/ 66 h 152"/>
                <a:gd name="T10" fmla="*/ 0 w 273"/>
                <a:gd name="T11" fmla="*/ 86 h 152"/>
                <a:gd name="T12" fmla="*/ 239 w 273"/>
                <a:gd name="T13" fmla="*/ 86 h 152"/>
                <a:gd name="T14" fmla="*/ 186 w 273"/>
                <a:gd name="T15" fmla="*/ 139 h 152"/>
                <a:gd name="T16" fmla="*/ 200 w 273"/>
                <a:gd name="T17" fmla="*/ 152 h 152"/>
                <a:gd name="T18" fmla="*/ 270 w 273"/>
                <a:gd name="T19" fmla="*/ 83 h 152"/>
                <a:gd name="T20" fmla="*/ 270 w 273"/>
                <a:gd name="T21" fmla="*/ 83 h 152"/>
                <a:gd name="T22" fmla="*/ 271 w 273"/>
                <a:gd name="T23" fmla="*/ 79 h 152"/>
                <a:gd name="T24" fmla="*/ 273 w 273"/>
                <a:gd name="T25" fmla="*/ 77 h 152"/>
                <a:gd name="T26" fmla="*/ 271 w 273"/>
                <a:gd name="T27" fmla="*/ 73 h 152"/>
                <a:gd name="T28" fmla="*/ 270 w 273"/>
                <a:gd name="T29" fmla="*/ 69 h 152"/>
                <a:gd name="T30" fmla="*/ 270 w 273"/>
                <a:gd name="T31" fmla="*/ 6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52">
                  <a:moveTo>
                    <a:pt x="270" y="69"/>
                  </a:moveTo>
                  <a:lnTo>
                    <a:pt x="200" y="0"/>
                  </a:lnTo>
                  <a:lnTo>
                    <a:pt x="186" y="14"/>
                  </a:lnTo>
                  <a:lnTo>
                    <a:pt x="239" y="66"/>
                  </a:lnTo>
                  <a:lnTo>
                    <a:pt x="0" y="66"/>
                  </a:lnTo>
                  <a:lnTo>
                    <a:pt x="0" y="86"/>
                  </a:lnTo>
                  <a:lnTo>
                    <a:pt x="239" y="86"/>
                  </a:lnTo>
                  <a:lnTo>
                    <a:pt x="186" y="139"/>
                  </a:lnTo>
                  <a:lnTo>
                    <a:pt x="200" y="152"/>
                  </a:lnTo>
                  <a:lnTo>
                    <a:pt x="270" y="83"/>
                  </a:lnTo>
                  <a:lnTo>
                    <a:pt x="270" y="83"/>
                  </a:lnTo>
                  <a:lnTo>
                    <a:pt x="271" y="79"/>
                  </a:lnTo>
                  <a:lnTo>
                    <a:pt x="273" y="77"/>
                  </a:lnTo>
                  <a:lnTo>
                    <a:pt x="271" y="73"/>
                  </a:lnTo>
                  <a:lnTo>
                    <a:pt x="270" y="69"/>
                  </a:lnTo>
                  <a:lnTo>
                    <a:pt x="27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a:grpSpLocks noChangeAspect="1"/>
          </p:cNvGrpSpPr>
          <p:nvPr/>
        </p:nvGrpSpPr>
        <p:grpSpPr>
          <a:xfrm>
            <a:off x="518877" y="2490537"/>
            <a:ext cx="722196" cy="720000"/>
            <a:chOff x="1433513" y="822325"/>
            <a:chExt cx="522288" cy="520700"/>
          </a:xfrm>
          <a:solidFill>
            <a:schemeClr val="accent3"/>
          </a:solidFill>
        </p:grpSpPr>
        <p:sp>
          <p:nvSpPr>
            <p:cNvPr id="18" name="Freeform 7"/>
            <p:cNvSpPr>
              <a:spLocks noEditPoints="1"/>
            </p:cNvSpPr>
            <p:nvPr/>
          </p:nvSpPr>
          <p:spPr bwMode="auto">
            <a:xfrm>
              <a:off x="1433513" y="822325"/>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6"/>
            <p:cNvSpPr>
              <a:spLocks noEditPoints="1"/>
            </p:cNvSpPr>
            <p:nvPr/>
          </p:nvSpPr>
          <p:spPr bwMode="auto">
            <a:xfrm>
              <a:off x="1587501" y="974725"/>
              <a:ext cx="227013" cy="231775"/>
            </a:xfrm>
            <a:custGeom>
              <a:avLst/>
              <a:gdLst>
                <a:gd name="T0" fmla="*/ 4 w 285"/>
                <a:gd name="T1" fmla="*/ 173 h 293"/>
                <a:gd name="T2" fmla="*/ 12 w 285"/>
                <a:gd name="T3" fmla="*/ 191 h 293"/>
                <a:gd name="T4" fmla="*/ 32 w 285"/>
                <a:gd name="T5" fmla="*/ 198 h 293"/>
                <a:gd name="T6" fmla="*/ 35 w 285"/>
                <a:gd name="T7" fmla="*/ 214 h 293"/>
                <a:gd name="T8" fmla="*/ 56 w 285"/>
                <a:gd name="T9" fmla="*/ 226 h 293"/>
                <a:gd name="T10" fmla="*/ 62 w 285"/>
                <a:gd name="T11" fmla="*/ 241 h 293"/>
                <a:gd name="T12" fmla="*/ 83 w 285"/>
                <a:gd name="T13" fmla="*/ 253 h 293"/>
                <a:gd name="T14" fmla="*/ 89 w 285"/>
                <a:gd name="T15" fmla="*/ 267 h 293"/>
                <a:gd name="T16" fmla="*/ 110 w 285"/>
                <a:gd name="T17" fmla="*/ 279 h 293"/>
                <a:gd name="T18" fmla="*/ 129 w 285"/>
                <a:gd name="T19" fmla="*/ 270 h 293"/>
                <a:gd name="T20" fmla="*/ 161 w 285"/>
                <a:gd name="T21" fmla="*/ 293 h 293"/>
                <a:gd name="T22" fmla="*/ 179 w 285"/>
                <a:gd name="T23" fmla="*/ 285 h 293"/>
                <a:gd name="T24" fmla="*/ 188 w 285"/>
                <a:gd name="T25" fmla="*/ 266 h 293"/>
                <a:gd name="T26" fmla="*/ 205 w 285"/>
                <a:gd name="T27" fmla="*/ 258 h 293"/>
                <a:gd name="T28" fmla="*/ 212 w 285"/>
                <a:gd name="T29" fmla="*/ 238 h 293"/>
                <a:gd name="T30" fmla="*/ 228 w 285"/>
                <a:gd name="T31" fmla="*/ 235 h 293"/>
                <a:gd name="T32" fmla="*/ 239 w 285"/>
                <a:gd name="T33" fmla="*/ 214 h 293"/>
                <a:gd name="T34" fmla="*/ 247 w 285"/>
                <a:gd name="T35" fmla="*/ 211 h 293"/>
                <a:gd name="T36" fmla="*/ 265 w 285"/>
                <a:gd name="T37" fmla="*/ 196 h 293"/>
                <a:gd name="T38" fmla="*/ 259 w 285"/>
                <a:gd name="T39" fmla="*/ 171 h 293"/>
                <a:gd name="T40" fmla="*/ 278 w 285"/>
                <a:gd name="T41" fmla="*/ 137 h 293"/>
                <a:gd name="T42" fmla="*/ 285 w 285"/>
                <a:gd name="T43" fmla="*/ 90 h 293"/>
                <a:gd name="T44" fmla="*/ 263 w 285"/>
                <a:gd name="T45" fmla="*/ 36 h 293"/>
                <a:gd name="T46" fmla="*/ 201 w 285"/>
                <a:gd name="T47" fmla="*/ 1 h 293"/>
                <a:gd name="T48" fmla="*/ 129 w 285"/>
                <a:gd name="T49" fmla="*/ 4 h 293"/>
                <a:gd name="T50" fmla="*/ 42 w 285"/>
                <a:gd name="T51" fmla="*/ 19 h 293"/>
                <a:gd name="T52" fmla="*/ 1 w 285"/>
                <a:gd name="T53" fmla="*/ 89 h 293"/>
                <a:gd name="T54" fmla="*/ 171 w 285"/>
                <a:gd name="T55" fmla="*/ 278 h 293"/>
                <a:gd name="T56" fmla="*/ 136 w 285"/>
                <a:gd name="T57" fmla="*/ 262 h 293"/>
                <a:gd name="T58" fmla="*/ 171 w 285"/>
                <a:gd name="T59" fmla="*/ 258 h 293"/>
                <a:gd name="T60" fmla="*/ 38 w 285"/>
                <a:gd name="T61" fmla="*/ 36 h 293"/>
                <a:gd name="T62" fmla="*/ 94 w 285"/>
                <a:gd name="T63" fmla="*/ 11 h 293"/>
                <a:gd name="T64" fmla="*/ 114 w 285"/>
                <a:gd name="T65" fmla="*/ 30 h 293"/>
                <a:gd name="T66" fmla="*/ 46 w 285"/>
                <a:gd name="T67" fmla="*/ 103 h 293"/>
                <a:gd name="T68" fmla="*/ 81 w 285"/>
                <a:gd name="T69" fmla="*/ 112 h 293"/>
                <a:gd name="T70" fmla="*/ 118 w 285"/>
                <a:gd name="T71" fmla="*/ 93 h 293"/>
                <a:gd name="T72" fmla="*/ 184 w 285"/>
                <a:gd name="T73" fmla="*/ 106 h 293"/>
                <a:gd name="T74" fmla="*/ 251 w 285"/>
                <a:gd name="T75" fmla="*/ 198 h 293"/>
                <a:gd name="T76" fmla="*/ 208 w 285"/>
                <a:gd name="T77" fmla="*/ 173 h 293"/>
                <a:gd name="T78" fmla="*/ 200 w 285"/>
                <a:gd name="T79" fmla="*/ 173 h 293"/>
                <a:gd name="T80" fmla="*/ 224 w 285"/>
                <a:gd name="T81" fmla="*/ 204 h 293"/>
                <a:gd name="T82" fmla="*/ 224 w 285"/>
                <a:gd name="T83" fmla="*/ 224 h 293"/>
                <a:gd name="T84" fmla="*/ 181 w 285"/>
                <a:gd name="T85" fmla="*/ 200 h 293"/>
                <a:gd name="T86" fmla="*/ 172 w 285"/>
                <a:gd name="T87" fmla="*/ 202 h 293"/>
                <a:gd name="T88" fmla="*/ 200 w 285"/>
                <a:gd name="T89" fmla="*/ 236 h 293"/>
                <a:gd name="T90" fmla="*/ 193 w 285"/>
                <a:gd name="T91" fmla="*/ 254 h 293"/>
                <a:gd name="T92" fmla="*/ 146 w 285"/>
                <a:gd name="T93" fmla="*/ 218 h 293"/>
                <a:gd name="T94" fmla="*/ 130 w 285"/>
                <a:gd name="T95" fmla="*/ 210 h 293"/>
                <a:gd name="T96" fmla="*/ 125 w 285"/>
                <a:gd name="T97" fmla="*/ 198 h 293"/>
                <a:gd name="T98" fmla="*/ 107 w 285"/>
                <a:gd name="T99" fmla="*/ 184 h 293"/>
                <a:gd name="T100" fmla="*/ 101 w 285"/>
                <a:gd name="T101" fmla="*/ 180 h 293"/>
                <a:gd name="T102" fmla="*/ 90 w 285"/>
                <a:gd name="T103" fmla="*/ 160 h 293"/>
                <a:gd name="T104" fmla="*/ 74 w 285"/>
                <a:gd name="T105" fmla="*/ 156 h 293"/>
                <a:gd name="T106" fmla="*/ 63 w 285"/>
                <a:gd name="T107" fmla="*/ 133 h 293"/>
                <a:gd name="T108" fmla="*/ 40 w 285"/>
                <a:gd name="T109" fmla="*/ 132 h 293"/>
                <a:gd name="T110" fmla="*/ 13 w 285"/>
                <a:gd name="T111" fmla="*/ 117 h 293"/>
                <a:gd name="T112" fmla="*/ 38 w 285"/>
                <a:gd name="T113"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 h="293">
                  <a:moveTo>
                    <a:pt x="12" y="157"/>
                  </a:moveTo>
                  <a:lnTo>
                    <a:pt x="12" y="157"/>
                  </a:lnTo>
                  <a:lnTo>
                    <a:pt x="9" y="160"/>
                  </a:lnTo>
                  <a:lnTo>
                    <a:pt x="7" y="164"/>
                  </a:lnTo>
                  <a:lnTo>
                    <a:pt x="5" y="169"/>
                  </a:lnTo>
                  <a:lnTo>
                    <a:pt x="4" y="173"/>
                  </a:lnTo>
                  <a:lnTo>
                    <a:pt x="4" y="173"/>
                  </a:lnTo>
                  <a:lnTo>
                    <a:pt x="5" y="179"/>
                  </a:lnTo>
                  <a:lnTo>
                    <a:pt x="7" y="183"/>
                  </a:lnTo>
                  <a:lnTo>
                    <a:pt x="9" y="188"/>
                  </a:lnTo>
                  <a:lnTo>
                    <a:pt x="12" y="191"/>
                  </a:lnTo>
                  <a:lnTo>
                    <a:pt x="12" y="191"/>
                  </a:lnTo>
                  <a:lnTo>
                    <a:pt x="16" y="195"/>
                  </a:lnTo>
                  <a:lnTo>
                    <a:pt x="20" y="196"/>
                  </a:lnTo>
                  <a:lnTo>
                    <a:pt x="24" y="198"/>
                  </a:lnTo>
                  <a:lnTo>
                    <a:pt x="29" y="199"/>
                  </a:lnTo>
                  <a:lnTo>
                    <a:pt x="29" y="199"/>
                  </a:lnTo>
                  <a:lnTo>
                    <a:pt x="32" y="198"/>
                  </a:lnTo>
                  <a:lnTo>
                    <a:pt x="32" y="198"/>
                  </a:lnTo>
                  <a:lnTo>
                    <a:pt x="31" y="200"/>
                  </a:lnTo>
                  <a:lnTo>
                    <a:pt x="31" y="200"/>
                  </a:lnTo>
                  <a:lnTo>
                    <a:pt x="32" y="206"/>
                  </a:lnTo>
                  <a:lnTo>
                    <a:pt x="33" y="210"/>
                  </a:lnTo>
                  <a:lnTo>
                    <a:pt x="35" y="214"/>
                  </a:lnTo>
                  <a:lnTo>
                    <a:pt x="39" y="218"/>
                  </a:lnTo>
                  <a:lnTo>
                    <a:pt x="39" y="218"/>
                  </a:lnTo>
                  <a:lnTo>
                    <a:pt x="43" y="222"/>
                  </a:lnTo>
                  <a:lnTo>
                    <a:pt x="47" y="223"/>
                  </a:lnTo>
                  <a:lnTo>
                    <a:pt x="51" y="224"/>
                  </a:lnTo>
                  <a:lnTo>
                    <a:pt x="56" y="226"/>
                  </a:lnTo>
                  <a:lnTo>
                    <a:pt x="56" y="226"/>
                  </a:lnTo>
                  <a:lnTo>
                    <a:pt x="59" y="224"/>
                  </a:lnTo>
                  <a:lnTo>
                    <a:pt x="59" y="224"/>
                  </a:lnTo>
                  <a:lnTo>
                    <a:pt x="59" y="230"/>
                  </a:lnTo>
                  <a:lnTo>
                    <a:pt x="59" y="235"/>
                  </a:lnTo>
                  <a:lnTo>
                    <a:pt x="62" y="241"/>
                  </a:lnTo>
                  <a:lnTo>
                    <a:pt x="66" y="245"/>
                  </a:lnTo>
                  <a:lnTo>
                    <a:pt x="66" y="245"/>
                  </a:lnTo>
                  <a:lnTo>
                    <a:pt x="70" y="249"/>
                  </a:lnTo>
                  <a:lnTo>
                    <a:pt x="74" y="250"/>
                  </a:lnTo>
                  <a:lnTo>
                    <a:pt x="78" y="251"/>
                  </a:lnTo>
                  <a:lnTo>
                    <a:pt x="83" y="253"/>
                  </a:lnTo>
                  <a:lnTo>
                    <a:pt x="83" y="253"/>
                  </a:lnTo>
                  <a:lnTo>
                    <a:pt x="86" y="251"/>
                  </a:lnTo>
                  <a:lnTo>
                    <a:pt x="86" y="251"/>
                  </a:lnTo>
                  <a:lnTo>
                    <a:pt x="86" y="257"/>
                  </a:lnTo>
                  <a:lnTo>
                    <a:pt x="86" y="262"/>
                  </a:lnTo>
                  <a:lnTo>
                    <a:pt x="89" y="267"/>
                  </a:lnTo>
                  <a:lnTo>
                    <a:pt x="93" y="271"/>
                  </a:lnTo>
                  <a:lnTo>
                    <a:pt x="93" y="271"/>
                  </a:lnTo>
                  <a:lnTo>
                    <a:pt x="97" y="275"/>
                  </a:lnTo>
                  <a:lnTo>
                    <a:pt x="101" y="277"/>
                  </a:lnTo>
                  <a:lnTo>
                    <a:pt x="105" y="278"/>
                  </a:lnTo>
                  <a:lnTo>
                    <a:pt x="110" y="279"/>
                  </a:lnTo>
                  <a:lnTo>
                    <a:pt x="110" y="279"/>
                  </a:lnTo>
                  <a:lnTo>
                    <a:pt x="114" y="278"/>
                  </a:lnTo>
                  <a:lnTo>
                    <a:pt x="119" y="277"/>
                  </a:lnTo>
                  <a:lnTo>
                    <a:pt x="123" y="275"/>
                  </a:lnTo>
                  <a:lnTo>
                    <a:pt x="126" y="271"/>
                  </a:lnTo>
                  <a:lnTo>
                    <a:pt x="129" y="270"/>
                  </a:lnTo>
                  <a:lnTo>
                    <a:pt x="144" y="285"/>
                  </a:lnTo>
                  <a:lnTo>
                    <a:pt x="144" y="285"/>
                  </a:lnTo>
                  <a:lnTo>
                    <a:pt x="148" y="289"/>
                  </a:lnTo>
                  <a:lnTo>
                    <a:pt x="152" y="290"/>
                  </a:lnTo>
                  <a:lnTo>
                    <a:pt x="156" y="292"/>
                  </a:lnTo>
                  <a:lnTo>
                    <a:pt x="161" y="293"/>
                  </a:lnTo>
                  <a:lnTo>
                    <a:pt x="161" y="293"/>
                  </a:lnTo>
                  <a:lnTo>
                    <a:pt x="166" y="292"/>
                  </a:lnTo>
                  <a:lnTo>
                    <a:pt x="171" y="290"/>
                  </a:lnTo>
                  <a:lnTo>
                    <a:pt x="175" y="289"/>
                  </a:lnTo>
                  <a:lnTo>
                    <a:pt x="179" y="285"/>
                  </a:lnTo>
                  <a:lnTo>
                    <a:pt x="179" y="285"/>
                  </a:lnTo>
                  <a:lnTo>
                    <a:pt x="181" y="281"/>
                  </a:lnTo>
                  <a:lnTo>
                    <a:pt x="184" y="275"/>
                  </a:lnTo>
                  <a:lnTo>
                    <a:pt x="185" y="270"/>
                  </a:lnTo>
                  <a:lnTo>
                    <a:pt x="185" y="265"/>
                  </a:lnTo>
                  <a:lnTo>
                    <a:pt x="185" y="265"/>
                  </a:lnTo>
                  <a:lnTo>
                    <a:pt x="188" y="266"/>
                  </a:lnTo>
                  <a:lnTo>
                    <a:pt x="188" y="266"/>
                  </a:lnTo>
                  <a:lnTo>
                    <a:pt x="193" y="265"/>
                  </a:lnTo>
                  <a:lnTo>
                    <a:pt x="197" y="263"/>
                  </a:lnTo>
                  <a:lnTo>
                    <a:pt x="201" y="262"/>
                  </a:lnTo>
                  <a:lnTo>
                    <a:pt x="205" y="258"/>
                  </a:lnTo>
                  <a:lnTo>
                    <a:pt x="205" y="258"/>
                  </a:lnTo>
                  <a:lnTo>
                    <a:pt x="208" y="254"/>
                  </a:lnTo>
                  <a:lnTo>
                    <a:pt x="211" y="250"/>
                  </a:lnTo>
                  <a:lnTo>
                    <a:pt x="212" y="246"/>
                  </a:lnTo>
                  <a:lnTo>
                    <a:pt x="212" y="241"/>
                  </a:lnTo>
                  <a:lnTo>
                    <a:pt x="212" y="241"/>
                  </a:lnTo>
                  <a:lnTo>
                    <a:pt x="212" y="238"/>
                  </a:lnTo>
                  <a:lnTo>
                    <a:pt x="212" y="238"/>
                  </a:lnTo>
                  <a:lnTo>
                    <a:pt x="215" y="239"/>
                  </a:lnTo>
                  <a:lnTo>
                    <a:pt x="215" y="239"/>
                  </a:lnTo>
                  <a:lnTo>
                    <a:pt x="220" y="238"/>
                  </a:lnTo>
                  <a:lnTo>
                    <a:pt x="224" y="236"/>
                  </a:lnTo>
                  <a:lnTo>
                    <a:pt x="228" y="235"/>
                  </a:lnTo>
                  <a:lnTo>
                    <a:pt x="232" y="231"/>
                  </a:lnTo>
                  <a:lnTo>
                    <a:pt x="232" y="231"/>
                  </a:lnTo>
                  <a:lnTo>
                    <a:pt x="235" y="227"/>
                  </a:lnTo>
                  <a:lnTo>
                    <a:pt x="238" y="223"/>
                  </a:lnTo>
                  <a:lnTo>
                    <a:pt x="239" y="219"/>
                  </a:lnTo>
                  <a:lnTo>
                    <a:pt x="239" y="214"/>
                  </a:lnTo>
                  <a:lnTo>
                    <a:pt x="239" y="214"/>
                  </a:lnTo>
                  <a:lnTo>
                    <a:pt x="239" y="211"/>
                  </a:lnTo>
                  <a:lnTo>
                    <a:pt x="239" y="211"/>
                  </a:lnTo>
                  <a:lnTo>
                    <a:pt x="242" y="212"/>
                  </a:lnTo>
                  <a:lnTo>
                    <a:pt x="242" y="212"/>
                  </a:lnTo>
                  <a:lnTo>
                    <a:pt x="247" y="211"/>
                  </a:lnTo>
                  <a:lnTo>
                    <a:pt x="251" y="210"/>
                  </a:lnTo>
                  <a:lnTo>
                    <a:pt x="255" y="207"/>
                  </a:lnTo>
                  <a:lnTo>
                    <a:pt x="259" y="204"/>
                  </a:lnTo>
                  <a:lnTo>
                    <a:pt x="259" y="204"/>
                  </a:lnTo>
                  <a:lnTo>
                    <a:pt x="262" y="200"/>
                  </a:lnTo>
                  <a:lnTo>
                    <a:pt x="265" y="196"/>
                  </a:lnTo>
                  <a:lnTo>
                    <a:pt x="266" y="192"/>
                  </a:lnTo>
                  <a:lnTo>
                    <a:pt x="266" y="187"/>
                  </a:lnTo>
                  <a:lnTo>
                    <a:pt x="266" y="183"/>
                  </a:lnTo>
                  <a:lnTo>
                    <a:pt x="265" y="179"/>
                  </a:lnTo>
                  <a:lnTo>
                    <a:pt x="263" y="175"/>
                  </a:lnTo>
                  <a:lnTo>
                    <a:pt x="259" y="171"/>
                  </a:lnTo>
                  <a:lnTo>
                    <a:pt x="258" y="168"/>
                  </a:lnTo>
                  <a:lnTo>
                    <a:pt x="258" y="168"/>
                  </a:lnTo>
                  <a:lnTo>
                    <a:pt x="265" y="161"/>
                  </a:lnTo>
                  <a:lnTo>
                    <a:pt x="270" y="153"/>
                  </a:lnTo>
                  <a:lnTo>
                    <a:pt x="274" y="145"/>
                  </a:lnTo>
                  <a:lnTo>
                    <a:pt x="278" y="137"/>
                  </a:lnTo>
                  <a:lnTo>
                    <a:pt x="281" y="128"/>
                  </a:lnTo>
                  <a:lnTo>
                    <a:pt x="283" y="120"/>
                  </a:lnTo>
                  <a:lnTo>
                    <a:pt x="285" y="110"/>
                  </a:lnTo>
                  <a:lnTo>
                    <a:pt x="285" y="99"/>
                  </a:lnTo>
                  <a:lnTo>
                    <a:pt x="285" y="99"/>
                  </a:lnTo>
                  <a:lnTo>
                    <a:pt x="285" y="90"/>
                  </a:lnTo>
                  <a:lnTo>
                    <a:pt x="283" y="81"/>
                  </a:lnTo>
                  <a:lnTo>
                    <a:pt x="281" y="71"/>
                  </a:lnTo>
                  <a:lnTo>
                    <a:pt x="278" y="62"/>
                  </a:lnTo>
                  <a:lnTo>
                    <a:pt x="274" y="52"/>
                  </a:lnTo>
                  <a:lnTo>
                    <a:pt x="269" y="44"/>
                  </a:lnTo>
                  <a:lnTo>
                    <a:pt x="263" y="36"/>
                  </a:lnTo>
                  <a:lnTo>
                    <a:pt x="256" y="30"/>
                  </a:lnTo>
                  <a:lnTo>
                    <a:pt x="256" y="30"/>
                  </a:lnTo>
                  <a:lnTo>
                    <a:pt x="244" y="19"/>
                  </a:lnTo>
                  <a:lnTo>
                    <a:pt x="231" y="11"/>
                  </a:lnTo>
                  <a:lnTo>
                    <a:pt x="216" y="5"/>
                  </a:lnTo>
                  <a:lnTo>
                    <a:pt x="201" y="1"/>
                  </a:lnTo>
                  <a:lnTo>
                    <a:pt x="187" y="0"/>
                  </a:lnTo>
                  <a:lnTo>
                    <a:pt x="172" y="1"/>
                  </a:lnTo>
                  <a:lnTo>
                    <a:pt x="157" y="4"/>
                  </a:lnTo>
                  <a:lnTo>
                    <a:pt x="142" y="9"/>
                  </a:lnTo>
                  <a:lnTo>
                    <a:pt x="142" y="9"/>
                  </a:lnTo>
                  <a:lnTo>
                    <a:pt x="129" y="4"/>
                  </a:lnTo>
                  <a:lnTo>
                    <a:pt x="113" y="0"/>
                  </a:lnTo>
                  <a:lnTo>
                    <a:pt x="98" y="0"/>
                  </a:lnTo>
                  <a:lnTo>
                    <a:pt x="83" y="1"/>
                  </a:lnTo>
                  <a:lnTo>
                    <a:pt x="68" y="5"/>
                  </a:lnTo>
                  <a:lnTo>
                    <a:pt x="55" y="11"/>
                  </a:lnTo>
                  <a:lnTo>
                    <a:pt x="42" y="19"/>
                  </a:lnTo>
                  <a:lnTo>
                    <a:pt x="29" y="30"/>
                  </a:lnTo>
                  <a:lnTo>
                    <a:pt x="29" y="30"/>
                  </a:lnTo>
                  <a:lnTo>
                    <a:pt x="19" y="43"/>
                  </a:lnTo>
                  <a:lnTo>
                    <a:pt x="11" y="56"/>
                  </a:lnTo>
                  <a:lnTo>
                    <a:pt x="4" y="73"/>
                  </a:lnTo>
                  <a:lnTo>
                    <a:pt x="1" y="89"/>
                  </a:lnTo>
                  <a:lnTo>
                    <a:pt x="0" y="105"/>
                  </a:lnTo>
                  <a:lnTo>
                    <a:pt x="3" y="122"/>
                  </a:lnTo>
                  <a:lnTo>
                    <a:pt x="8" y="137"/>
                  </a:lnTo>
                  <a:lnTo>
                    <a:pt x="16" y="153"/>
                  </a:lnTo>
                  <a:lnTo>
                    <a:pt x="12" y="157"/>
                  </a:lnTo>
                  <a:close/>
                  <a:moveTo>
                    <a:pt x="171" y="278"/>
                  </a:moveTo>
                  <a:lnTo>
                    <a:pt x="171" y="278"/>
                  </a:lnTo>
                  <a:lnTo>
                    <a:pt x="166" y="281"/>
                  </a:lnTo>
                  <a:lnTo>
                    <a:pt x="161" y="281"/>
                  </a:lnTo>
                  <a:lnTo>
                    <a:pt x="156" y="281"/>
                  </a:lnTo>
                  <a:lnTo>
                    <a:pt x="152" y="278"/>
                  </a:lnTo>
                  <a:lnTo>
                    <a:pt x="136" y="262"/>
                  </a:lnTo>
                  <a:lnTo>
                    <a:pt x="146" y="251"/>
                  </a:lnTo>
                  <a:lnTo>
                    <a:pt x="146" y="251"/>
                  </a:lnTo>
                  <a:lnTo>
                    <a:pt x="150" y="246"/>
                  </a:lnTo>
                  <a:lnTo>
                    <a:pt x="153" y="241"/>
                  </a:lnTo>
                  <a:lnTo>
                    <a:pt x="171" y="258"/>
                  </a:lnTo>
                  <a:lnTo>
                    <a:pt x="171" y="258"/>
                  </a:lnTo>
                  <a:lnTo>
                    <a:pt x="173" y="263"/>
                  </a:lnTo>
                  <a:lnTo>
                    <a:pt x="175" y="267"/>
                  </a:lnTo>
                  <a:lnTo>
                    <a:pt x="173" y="273"/>
                  </a:lnTo>
                  <a:lnTo>
                    <a:pt x="171" y="278"/>
                  </a:lnTo>
                  <a:lnTo>
                    <a:pt x="171" y="278"/>
                  </a:lnTo>
                  <a:close/>
                  <a:moveTo>
                    <a:pt x="38" y="36"/>
                  </a:moveTo>
                  <a:lnTo>
                    <a:pt x="38" y="36"/>
                  </a:lnTo>
                  <a:lnTo>
                    <a:pt x="47" y="28"/>
                  </a:lnTo>
                  <a:lnTo>
                    <a:pt x="58" y="22"/>
                  </a:lnTo>
                  <a:lnTo>
                    <a:pt x="70" y="16"/>
                  </a:lnTo>
                  <a:lnTo>
                    <a:pt x="81" y="14"/>
                  </a:lnTo>
                  <a:lnTo>
                    <a:pt x="94" y="11"/>
                  </a:lnTo>
                  <a:lnTo>
                    <a:pt x="106" y="11"/>
                  </a:lnTo>
                  <a:lnTo>
                    <a:pt x="118" y="12"/>
                  </a:lnTo>
                  <a:lnTo>
                    <a:pt x="130" y="16"/>
                  </a:lnTo>
                  <a:lnTo>
                    <a:pt x="130" y="16"/>
                  </a:lnTo>
                  <a:lnTo>
                    <a:pt x="122" y="22"/>
                  </a:lnTo>
                  <a:lnTo>
                    <a:pt x="114" y="30"/>
                  </a:lnTo>
                  <a:lnTo>
                    <a:pt x="47" y="97"/>
                  </a:lnTo>
                  <a:lnTo>
                    <a:pt x="47" y="97"/>
                  </a:lnTo>
                  <a:lnTo>
                    <a:pt x="46" y="98"/>
                  </a:lnTo>
                  <a:lnTo>
                    <a:pt x="46" y="101"/>
                  </a:lnTo>
                  <a:lnTo>
                    <a:pt x="46" y="101"/>
                  </a:lnTo>
                  <a:lnTo>
                    <a:pt x="46" y="103"/>
                  </a:lnTo>
                  <a:lnTo>
                    <a:pt x="48" y="105"/>
                  </a:lnTo>
                  <a:lnTo>
                    <a:pt x="48" y="105"/>
                  </a:lnTo>
                  <a:lnTo>
                    <a:pt x="54" y="108"/>
                  </a:lnTo>
                  <a:lnTo>
                    <a:pt x="60" y="110"/>
                  </a:lnTo>
                  <a:lnTo>
                    <a:pt x="70" y="112"/>
                  </a:lnTo>
                  <a:lnTo>
                    <a:pt x="81" y="112"/>
                  </a:lnTo>
                  <a:lnTo>
                    <a:pt x="93" y="109"/>
                  </a:lnTo>
                  <a:lnTo>
                    <a:pt x="99" y="106"/>
                  </a:lnTo>
                  <a:lnTo>
                    <a:pt x="105" y="103"/>
                  </a:lnTo>
                  <a:lnTo>
                    <a:pt x="111" y="99"/>
                  </a:lnTo>
                  <a:lnTo>
                    <a:pt x="118" y="93"/>
                  </a:lnTo>
                  <a:lnTo>
                    <a:pt x="118" y="93"/>
                  </a:lnTo>
                  <a:lnTo>
                    <a:pt x="129" y="98"/>
                  </a:lnTo>
                  <a:lnTo>
                    <a:pt x="145" y="103"/>
                  </a:lnTo>
                  <a:lnTo>
                    <a:pt x="154" y="105"/>
                  </a:lnTo>
                  <a:lnTo>
                    <a:pt x="164" y="106"/>
                  </a:lnTo>
                  <a:lnTo>
                    <a:pt x="175" y="108"/>
                  </a:lnTo>
                  <a:lnTo>
                    <a:pt x="184" y="106"/>
                  </a:lnTo>
                  <a:lnTo>
                    <a:pt x="252" y="177"/>
                  </a:lnTo>
                  <a:lnTo>
                    <a:pt x="252" y="177"/>
                  </a:lnTo>
                  <a:lnTo>
                    <a:pt x="255" y="183"/>
                  </a:lnTo>
                  <a:lnTo>
                    <a:pt x="255" y="187"/>
                  </a:lnTo>
                  <a:lnTo>
                    <a:pt x="254" y="192"/>
                  </a:lnTo>
                  <a:lnTo>
                    <a:pt x="251" y="198"/>
                  </a:lnTo>
                  <a:lnTo>
                    <a:pt x="251" y="198"/>
                  </a:lnTo>
                  <a:lnTo>
                    <a:pt x="247" y="200"/>
                  </a:lnTo>
                  <a:lnTo>
                    <a:pt x="242" y="200"/>
                  </a:lnTo>
                  <a:lnTo>
                    <a:pt x="236" y="200"/>
                  </a:lnTo>
                  <a:lnTo>
                    <a:pt x="232" y="198"/>
                  </a:lnTo>
                  <a:lnTo>
                    <a:pt x="208" y="173"/>
                  </a:lnTo>
                  <a:lnTo>
                    <a:pt x="208" y="173"/>
                  </a:lnTo>
                  <a:lnTo>
                    <a:pt x="207" y="172"/>
                  </a:lnTo>
                  <a:lnTo>
                    <a:pt x="204" y="171"/>
                  </a:lnTo>
                  <a:lnTo>
                    <a:pt x="203" y="172"/>
                  </a:lnTo>
                  <a:lnTo>
                    <a:pt x="200" y="173"/>
                  </a:lnTo>
                  <a:lnTo>
                    <a:pt x="200" y="173"/>
                  </a:lnTo>
                  <a:lnTo>
                    <a:pt x="199" y="175"/>
                  </a:lnTo>
                  <a:lnTo>
                    <a:pt x="199" y="177"/>
                  </a:lnTo>
                  <a:lnTo>
                    <a:pt x="199" y="179"/>
                  </a:lnTo>
                  <a:lnTo>
                    <a:pt x="200" y="180"/>
                  </a:lnTo>
                  <a:lnTo>
                    <a:pt x="224" y="204"/>
                  </a:lnTo>
                  <a:lnTo>
                    <a:pt x="224" y="204"/>
                  </a:lnTo>
                  <a:lnTo>
                    <a:pt x="227" y="210"/>
                  </a:lnTo>
                  <a:lnTo>
                    <a:pt x="228" y="214"/>
                  </a:lnTo>
                  <a:lnTo>
                    <a:pt x="228" y="214"/>
                  </a:lnTo>
                  <a:lnTo>
                    <a:pt x="227" y="219"/>
                  </a:lnTo>
                  <a:lnTo>
                    <a:pt x="224" y="224"/>
                  </a:lnTo>
                  <a:lnTo>
                    <a:pt x="224" y="224"/>
                  </a:lnTo>
                  <a:lnTo>
                    <a:pt x="220" y="227"/>
                  </a:lnTo>
                  <a:lnTo>
                    <a:pt x="215" y="227"/>
                  </a:lnTo>
                  <a:lnTo>
                    <a:pt x="209" y="227"/>
                  </a:lnTo>
                  <a:lnTo>
                    <a:pt x="205" y="224"/>
                  </a:lnTo>
                  <a:lnTo>
                    <a:pt x="181" y="200"/>
                  </a:lnTo>
                  <a:lnTo>
                    <a:pt x="181" y="200"/>
                  </a:lnTo>
                  <a:lnTo>
                    <a:pt x="180" y="199"/>
                  </a:lnTo>
                  <a:lnTo>
                    <a:pt x="177" y="198"/>
                  </a:lnTo>
                  <a:lnTo>
                    <a:pt x="176" y="199"/>
                  </a:lnTo>
                  <a:lnTo>
                    <a:pt x="173" y="200"/>
                  </a:lnTo>
                  <a:lnTo>
                    <a:pt x="173" y="200"/>
                  </a:lnTo>
                  <a:lnTo>
                    <a:pt x="172" y="202"/>
                  </a:lnTo>
                  <a:lnTo>
                    <a:pt x="172" y="203"/>
                  </a:lnTo>
                  <a:lnTo>
                    <a:pt x="172" y="206"/>
                  </a:lnTo>
                  <a:lnTo>
                    <a:pt x="173" y="207"/>
                  </a:lnTo>
                  <a:lnTo>
                    <a:pt x="197" y="231"/>
                  </a:lnTo>
                  <a:lnTo>
                    <a:pt x="197" y="231"/>
                  </a:lnTo>
                  <a:lnTo>
                    <a:pt x="200" y="236"/>
                  </a:lnTo>
                  <a:lnTo>
                    <a:pt x="201" y="241"/>
                  </a:lnTo>
                  <a:lnTo>
                    <a:pt x="201" y="241"/>
                  </a:lnTo>
                  <a:lnTo>
                    <a:pt x="200" y="246"/>
                  </a:lnTo>
                  <a:lnTo>
                    <a:pt x="197" y="251"/>
                  </a:lnTo>
                  <a:lnTo>
                    <a:pt x="197" y="251"/>
                  </a:lnTo>
                  <a:lnTo>
                    <a:pt x="193" y="254"/>
                  </a:lnTo>
                  <a:lnTo>
                    <a:pt x="188" y="254"/>
                  </a:lnTo>
                  <a:lnTo>
                    <a:pt x="183" y="254"/>
                  </a:lnTo>
                  <a:lnTo>
                    <a:pt x="179" y="251"/>
                  </a:lnTo>
                  <a:lnTo>
                    <a:pt x="152" y="224"/>
                  </a:lnTo>
                  <a:lnTo>
                    <a:pt x="152" y="224"/>
                  </a:lnTo>
                  <a:lnTo>
                    <a:pt x="146" y="218"/>
                  </a:lnTo>
                  <a:lnTo>
                    <a:pt x="146" y="218"/>
                  </a:lnTo>
                  <a:lnTo>
                    <a:pt x="144" y="214"/>
                  </a:lnTo>
                  <a:lnTo>
                    <a:pt x="140" y="212"/>
                  </a:lnTo>
                  <a:lnTo>
                    <a:pt x="134" y="211"/>
                  </a:lnTo>
                  <a:lnTo>
                    <a:pt x="130" y="210"/>
                  </a:lnTo>
                  <a:lnTo>
                    <a:pt x="130" y="210"/>
                  </a:lnTo>
                  <a:lnTo>
                    <a:pt x="128" y="210"/>
                  </a:lnTo>
                  <a:lnTo>
                    <a:pt x="128" y="210"/>
                  </a:lnTo>
                  <a:lnTo>
                    <a:pt x="128" y="207"/>
                  </a:lnTo>
                  <a:lnTo>
                    <a:pt x="128" y="207"/>
                  </a:lnTo>
                  <a:lnTo>
                    <a:pt x="126" y="203"/>
                  </a:lnTo>
                  <a:lnTo>
                    <a:pt x="125" y="198"/>
                  </a:lnTo>
                  <a:lnTo>
                    <a:pt x="123" y="193"/>
                  </a:lnTo>
                  <a:lnTo>
                    <a:pt x="119" y="191"/>
                  </a:lnTo>
                  <a:lnTo>
                    <a:pt x="119" y="191"/>
                  </a:lnTo>
                  <a:lnTo>
                    <a:pt x="117" y="187"/>
                  </a:lnTo>
                  <a:lnTo>
                    <a:pt x="113" y="185"/>
                  </a:lnTo>
                  <a:lnTo>
                    <a:pt x="107" y="184"/>
                  </a:lnTo>
                  <a:lnTo>
                    <a:pt x="103" y="183"/>
                  </a:lnTo>
                  <a:lnTo>
                    <a:pt x="103" y="183"/>
                  </a:lnTo>
                  <a:lnTo>
                    <a:pt x="101" y="183"/>
                  </a:lnTo>
                  <a:lnTo>
                    <a:pt x="101" y="183"/>
                  </a:lnTo>
                  <a:lnTo>
                    <a:pt x="101" y="180"/>
                  </a:lnTo>
                  <a:lnTo>
                    <a:pt x="101" y="180"/>
                  </a:lnTo>
                  <a:lnTo>
                    <a:pt x="99" y="176"/>
                  </a:lnTo>
                  <a:lnTo>
                    <a:pt x="98" y="171"/>
                  </a:lnTo>
                  <a:lnTo>
                    <a:pt x="97" y="167"/>
                  </a:lnTo>
                  <a:lnTo>
                    <a:pt x="93" y="164"/>
                  </a:lnTo>
                  <a:lnTo>
                    <a:pt x="93" y="164"/>
                  </a:lnTo>
                  <a:lnTo>
                    <a:pt x="90" y="160"/>
                  </a:lnTo>
                  <a:lnTo>
                    <a:pt x="86" y="159"/>
                  </a:lnTo>
                  <a:lnTo>
                    <a:pt x="81" y="157"/>
                  </a:lnTo>
                  <a:lnTo>
                    <a:pt x="76" y="156"/>
                  </a:lnTo>
                  <a:lnTo>
                    <a:pt x="76" y="156"/>
                  </a:lnTo>
                  <a:lnTo>
                    <a:pt x="74" y="156"/>
                  </a:lnTo>
                  <a:lnTo>
                    <a:pt x="74" y="156"/>
                  </a:lnTo>
                  <a:lnTo>
                    <a:pt x="74" y="151"/>
                  </a:lnTo>
                  <a:lnTo>
                    <a:pt x="72" y="146"/>
                  </a:lnTo>
                  <a:lnTo>
                    <a:pt x="70" y="141"/>
                  </a:lnTo>
                  <a:lnTo>
                    <a:pt x="66" y="137"/>
                  </a:lnTo>
                  <a:lnTo>
                    <a:pt x="66" y="137"/>
                  </a:lnTo>
                  <a:lnTo>
                    <a:pt x="63" y="133"/>
                  </a:lnTo>
                  <a:lnTo>
                    <a:pt x="59" y="132"/>
                  </a:lnTo>
                  <a:lnTo>
                    <a:pt x="54" y="130"/>
                  </a:lnTo>
                  <a:lnTo>
                    <a:pt x="50" y="129"/>
                  </a:lnTo>
                  <a:lnTo>
                    <a:pt x="50" y="129"/>
                  </a:lnTo>
                  <a:lnTo>
                    <a:pt x="44" y="130"/>
                  </a:lnTo>
                  <a:lnTo>
                    <a:pt x="40" y="132"/>
                  </a:lnTo>
                  <a:lnTo>
                    <a:pt x="36" y="133"/>
                  </a:lnTo>
                  <a:lnTo>
                    <a:pt x="32" y="137"/>
                  </a:lnTo>
                  <a:lnTo>
                    <a:pt x="23" y="145"/>
                  </a:lnTo>
                  <a:lnTo>
                    <a:pt x="23" y="145"/>
                  </a:lnTo>
                  <a:lnTo>
                    <a:pt x="17" y="132"/>
                  </a:lnTo>
                  <a:lnTo>
                    <a:pt x="13" y="117"/>
                  </a:lnTo>
                  <a:lnTo>
                    <a:pt x="11" y="103"/>
                  </a:lnTo>
                  <a:lnTo>
                    <a:pt x="12" y="89"/>
                  </a:lnTo>
                  <a:lnTo>
                    <a:pt x="15" y="75"/>
                  </a:lnTo>
                  <a:lnTo>
                    <a:pt x="20" y="61"/>
                  </a:lnTo>
                  <a:lnTo>
                    <a:pt x="28" y="48"/>
                  </a:lnTo>
                  <a:lnTo>
                    <a:pt x="38" y="36"/>
                  </a:lnTo>
                  <a:lnTo>
                    <a:pt x="3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a:grpSpLocks noChangeAspect="1"/>
          </p:cNvGrpSpPr>
          <p:nvPr/>
        </p:nvGrpSpPr>
        <p:grpSpPr>
          <a:xfrm>
            <a:off x="518877" y="3896616"/>
            <a:ext cx="720000" cy="717811"/>
            <a:chOff x="5832476" y="2498725"/>
            <a:chExt cx="522288" cy="520700"/>
          </a:xfrm>
          <a:solidFill>
            <a:schemeClr val="accent3"/>
          </a:solidFill>
        </p:grpSpPr>
        <p:sp>
          <p:nvSpPr>
            <p:cNvPr id="21" name="Freeform 27"/>
            <p:cNvSpPr>
              <a:spLocks noEditPoints="1"/>
            </p:cNvSpPr>
            <p:nvPr/>
          </p:nvSpPr>
          <p:spPr bwMode="auto">
            <a:xfrm>
              <a:off x="5832476" y="2498725"/>
              <a:ext cx="522288" cy="520700"/>
            </a:xfrm>
            <a:custGeom>
              <a:avLst/>
              <a:gdLst>
                <a:gd name="T0" fmla="*/ 312 w 657"/>
                <a:gd name="T1" fmla="*/ 657 h 657"/>
                <a:gd name="T2" fmla="*/ 262 w 657"/>
                <a:gd name="T3" fmla="*/ 651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30 h 657"/>
                <a:gd name="T16" fmla="*/ 2 w 657"/>
                <a:gd name="T17" fmla="*/ 296 h 657"/>
                <a:gd name="T18" fmla="*/ 10 w 657"/>
                <a:gd name="T19" fmla="*/ 248 h 657"/>
                <a:gd name="T20" fmla="*/ 39 w 657"/>
                <a:gd name="T21" fmla="*/ 172 h 657"/>
                <a:gd name="T22" fmla="*/ 96 w 657"/>
                <a:gd name="T23" fmla="*/ 97 h 657"/>
                <a:gd name="T24" fmla="*/ 172 w 657"/>
                <a:gd name="T25" fmla="*/ 39 h 657"/>
                <a:gd name="T26" fmla="*/ 246 w 657"/>
                <a:gd name="T27" fmla="*/ 11 h 657"/>
                <a:gd name="T28" fmla="*/ 294 w 657"/>
                <a:gd name="T29" fmla="*/ 2 h 657"/>
                <a:gd name="T30" fmla="*/ 328 w 657"/>
                <a:gd name="T31" fmla="*/ 0 h 657"/>
                <a:gd name="T32" fmla="*/ 378 w 657"/>
                <a:gd name="T33" fmla="*/ 5 h 657"/>
                <a:gd name="T34" fmla="*/ 426 w 657"/>
                <a:gd name="T35" fmla="*/ 15 h 657"/>
                <a:gd name="T36" fmla="*/ 512 w 657"/>
                <a:gd name="T37" fmla="*/ 57 h 657"/>
                <a:gd name="T38" fmla="*/ 582 w 657"/>
                <a:gd name="T39" fmla="*/ 120 h 657"/>
                <a:gd name="T40" fmla="*/ 632 w 657"/>
                <a:gd name="T41" fmla="*/ 201 h 657"/>
                <a:gd name="T42" fmla="*/ 650 w 657"/>
                <a:gd name="T43" fmla="*/ 262 h 657"/>
                <a:gd name="T44" fmla="*/ 657 w 657"/>
                <a:gd name="T45" fmla="*/ 312 h 657"/>
                <a:gd name="T46" fmla="*/ 657 w 657"/>
                <a:gd name="T47" fmla="*/ 346 h 657"/>
                <a:gd name="T48" fmla="*/ 650 w 657"/>
                <a:gd name="T49" fmla="*/ 395 h 657"/>
                <a:gd name="T50" fmla="*/ 632 w 657"/>
                <a:gd name="T51" fmla="*/ 457 h 657"/>
                <a:gd name="T52" fmla="*/ 582 w 657"/>
                <a:gd name="T53" fmla="*/ 538 h 657"/>
                <a:gd name="T54" fmla="*/ 512 w 657"/>
                <a:gd name="T55" fmla="*/ 602 h 657"/>
                <a:gd name="T56" fmla="*/ 426 w 657"/>
                <a:gd name="T57" fmla="*/ 643 h 657"/>
                <a:gd name="T58" fmla="*/ 378 w 657"/>
                <a:gd name="T59" fmla="*/ 655 h 657"/>
                <a:gd name="T60" fmla="*/ 328 w 657"/>
                <a:gd name="T61" fmla="*/ 657 h 657"/>
                <a:gd name="T62" fmla="*/ 328 w 657"/>
                <a:gd name="T63" fmla="*/ 38 h 657"/>
                <a:gd name="T64" fmla="*/ 242 w 657"/>
                <a:gd name="T65" fmla="*/ 52 h 657"/>
                <a:gd name="T66" fmla="*/ 165 w 657"/>
                <a:gd name="T67" fmla="*/ 88 h 657"/>
                <a:gd name="T68" fmla="*/ 104 w 657"/>
                <a:gd name="T69" fmla="*/ 144 h 657"/>
                <a:gd name="T70" fmla="*/ 61 w 657"/>
                <a:gd name="T71" fmla="*/ 215 h 657"/>
                <a:gd name="T72" fmla="*/ 39 w 657"/>
                <a:gd name="T73" fmla="*/ 300 h 657"/>
                <a:gd name="T74" fmla="*/ 39 w 657"/>
                <a:gd name="T75" fmla="*/ 359 h 657"/>
                <a:gd name="T76" fmla="*/ 61 w 657"/>
                <a:gd name="T77" fmla="*/ 442 h 657"/>
                <a:gd name="T78" fmla="*/ 104 w 657"/>
                <a:gd name="T79" fmla="*/ 514 h 657"/>
                <a:gd name="T80" fmla="*/ 165 w 657"/>
                <a:gd name="T81" fmla="*/ 570 h 657"/>
                <a:gd name="T82" fmla="*/ 242 w 657"/>
                <a:gd name="T83" fmla="*/ 608 h 657"/>
                <a:gd name="T84" fmla="*/ 328 w 657"/>
                <a:gd name="T85" fmla="*/ 620 h 657"/>
                <a:gd name="T86" fmla="*/ 387 w 657"/>
                <a:gd name="T87" fmla="*/ 614 h 657"/>
                <a:gd name="T88" fmla="*/ 468 w 657"/>
                <a:gd name="T89" fmla="*/ 585 h 657"/>
                <a:gd name="T90" fmla="*/ 533 w 657"/>
                <a:gd name="T91" fmla="*/ 535 h 657"/>
                <a:gd name="T92" fmla="*/ 585 w 657"/>
                <a:gd name="T93" fmla="*/ 468 h 657"/>
                <a:gd name="T94" fmla="*/ 614 w 657"/>
                <a:gd name="T95" fmla="*/ 387 h 657"/>
                <a:gd name="T96" fmla="*/ 619 w 657"/>
                <a:gd name="T97" fmla="*/ 330 h 657"/>
                <a:gd name="T98" fmla="*/ 606 w 657"/>
                <a:gd name="T99" fmla="*/ 242 h 657"/>
                <a:gd name="T100" fmla="*/ 570 w 657"/>
                <a:gd name="T101" fmla="*/ 167 h 657"/>
                <a:gd name="T102" fmla="*/ 513 w 657"/>
                <a:gd name="T103" fmla="*/ 104 h 657"/>
                <a:gd name="T104" fmla="*/ 442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5"/>
                  </a:lnTo>
                  <a:lnTo>
                    <a:pt x="262" y="651"/>
                  </a:lnTo>
                  <a:lnTo>
                    <a:pt x="246" y="648"/>
                  </a:lnTo>
                  <a:lnTo>
                    <a:pt x="231" y="643"/>
                  </a:lnTo>
                  <a:lnTo>
                    <a:pt x="200" y="632"/>
                  </a:lnTo>
                  <a:lnTo>
                    <a:pt x="172" y="618"/>
                  </a:lnTo>
                  <a:lnTo>
                    <a:pt x="145" y="602"/>
                  </a:lnTo>
                  <a:lnTo>
                    <a:pt x="120" y="582"/>
                  </a:lnTo>
                  <a:lnTo>
                    <a:pt x="96" y="562"/>
                  </a:lnTo>
                  <a:lnTo>
                    <a:pt x="74" y="538"/>
                  </a:lnTo>
                  <a:lnTo>
                    <a:pt x="55" y="512"/>
                  </a:lnTo>
                  <a:lnTo>
                    <a:pt x="39" y="485"/>
                  </a:lnTo>
                  <a:lnTo>
                    <a:pt x="26" y="457"/>
                  </a:lnTo>
                  <a:lnTo>
                    <a:pt x="15" y="426"/>
                  </a:lnTo>
                  <a:lnTo>
                    <a:pt x="10" y="411"/>
                  </a:lnTo>
                  <a:lnTo>
                    <a:pt x="6" y="395"/>
                  </a:lnTo>
                  <a:lnTo>
                    <a:pt x="3" y="379"/>
                  </a:lnTo>
                  <a:lnTo>
                    <a:pt x="2" y="363"/>
                  </a:lnTo>
                  <a:lnTo>
                    <a:pt x="0" y="346"/>
                  </a:lnTo>
                  <a:lnTo>
                    <a:pt x="0" y="330"/>
                  </a:lnTo>
                  <a:lnTo>
                    <a:pt x="0" y="330"/>
                  </a:lnTo>
                  <a:lnTo>
                    <a:pt x="0" y="312"/>
                  </a:lnTo>
                  <a:lnTo>
                    <a:pt x="2" y="296"/>
                  </a:lnTo>
                  <a:lnTo>
                    <a:pt x="3" y="279"/>
                  </a:lnTo>
                  <a:lnTo>
                    <a:pt x="6" y="262"/>
                  </a:lnTo>
                  <a:lnTo>
                    <a:pt x="10" y="248"/>
                  </a:lnTo>
                  <a:lnTo>
                    <a:pt x="15" y="232"/>
                  </a:lnTo>
                  <a:lnTo>
                    <a:pt x="26" y="201"/>
                  </a:lnTo>
                  <a:lnTo>
                    <a:pt x="39" y="172"/>
                  </a:lnTo>
                  <a:lnTo>
                    <a:pt x="55" y="146"/>
                  </a:lnTo>
                  <a:lnTo>
                    <a:pt x="74" y="120"/>
                  </a:lnTo>
                  <a:lnTo>
                    <a:pt x="96" y="97"/>
                  </a:lnTo>
                  <a:lnTo>
                    <a:pt x="120" y="76"/>
                  </a:lnTo>
                  <a:lnTo>
                    <a:pt x="145" y="57"/>
                  </a:lnTo>
                  <a:lnTo>
                    <a:pt x="172" y="39"/>
                  </a:lnTo>
                  <a:lnTo>
                    <a:pt x="200" y="26"/>
                  </a:lnTo>
                  <a:lnTo>
                    <a:pt x="231" y="15"/>
                  </a:lnTo>
                  <a:lnTo>
                    <a:pt x="246" y="11"/>
                  </a:lnTo>
                  <a:lnTo>
                    <a:pt x="262" y="7"/>
                  </a:lnTo>
                  <a:lnTo>
                    <a:pt x="278" y="5"/>
                  </a:lnTo>
                  <a:lnTo>
                    <a:pt x="294" y="2"/>
                  </a:lnTo>
                  <a:lnTo>
                    <a:pt x="312" y="0"/>
                  </a:lnTo>
                  <a:lnTo>
                    <a:pt x="328" y="0"/>
                  </a:lnTo>
                  <a:lnTo>
                    <a:pt x="328" y="0"/>
                  </a:lnTo>
                  <a:lnTo>
                    <a:pt x="345" y="0"/>
                  </a:lnTo>
                  <a:lnTo>
                    <a:pt x="362" y="2"/>
                  </a:lnTo>
                  <a:lnTo>
                    <a:pt x="378" y="5"/>
                  </a:lnTo>
                  <a:lnTo>
                    <a:pt x="395" y="7"/>
                  </a:lnTo>
                  <a:lnTo>
                    <a:pt x="410" y="11"/>
                  </a:lnTo>
                  <a:lnTo>
                    <a:pt x="426" y="15"/>
                  </a:lnTo>
                  <a:lnTo>
                    <a:pt x="456" y="26"/>
                  </a:lnTo>
                  <a:lnTo>
                    <a:pt x="485" y="39"/>
                  </a:lnTo>
                  <a:lnTo>
                    <a:pt x="512" y="57"/>
                  </a:lnTo>
                  <a:lnTo>
                    <a:pt x="538" y="76"/>
                  </a:lnTo>
                  <a:lnTo>
                    <a:pt x="560" y="97"/>
                  </a:lnTo>
                  <a:lnTo>
                    <a:pt x="582" y="120"/>
                  </a:lnTo>
                  <a:lnTo>
                    <a:pt x="601" y="146"/>
                  </a:lnTo>
                  <a:lnTo>
                    <a:pt x="617" y="172"/>
                  </a:lnTo>
                  <a:lnTo>
                    <a:pt x="632" y="201"/>
                  </a:lnTo>
                  <a:lnTo>
                    <a:pt x="642" y="232"/>
                  </a:lnTo>
                  <a:lnTo>
                    <a:pt x="646" y="248"/>
                  </a:lnTo>
                  <a:lnTo>
                    <a:pt x="650" y="262"/>
                  </a:lnTo>
                  <a:lnTo>
                    <a:pt x="653" y="279"/>
                  </a:lnTo>
                  <a:lnTo>
                    <a:pt x="656" y="296"/>
                  </a:lnTo>
                  <a:lnTo>
                    <a:pt x="657" y="312"/>
                  </a:lnTo>
                  <a:lnTo>
                    <a:pt x="657" y="330"/>
                  </a:lnTo>
                  <a:lnTo>
                    <a:pt x="657" y="330"/>
                  </a:lnTo>
                  <a:lnTo>
                    <a:pt x="657" y="346"/>
                  </a:lnTo>
                  <a:lnTo>
                    <a:pt x="656" y="363"/>
                  </a:lnTo>
                  <a:lnTo>
                    <a:pt x="653" y="379"/>
                  </a:lnTo>
                  <a:lnTo>
                    <a:pt x="650" y="395"/>
                  </a:lnTo>
                  <a:lnTo>
                    <a:pt x="646" y="411"/>
                  </a:lnTo>
                  <a:lnTo>
                    <a:pt x="642" y="426"/>
                  </a:lnTo>
                  <a:lnTo>
                    <a:pt x="632" y="457"/>
                  </a:lnTo>
                  <a:lnTo>
                    <a:pt x="617" y="485"/>
                  </a:lnTo>
                  <a:lnTo>
                    <a:pt x="601" y="512"/>
                  </a:lnTo>
                  <a:lnTo>
                    <a:pt x="582" y="538"/>
                  </a:lnTo>
                  <a:lnTo>
                    <a:pt x="560" y="562"/>
                  </a:lnTo>
                  <a:lnTo>
                    <a:pt x="538" y="582"/>
                  </a:lnTo>
                  <a:lnTo>
                    <a:pt x="512" y="602"/>
                  </a:lnTo>
                  <a:lnTo>
                    <a:pt x="485" y="618"/>
                  </a:lnTo>
                  <a:lnTo>
                    <a:pt x="456" y="632"/>
                  </a:lnTo>
                  <a:lnTo>
                    <a:pt x="426" y="643"/>
                  </a:lnTo>
                  <a:lnTo>
                    <a:pt x="410" y="648"/>
                  </a:lnTo>
                  <a:lnTo>
                    <a:pt x="395" y="651"/>
                  </a:lnTo>
                  <a:lnTo>
                    <a:pt x="378" y="655"/>
                  </a:lnTo>
                  <a:lnTo>
                    <a:pt x="362" y="656"/>
                  </a:lnTo>
                  <a:lnTo>
                    <a:pt x="345" y="657"/>
                  </a:lnTo>
                  <a:lnTo>
                    <a:pt x="328" y="657"/>
                  </a:lnTo>
                  <a:lnTo>
                    <a:pt x="328" y="657"/>
                  </a:lnTo>
                  <a:close/>
                  <a:moveTo>
                    <a:pt x="328" y="38"/>
                  </a:moveTo>
                  <a:lnTo>
                    <a:pt x="328" y="38"/>
                  </a:lnTo>
                  <a:lnTo>
                    <a:pt x="298" y="39"/>
                  </a:lnTo>
                  <a:lnTo>
                    <a:pt x="270" y="43"/>
                  </a:lnTo>
                  <a:lnTo>
                    <a:pt x="242" y="52"/>
                  </a:lnTo>
                  <a:lnTo>
                    <a:pt x="215" y="61"/>
                  </a:lnTo>
                  <a:lnTo>
                    <a:pt x="190" y="73"/>
                  </a:lnTo>
                  <a:lnTo>
                    <a:pt x="165" y="88"/>
                  </a:lnTo>
                  <a:lnTo>
                    <a:pt x="143" y="104"/>
                  </a:lnTo>
                  <a:lnTo>
                    <a:pt x="122" y="123"/>
                  </a:lnTo>
                  <a:lnTo>
                    <a:pt x="104" y="144"/>
                  </a:lnTo>
                  <a:lnTo>
                    <a:pt x="88" y="167"/>
                  </a:lnTo>
                  <a:lnTo>
                    <a:pt x="73" y="190"/>
                  </a:lnTo>
                  <a:lnTo>
                    <a:pt x="61" y="215"/>
                  </a:lnTo>
                  <a:lnTo>
                    <a:pt x="50" y="242"/>
                  </a:lnTo>
                  <a:lnTo>
                    <a:pt x="43" y="270"/>
                  </a:lnTo>
                  <a:lnTo>
                    <a:pt x="39" y="300"/>
                  </a:lnTo>
                  <a:lnTo>
                    <a:pt x="38" y="330"/>
                  </a:lnTo>
                  <a:lnTo>
                    <a:pt x="38" y="330"/>
                  </a:lnTo>
                  <a:lnTo>
                    <a:pt x="39" y="359"/>
                  </a:lnTo>
                  <a:lnTo>
                    <a:pt x="43" y="387"/>
                  </a:lnTo>
                  <a:lnTo>
                    <a:pt x="50" y="416"/>
                  </a:lnTo>
                  <a:lnTo>
                    <a:pt x="61" y="442"/>
                  </a:lnTo>
                  <a:lnTo>
                    <a:pt x="73" y="468"/>
                  </a:lnTo>
                  <a:lnTo>
                    <a:pt x="88" y="492"/>
                  </a:lnTo>
                  <a:lnTo>
                    <a:pt x="104" y="514"/>
                  </a:lnTo>
                  <a:lnTo>
                    <a:pt x="122" y="535"/>
                  </a:lnTo>
                  <a:lnTo>
                    <a:pt x="143" y="554"/>
                  </a:lnTo>
                  <a:lnTo>
                    <a:pt x="165" y="570"/>
                  </a:lnTo>
                  <a:lnTo>
                    <a:pt x="190" y="585"/>
                  </a:lnTo>
                  <a:lnTo>
                    <a:pt x="215" y="597"/>
                  </a:lnTo>
                  <a:lnTo>
                    <a:pt x="242" y="608"/>
                  </a:lnTo>
                  <a:lnTo>
                    <a:pt x="270" y="614"/>
                  </a:lnTo>
                  <a:lnTo>
                    <a:pt x="298" y="618"/>
                  </a:lnTo>
                  <a:lnTo>
                    <a:pt x="328" y="620"/>
                  </a:lnTo>
                  <a:lnTo>
                    <a:pt x="328" y="620"/>
                  </a:lnTo>
                  <a:lnTo>
                    <a:pt x="358" y="618"/>
                  </a:lnTo>
                  <a:lnTo>
                    <a:pt x="387" y="614"/>
                  </a:lnTo>
                  <a:lnTo>
                    <a:pt x="415" y="608"/>
                  </a:lnTo>
                  <a:lnTo>
                    <a:pt x="442" y="597"/>
                  </a:lnTo>
                  <a:lnTo>
                    <a:pt x="468" y="585"/>
                  </a:lnTo>
                  <a:lnTo>
                    <a:pt x="490" y="570"/>
                  </a:lnTo>
                  <a:lnTo>
                    <a:pt x="513" y="554"/>
                  </a:lnTo>
                  <a:lnTo>
                    <a:pt x="533" y="535"/>
                  </a:lnTo>
                  <a:lnTo>
                    <a:pt x="552" y="514"/>
                  </a:lnTo>
                  <a:lnTo>
                    <a:pt x="570" y="492"/>
                  </a:lnTo>
                  <a:lnTo>
                    <a:pt x="585" y="468"/>
                  </a:lnTo>
                  <a:lnTo>
                    <a:pt x="597" y="442"/>
                  </a:lnTo>
                  <a:lnTo>
                    <a:pt x="606" y="416"/>
                  </a:lnTo>
                  <a:lnTo>
                    <a:pt x="614" y="387"/>
                  </a:lnTo>
                  <a:lnTo>
                    <a:pt x="618" y="359"/>
                  </a:lnTo>
                  <a:lnTo>
                    <a:pt x="619" y="330"/>
                  </a:lnTo>
                  <a:lnTo>
                    <a:pt x="619" y="330"/>
                  </a:lnTo>
                  <a:lnTo>
                    <a:pt x="618" y="300"/>
                  </a:lnTo>
                  <a:lnTo>
                    <a:pt x="614" y="270"/>
                  </a:lnTo>
                  <a:lnTo>
                    <a:pt x="606" y="242"/>
                  </a:lnTo>
                  <a:lnTo>
                    <a:pt x="597" y="215"/>
                  </a:lnTo>
                  <a:lnTo>
                    <a:pt x="585" y="190"/>
                  </a:lnTo>
                  <a:lnTo>
                    <a:pt x="570" y="167"/>
                  </a:lnTo>
                  <a:lnTo>
                    <a:pt x="552" y="144"/>
                  </a:lnTo>
                  <a:lnTo>
                    <a:pt x="533" y="123"/>
                  </a:lnTo>
                  <a:lnTo>
                    <a:pt x="513" y="104"/>
                  </a:lnTo>
                  <a:lnTo>
                    <a:pt x="490" y="88"/>
                  </a:lnTo>
                  <a:lnTo>
                    <a:pt x="468" y="73"/>
                  </a:lnTo>
                  <a:lnTo>
                    <a:pt x="442" y="61"/>
                  </a:lnTo>
                  <a:lnTo>
                    <a:pt x="415" y="52"/>
                  </a:lnTo>
                  <a:lnTo>
                    <a:pt x="387" y="43"/>
                  </a:lnTo>
                  <a:lnTo>
                    <a:pt x="358" y="39"/>
                  </a:lnTo>
                  <a:lnTo>
                    <a:pt x="328" y="38"/>
                  </a:lnTo>
                  <a:lnTo>
                    <a:pt x="3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84"/>
            <p:cNvSpPr>
              <a:spLocks/>
            </p:cNvSpPr>
            <p:nvPr/>
          </p:nvSpPr>
          <p:spPr bwMode="auto">
            <a:xfrm>
              <a:off x="5989638" y="2654300"/>
              <a:ext cx="42863" cy="44450"/>
            </a:xfrm>
            <a:custGeom>
              <a:avLst/>
              <a:gdLst>
                <a:gd name="T0" fmla="*/ 55 w 55"/>
                <a:gd name="T1" fmla="*/ 0 h 56"/>
                <a:gd name="T2" fmla="*/ 0 w 55"/>
                <a:gd name="T3" fmla="*/ 56 h 56"/>
                <a:gd name="T4" fmla="*/ 55 w 55"/>
                <a:gd name="T5" fmla="*/ 56 h 56"/>
                <a:gd name="T6" fmla="*/ 55 w 55"/>
                <a:gd name="T7" fmla="*/ 0 h 56"/>
              </a:gdLst>
              <a:ahLst/>
              <a:cxnLst>
                <a:cxn ang="0">
                  <a:pos x="T0" y="T1"/>
                </a:cxn>
                <a:cxn ang="0">
                  <a:pos x="T2" y="T3"/>
                </a:cxn>
                <a:cxn ang="0">
                  <a:pos x="T4" y="T5"/>
                </a:cxn>
                <a:cxn ang="0">
                  <a:pos x="T6" y="T7"/>
                </a:cxn>
              </a:cxnLst>
              <a:rect l="0" t="0" r="r" b="b"/>
              <a:pathLst>
                <a:path w="55" h="56">
                  <a:moveTo>
                    <a:pt x="55" y="0"/>
                  </a:moveTo>
                  <a:lnTo>
                    <a:pt x="0" y="56"/>
                  </a:lnTo>
                  <a:lnTo>
                    <a:pt x="55" y="56"/>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85"/>
            <p:cNvSpPr>
              <a:spLocks/>
            </p:cNvSpPr>
            <p:nvPr/>
          </p:nvSpPr>
          <p:spPr bwMode="auto">
            <a:xfrm>
              <a:off x="6142038" y="2846388"/>
              <a:ext cx="52388" cy="38100"/>
            </a:xfrm>
            <a:custGeom>
              <a:avLst/>
              <a:gdLst>
                <a:gd name="T0" fmla="*/ 0 w 67"/>
                <a:gd name="T1" fmla="*/ 0 h 47"/>
                <a:gd name="T2" fmla="*/ 0 w 67"/>
                <a:gd name="T3" fmla="*/ 41 h 47"/>
                <a:gd name="T4" fmla="*/ 0 w 67"/>
                <a:gd name="T5" fmla="*/ 41 h 47"/>
                <a:gd name="T6" fmla="*/ 0 w 67"/>
                <a:gd name="T7" fmla="*/ 44 h 47"/>
                <a:gd name="T8" fmla="*/ 2 w 67"/>
                <a:gd name="T9" fmla="*/ 45 h 47"/>
                <a:gd name="T10" fmla="*/ 2 w 67"/>
                <a:gd name="T11" fmla="*/ 45 h 47"/>
                <a:gd name="T12" fmla="*/ 4 w 67"/>
                <a:gd name="T13" fmla="*/ 47 h 47"/>
                <a:gd name="T14" fmla="*/ 6 w 67"/>
                <a:gd name="T15" fmla="*/ 45 h 47"/>
                <a:gd name="T16" fmla="*/ 33 w 67"/>
                <a:gd name="T17" fmla="*/ 28 h 47"/>
                <a:gd name="T18" fmla="*/ 60 w 67"/>
                <a:gd name="T19" fmla="*/ 45 h 47"/>
                <a:gd name="T20" fmla="*/ 60 w 67"/>
                <a:gd name="T21" fmla="*/ 45 h 47"/>
                <a:gd name="T22" fmla="*/ 63 w 67"/>
                <a:gd name="T23" fmla="*/ 47 h 47"/>
                <a:gd name="T24" fmla="*/ 63 w 67"/>
                <a:gd name="T25" fmla="*/ 47 h 47"/>
                <a:gd name="T26" fmla="*/ 66 w 67"/>
                <a:gd name="T27" fmla="*/ 45 h 47"/>
                <a:gd name="T28" fmla="*/ 66 w 67"/>
                <a:gd name="T29" fmla="*/ 45 h 47"/>
                <a:gd name="T30" fmla="*/ 67 w 67"/>
                <a:gd name="T31" fmla="*/ 44 h 47"/>
                <a:gd name="T32" fmla="*/ 67 w 67"/>
                <a:gd name="T33" fmla="*/ 41 h 47"/>
                <a:gd name="T34" fmla="*/ 67 w 67"/>
                <a:gd name="T35" fmla="*/ 0 h 47"/>
                <a:gd name="T36" fmla="*/ 67 w 67"/>
                <a:gd name="T37" fmla="*/ 0 h 47"/>
                <a:gd name="T38" fmla="*/ 60 w 67"/>
                <a:gd name="T39" fmla="*/ 2 h 47"/>
                <a:gd name="T40" fmla="*/ 51 w 67"/>
                <a:gd name="T41" fmla="*/ 5 h 47"/>
                <a:gd name="T42" fmla="*/ 43 w 67"/>
                <a:gd name="T43" fmla="*/ 6 h 47"/>
                <a:gd name="T44" fmla="*/ 33 w 67"/>
                <a:gd name="T45" fmla="*/ 8 h 47"/>
                <a:gd name="T46" fmla="*/ 33 w 67"/>
                <a:gd name="T47" fmla="*/ 8 h 47"/>
                <a:gd name="T48" fmla="*/ 24 w 67"/>
                <a:gd name="T49" fmla="*/ 6 h 47"/>
                <a:gd name="T50" fmla="*/ 16 w 67"/>
                <a:gd name="T51" fmla="*/ 5 h 47"/>
                <a:gd name="T52" fmla="*/ 8 w 67"/>
                <a:gd name="T53" fmla="*/ 2 h 47"/>
                <a:gd name="T54" fmla="*/ 0 w 67"/>
                <a:gd name="T55" fmla="*/ 0 h 47"/>
                <a:gd name="T56" fmla="*/ 0 w 67"/>
                <a:gd name="T5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47">
                  <a:moveTo>
                    <a:pt x="0" y="0"/>
                  </a:moveTo>
                  <a:lnTo>
                    <a:pt x="0" y="41"/>
                  </a:lnTo>
                  <a:lnTo>
                    <a:pt x="0" y="41"/>
                  </a:lnTo>
                  <a:lnTo>
                    <a:pt x="0" y="44"/>
                  </a:lnTo>
                  <a:lnTo>
                    <a:pt x="2" y="45"/>
                  </a:lnTo>
                  <a:lnTo>
                    <a:pt x="2" y="45"/>
                  </a:lnTo>
                  <a:lnTo>
                    <a:pt x="4" y="47"/>
                  </a:lnTo>
                  <a:lnTo>
                    <a:pt x="6" y="45"/>
                  </a:lnTo>
                  <a:lnTo>
                    <a:pt x="33" y="28"/>
                  </a:lnTo>
                  <a:lnTo>
                    <a:pt x="60" y="45"/>
                  </a:lnTo>
                  <a:lnTo>
                    <a:pt x="60" y="45"/>
                  </a:lnTo>
                  <a:lnTo>
                    <a:pt x="63" y="47"/>
                  </a:lnTo>
                  <a:lnTo>
                    <a:pt x="63" y="47"/>
                  </a:lnTo>
                  <a:lnTo>
                    <a:pt x="66" y="45"/>
                  </a:lnTo>
                  <a:lnTo>
                    <a:pt x="66" y="45"/>
                  </a:lnTo>
                  <a:lnTo>
                    <a:pt x="67" y="44"/>
                  </a:lnTo>
                  <a:lnTo>
                    <a:pt x="67" y="41"/>
                  </a:lnTo>
                  <a:lnTo>
                    <a:pt x="67" y="0"/>
                  </a:lnTo>
                  <a:lnTo>
                    <a:pt x="67" y="0"/>
                  </a:lnTo>
                  <a:lnTo>
                    <a:pt x="60" y="2"/>
                  </a:lnTo>
                  <a:lnTo>
                    <a:pt x="51" y="5"/>
                  </a:lnTo>
                  <a:lnTo>
                    <a:pt x="43" y="6"/>
                  </a:lnTo>
                  <a:lnTo>
                    <a:pt x="33" y="8"/>
                  </a:lnTo>
                  <a:lnTo>
                    <a:pt x="33" y="8"/>
                  </a:lnTo>
                  <a:lnTo>
                    <a:pt x="24" y="6"/>
                  </a:lnTo>
                  <a:lnTo>
                    <a:pt x="16" y="5"/>
                  </a:lnTo>
                  <a:lnTo>
                    <a:pt x="8"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86"/>
            <p:cNvSpPr>
              <a:spLocks/>
            </p:cNvSpPr>
            <p:nvPr/>
          </p:nvSpPr>
          <p:spPr bwMode="auto">
            <a:xfrm>
              <a:off x="6118226" y="2744788"/>
              <a:ext cx="100013" cy="101600"/>
            </a:xfrm>
            <a:custGeom>
              <a:avLst/>
              <a:gdLst>
                <a:gd name="T0" fmla="*/ 63 w 126"/>
                <a:gd name="T1" fmla="*/ 0 h 127"/>
                <a:gd name="T2" fmla="*/ 63 w 126"/>
                <a:gd name="T3" fmla="*/ 0 h 127"/>
                <a:gd name="T4" fmla="*/ 51 w 126"/>
                <a:gd name="T5" fmla="*/ 1 h 127"/>
                <a:gd name="T6" fmla="*/ 39 w 126"/>
                <a:gd name="T7" fmla="*/ 5 h 127"/>
                <a:gd name="T8" fmla="*/ 28 w 126"/>
                <a:gd name="T9" fmla="*/ 10 h 127"/>
                <a:gd name="T10" fmla="*/ 19 w 126"/>
                <a:gd name="T11" fmla="*/ 19 h 127"/>
                <a:gd name="T12" fmla="*/ 11 w 126"/>
                <a:gd name="T13" fmla="*/ 28 h 127"/>
                <a:gd name="T14" fmla="*/ 6 w 126"/>
                <a:gd name="T15" fmla="*/ 39 h 127"/>
                <a:gd name="T16" fmla="*/ 2 w 126"/>
                <a:gd name="T17" fmla="*/ 51 h 127"/>
                <a:gd name="T18" fmla="*/ 0 w 126"/>
                <a:gd name="T19" fmla="*/ 63 h 127"/>
                <a:gd name="T20" fmla="*/ 0 w 126"/>
                <a:gd name="T21" fmla="*/ 63 h 127"/>
                <a:gd name="T22" fmla="*/ 2 w 126"/>
                <a:gd name="T23" fmla="*/ 76 h 127"/>
                <a:gd name="T24" fmla="*/ 6 w 126"/>
                <a:gd name="T25" fmla="*/ 88 h 127"/>
                <a:gd name="T26" fmla="*/ 11 w 126"/>
                <a:gd name="T27" fmla="*/ 99 h 127"/>
                <a:gd name="T28" fmla="*/ 19 w 126"/>
                <a:gd name="T29" fmla="*/ 109 h 127"/>
                <a:gd name="T30" fmla="*/ 28 w 126"/>
                <a:gd name="T31" fmla="*/ 117 h 127"/>
                <a:gd name="T32" fmla="*/ 39 w 126"/>
                <a:gd name="T33" fmla="*/ 122 h 127"/>
                <a:gd name="T34" fmla="*/ 51 w 126"/>
                <a:gd name="T35" fmla="*/ 126 h 127"/>
                <a:gd name="T36" fmla="*/ 63 w 126"/>
                <a:gd name="T37" fmla="*/ 127 h 127"/>
                <a:gd name="T38" fmla="*/ 63 w 126"/>
                <a:gd name="T39" fmla="*/ 127 h 127"/>
                <a:gd name="T40" fmla="*/ 77 w 126"/>
                <a:gd name="T41" fmla="*/ 126 h 127"/>
                <a:gd name="T42" fmla="*/ 88 w 126"/>
                <a:gd name="T43" fmla="*/ 122 h 127"/>
                <a:gd name="T44" fmla="*/ 98 w 126"/>
                <a:gd name="T45" fmla="*/ 117 h 127"/>
                <a:gd name="T46" fmla="*/ 108 w 126"/>
                <a:gd name="T47" fmla="*/ 109 h 127"/>
                <a:gd name="T48" fmla="*/ 116 w 126"/>
                <a:gd name="T49" fmla="*/ 99 h 127"/>
                <a:gd name="T50" fmla="*/ 122 w 126"/>
                <a:gd name="T51" fmla="*/ 88 h 127"/>
                <a:gd name="T52" fmla="*/ 125 w 126"/>
                <a:gd name="T53" fmla="*/ 76 h 127"/>
                <a:gd name="T54" fmla="*/ 126 w 126"/>
                <a:gd name="T55" fmla="*/ 63 h 127"/>
                <a:gd name="T56" fmla="*/ 126 w 126"/>
                <a:gd name="T57" fmla="*/ 63 h 127"/>
                <a:gd name="T58" fmla="*/ 125 w 126"/>
                <a:gd name="T59" fmla="*/ 51 h 127"/>
                <a:gd name="T60" fmla="*/ 122 w 126"/>
                <a:gd name="T61" fmla="*/ 39 h 127"/>
                <a:gd name="T62" fmla="*/ 116 w 126"/>
                <a:gd name="T63" fmla="*/ 28 h 127"/>
                <a:gd name="T64" fmla="*/ 108 w 126"/>
                <a:gd name="T65" fmla="*/ 19 h 127"/>
                <a:gd name="T66" fmla="*/ 98 w 126"/>
                <a:gd name="T67" fmla="*/ 10 h 127"/>
                <a:gd name="T68" fmla="*/ 88 w 126"/>
                <a:gd name="T69" fmla="*/ 5 h 127"/>
                <a:gd name="T70" fmla="*/ 77 w 126"/>
                <a:gd name="T71" fmla="*/ 1 h 127"/>
                <a:gd name="T72" fmla="*/ 63 w 126"/>
                <a:gd name="T73" fmla="*/ 0 h 127"/>
                <a:gd name="T74" fmla="*/ 63 w 126"/>
                <a:gd name="T7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7">
                  <a:moveTo>
                    <a:pt x="63" y="0"/>
                  </a:moveTo>
                  <a:lnTo>
                    <a:pt x="63" y="0"/>
                  </a:lnTo>
                  <a:lnTo>
                    <a:pt x="51" y="1"/>
                  </a:lnTo>
                  <a:lnTo>
                    <a:pt x="39" y="5"/>
                  </a:lnTo>
                  <a:lnTo>
                    <a:pt x="28" y="10"/>
                  </a:lnTo>
                  <a:lnTo>
                    <a:pt x="19" y="19"/>
                  </a:lnTo>
                  <a:lnTo>
                    <a:pt x="11" y="28"/>
                  </a:lnTo>
                  <a:lnTo>
                    <a:pt x="6" y="39"/>
                  </a:lnTo>
                  <a:lnTo>
                    <a:pt x="2" y="51"/>
                  </a:lnTo>
                  <a:lnTo>
                    <a:pt x="0" y="63"/>
                  </a:lnTo>
                  <a:lnTo>
                    <a:pt x="0" y="63"/>
                  </a:lnTo>
                  <a:lnTo>
                    <a:pt x="2" y="76"/>
                  </a:lnTo>
                  <a:lnTo>
                    <a:pt x="6" y="88"/>
                  </a:lnTo>
                  <a:lnTo>
                    <a:pt x="11" y="99"/>
                  </a:lnTo>
                  <a:lnTo>
                    <a:pt x="19" y="109"/>
                  </a:lnTo>
                  <a:lnTo>
                    <a:pt x="28" y="117"/>
                  </a:lnTo>
                  <a:lnTo>
                    <a:pt x="39" y="122"/>
                  </a:lnTo>
                  <a:lnTo>
                    <a:pt x="51" y="126"/>
                  </a:lnTo>
                  <a:lnTo>
                    <a:pt x="63" y="127"/>
                  </a:lnTo>
                  <a:lnTo>
                    <a:pt x="63" y="127"/>
                  </a:lnTo>
                  <a:lnTo>
                    <a:pt x="77" y="126"/>
                  </a:lnTo>
                  <a:lnTo>
                    <a:pt x="88" y="122"/>
                  </a:lnTo>
                  <a:lnTo>
                    <a:pt x="98" y="117"/>
                  </a:lnTo>
                  <a:lnTo>
                    <a:pt x="108" y="109"/>
                  </a:lnTo>
                  <a:lnTo>
                    <a:pt x="116" y="99"/>
                  </a:lnTo>
                  <a:lnTo>
                    <a:pt x="122" y="88"/>
                  </a:lnTo>
                  <a:lnTo>
                    <a:pt x="125" y="76"/>
                  </a:lnTo>
                  <a:lnTo>
                    <a:pt x="126" y="63"/>
                  </a:lnTo>
                  <a:lnTo>
                    <a:pt x="126" y="63"/>
                  </a:lnTo>
                  <a:lnTo>
                    <a:pt x="125" y="51"/>
                  </a:lnTo>
                  <a:lnTo>
                    <a:pt x="122" y="39"/>
                  </a:lnTo>
                  <a:lnTo>
                    <a:pt x="116" y="28"/>
                  </a:lnTo>
                  <a:lnTo>
                    <a:pt x="108" y="19"/>
                  </a:lnTo>
                  <a:lnTo>
                    <a:pt x="98" y="10"/>
                  </a:lnTo>
                  <a:lnTo>
                    <a:pt x="88" y="5"/>
                  </a:lnTo>
                  <a:lnTo>
                    <a:pt x="77" y="1"/>
                  </a:lnTo>
                  <a:lnTo>
                    <a:pt x="63" y="0"/>
                  </a:ln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87"/>
            <p:cNvSpPr>
              <a:spLocks noEditPoints="1"/>
            </p:cNvSpPr>
            <p:nvPr/>
          </p:nvSpPr>
          <p:spPr bwMode="auto">
            <a:xfrm>
              <a:off x="5986463" y="2651125"/>
              <a:ext cx="185738" cy="209550"/>
            </a:xfrm>
            <a:custGeom>
              <a:avLst/>
              <a:gdLst>
                <a:gd name="T0" fmla="*/ 156 w 234"/>
                <a:gd name="T1" fmla="*/ 180 h 263"/>
                <a:gd name="T2" fmla="*/ 161 w 234"/>
                <a:gd name="T3" fmla="*/ 152 h 263"/>
                <a:gd name="T4" fmla="*/ 177 w 234"/>
                <a:gd name="T5" fmla="*/ 129 h 263"/>
                <a:gd name="T6" fmla="*/ 200 w 234"/>
                <a:gd name="T7" fmla="*/ 113 h 263"/>
                <a:gd name="T8" fmla="*/ 228 w 234"/>
                <a:gd name="T9" fmla="*/ 107 h 263"/>
                <a:gd name="T10" fmla="*/ 234 w 234"/>
                <a:gd name="T11" fmla="*/ 107 h 263"/>
                <a:gd name="T12" fmla="*/ 234 w 234"/>
                <a:gd name="T13" fmla="*/ 5 h 263"/>
                <a:gd name="T14" fmla="*/ 228 w 234"/>
                <a:gd name="T15" fmla="*/ 0 h 263"/>
                <a:gd name="T16" fmla="*/ 67 w 234"/>
                <a:gd name="T17" fmla="*/ 63 h 263"/>
                <a:gd name="T18" fmla="*/ 66 w 234"/>
                <a:gd name="T19" fmla="*/ 67 h 263"/>
                <a:gd name="T20" fmla="*/ 0 w 234"/>
                <a:gd name="T21" fmla="*/ 68 h 263"/>
                <a:gd name="T22" fmla="*/ 0 w 234"/>
                <a:gd name="T23" fmla="*/ 259 h 263"/>
                <a:gd name="T24" fmla="*/ 4 w 234"/>
                <a:gd name="T25" fmla="*/ 263 h 263"/>
                <a:gd name="T26" fmla="*/ 184 w 234"/>
                <a:gd name="T27" fmla="*/ 239 h 263"/>
                <a:gd name="T28" fmla="*/ 179 w 234"/>
                <a:gd name="T29" fmla="*/ 234 h 263"/>
                <a:gd name="T30" fmla="*/ 167 w 234"/>
                <a:gd name="T31" fmla="*/ 220 h 263"/>
                <a:gd name="T32" fmla="*/ 160 w 234"/>
                <a:gd name="T33" fmla="*/ 205 h 263"/>
                <a:gd name="T34" fmla="*/ 156 w 234"/>
                <a:gd name="T35" fmla="*/ 189 h 263"/>
                <a:gd name="T36" fmla="*/ 156 w 234"/>
                <a:gd name="T37" fmla="*/ 180 h 263"/>
                <a:gd name="T38" fmla="*/ 30 w 234"/>
                <a:gd name="T39" fmla="*/ 203 h 263"/>
                <a:gd name="T40" fmla="*/ 27 w 234"/>
                <a:gd name="T41" fmla="*/ 203 h 263"/>
                <a:gd name="T42" fmla="*/ 23 w 234"/>
                <a:gd name="T43" fmla="*/ 199 h 263"/>
                <a:gd name="T44" fmla="*/ 21 w 234"/>
                <a:gd name="T45" fmla="*/ 195 h 263"/>
                <a:gd name="T46" fmla="*/ 24 w 234"/>
                <a:gd name="T47" fmla="*/ 189 h 263"/>
                <a:gd name="T48" fmla="*/ 30 w 234"/>
                <a:gd name="T49" fmla="*/ 187 h 263"/>
                <a:gd name="T50" fmla="*/ 98 w 234"/>
                <a:gd name="T51" fmla="*/ 187 h 263"/>
                <a:gd name="T52" fmla="*/ 103 w 234"/>
                <a:gd name="T53" fmla="*/ 189 h 263"/>
                <a:gd name="T54" fmla="*/ 106 w 234"/>
                <a:gd name="T55" fmla="*/ 195 h 263"/>
                <a:gd name="T56" fmla="*/ 106 w 234"/>
                <a:gd name="T57" fmla="*/ 199 h 263"/>
                <a:gd name="T58" fmla="*/ 102 w 234"/>
                <a:gd name="T59" fmla="*/ 203 h 263"/>
                <a:gd name="T60" fmla="*/ 98 w 234"/>
                <a:gd name="T61" fmla="*/ 203 h 263"/>
                <a:gd name="T62" fmla="*/ 30 w 234"/>
                <a:gd name="T63" fmla="*/ 161 h 263"/>
                <a:gd name="T64" fmla="*/ 27 w 234"/>
                <a:gd name="T65" fmla="*/ 160 h 263"/>
                <a:gd name="T66" fmla="*/ 23 w 234"/>
                <a:gd name="T67" fmla="*/ 156 h 263"/>
                <a:gd name="T68" fmla="*/ 21 w 234"/>
                <a:gd name="T69" fmla="*/ 153 h 263"/>
                <a:gd name="T70" fmla="*/ 24 w 234"/>
                <a:gd name="T71" fmla="*/ 146 h 263"/>
                <a:gd name="T72" fmla="*/ 30 w 234"/>
                <a:gd name="T73" fmla="*/ 145 h 263"/>
                <a:gd name="T74" fmla="*/ 133 w 234"/>
                <a:gd name="T75" fmla="*/ 145 h 263"/>
                <a:gd name="T76" fmla="*/ 138 w 234"/>
                <a:gd name="T77" fmla="*/ 146 h 263"/>
                <a:gd name="T78" fmla="*/ 141 w 234"/>
                <a:gd name="T79" fmla="*/ 153 h 263"/>
                <a:gd name="T80" fmla="*/ 141 w 234"/>
                <a:gd name="T81" fmla="*/ 156 h 263"/>
                <a:gd name="T82" fmla="*/ 137 w 234"/>
                <a:gd name="T83" fmla="*/ 160 h 263"/>
                <a:gd name="T84" fmla="*/ 133 w 234"/>
                <a:gd name="T85" fmla="*/ 161 h 263"/>
                <a:gd name="T86" fmla="*/ 30 w 234"/>
                <a:gd name="T87" fmla="*/ 118 h 263"/>
                <a:gd name="T88" fmla="*/ 27 w 234"/>
                <a:gd name="T89" fmla="*/ 118 h 263"/>
                <a:gd name="T90" fmla="*/ 23 w 234"/>
                <a:gd name="T91" fmla="*/ 113 h 263"/>
                <a:gd name="T92" fmla="*/ 21 w 234"/>
                <a:gd name="T93" fmla="*/ 110 h 263"/>
                <a:gd name="T94" fmla="*/ 24 w 234"/>
                <a:gd name="T95" fmla="*/ 105 h 263"/>
                <a:gd name="T96" fmla="*/ 30 w 234"/>
                <a:gd name="T97" fmla="*/ 102 h 263"/>
                <a:gd name="T98" fmla="*/ 133 w 234"/>
                <a:gd name="T99" fmla="*/ 102 h 263"/>
                <a:gd name="T100" fmla="*/ 138 w 234"/>
                <a:gd name="T101" fmla="*/ 105 h 263"/>
                <a:gd name="T102" fmla="*/ 141 w 234"/>
                <a:gd name="T103" fmla="*/ 110 h 263"/>
                <a:gd name="T104" fmla="*/ 141 w 234"/>
                <a:gd name="T105" fmla="*/ 113 h 263"/>
                <a:gd name="T106" fmla="*/ 137 w 234"/>
                <a:gd name="T107" fmla="*/ 118 h 263"/>
                <a:gd name="T108" fmla="*/ 133 w 234"/>
                <a:gd name="T109" fmla="*/ 1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63">
                  <a:moveTo>
                    <a:pt x="156" y="180"/>
                  </a:moveTo>
                  <a:lnTo>
                    <a:pt x="156" y="180"/>
                  </a:lnTo>
                  <a:lnTo>
                    <a:pt x="157" y="165"/>
                  </a:lnTo>
                  <a:lnTo>
                    <a:pt x="161" y="152"/>
                  </a:lnTo>
                  <a:lnTo>
                    <a:pt x="168" y="140"/>
                  </a:lnTo>
                  <a:lnTo>
                    <a:pt x="177" y="129"/>
                  </a:lnTo>
                  <a:lnTo>
                    <a:pt x="188" y="119"/>
                  </a:lnTo>
                  <a:lnTo>
                    <a:pt x="200" y="113"/>
                  </a:lnTo>
                  <a:lnTo>
                    <a:pt x="214" y="109"/>
                  </a:lnTo>
                  <a:lnTo>
                    <a:pt x="228" y="107"/>
                  </a:lnTo>
                  <a:lnTo>
                    <a:pt x="228" y="107"/>
                  </a:lnTo>
                  <a:lnTo>
                    <a:pt x="234" y="107"/>
                  </a:lnTo>
                  <a:lnTo>
                    <a:pt x="234" y="5"/>
                  </a:lnTo>
                  <a:lnTo>
                    <a:pt x="234" y="5"/>
                  </a:lnTo>
                  <a:lnTo>
                    <a:pt x="232" y="1"/>
                  </a:lnTo>
                  <a:lnTo>
                    <a:pt x="228" y="0"/>
                  </a:lnTo>
                  <a:lnTo>
                    <a:pt x="67" y="0"/>
                  </a:lnTo>
                  <a:lnTo>
                    <a:pt x="67" y="63"/>
                  </a:lnTo>
                  <a:lnTo>
                    <a:pt x="67" y="63"/>
                  </a:lnTo>
                  <a:lnTo>
                    <a:pt x="66" y="67"/>
                  </a:lnTo>
                  <a:lnTo>
                    <a:pt x="63" y="68"/>
                  </a:lnTo>
                  <a:lnTo>
                    <a:pt x="0" y="68"/>
                  </a:lnTo>
                  <a:lnTo>
                    <a:pt x="0" y="259"/>
                  </a:lnTo>
                  <a:lnTo>
                    <a:pt x="0" y="259"/>
                  </a:lnTo>
                  <a:lnTo>
                    <a:pt x="1" y="262"/>
                  </a:lnTo>
                  <a:lnTo>
                    <a:pt x="4" y="263"/>
                  </a:lnTo>
                  <a:lnTo>
                    <a:pt x="184" y="263"/>
                  </a:lnTo>
                  <a:lnTo>
                    <a:pt x="184" y="239"/>
                  </a:lnTo>
                  <a:lnTo>
                    <a:pt x="184" y="239"/>
                  </a:lnTo>
                  <a:lnTo>
                    <a:pt x="179" y="234"/>
                  </a:lnTo>
                  <a:lnTo>
                    <a:pt x="172" y="227"/>
                  </a:lnTo>
                  <a:lnTo>
                    <a:pt x="167" y="220"/>
                  </a:lnTo>
                  <a:lnTo>
                    <a:pt x="163" y="213"/>
                  </a:lnTo>
                  <a:lnTo>
                    <a:pt x="160" y="205"/>
                  </a:lnTo>
                  <a:lnTo>
                    <a:pt x="157" y="197"/>
                  </a:lnTo>
                  <a:lnTo>
                    <a:pt x="156" y="189"/>
                  </a:lnTo>
                  <a:lnTo>
                    <a:pt x="156" y="180"/>
                  </a:lnTo>
                  <a:lnTo>
                    <a:pt x="156" y="180"/>
                  </a:lnTo>
                  <a:close/>
                  <a:moveTo>
                    <a:pt x="98" y="203"/>
                  </a:moveTo>
                  <a:lnTo>
                    <a:pt x="30" y="203"/>
                  </a:lnTo>
                  <a:lnTo>
                    <a:pt x="30" y="203"/>
                  </a:lnTo>
                  <a:lnTo>
                    <a:pt x="27" y="203"/>
                  </a:lnTo>
                  <a:lnTo>
                    <a:pt x="24" y="201"/>
                  </a:lnTo>
                  <a:lnTo>
                    <a:pt x="23" y="199"/>
                  </a:lnTo>
                  <a:lnTo>
                    <a:pt x="21" y="195"/>
                  </a:lnTo>
                  <a:lnTo>
                    <a:pt x="21" y="195"/>
                  </a:lnTo>
                  <a:lnTo>
                    <a:pt x="23" y="192"/>
                  </a:lnTo>
                  <a:lnTo>
                    <a:pt x="24" y="189"/>
                  </a:lnTo>
                  <a:lnTo>
                    <a:pt x="27" y="188"/>
                  </a:lnTo>
                  <a:lnTo>
                    <a:pt x="30" y="187"/>
                  </a:lnTo>
                  <a:lnTo>
                    <a:pt x="98" y="187"/>
                  </a:lnTo>
                  <a:lnTo>
                    <a:pt x="98" y="187"/>
                  </a:lnTo>
                  <a:lnTo>
                    <a:pt x="102" y="188"/>
                  </a:lnTo>
                  <a:lnTo>
                    <a:pt x="103" y="189"/>
                  </a:lnTo>
                  <a:lnTo>
                    <a:pt x="106" y="192"/>
                  </a:lnTo>
                  <a:lnTo>
                    <a:pt x="106" y="195"/>
                  </a:lnTo>
                  <a:lnTo>
                    <a:pt x="106" y="195"/>
                  </a:lnTo>
                  <a:lnTo>
                    <a:pt x="106" y="199"/>
                  </a:lnTo>
                  <a:lnTo>
                    <a:pt x="103" y="201"/>
                  </a:lnTo>
                  <a:lnTo>
                    <a:pt x="102" y="203"/>
                  </a:lnTo>
                  <a:lnTo>
                    <a:pt x="98" y="203"/>
                  </a:lnTo>
                  <a:lnTo>
                    <a:pt x="98" y="203"/>
                  </a:lnTo>
                  <a:close/>
                  <a:moveTo>
                    <a:pt x="133" y="161"/>
                  </a:moveTo>
                  <a:lnTo>
                    <a:pt x="30" y="161"/>
                  </a:lnTo>
                  <a:lnTo>
                    <a:pt x="30" y="161"/>
                  </a:lnTo>
                  <a:lnTo>
                    <a:pt x="27" y="160"/>
                  </a:lnTo>
                  <a:lnTo>
                    <a:pt x="24" y="158"/>
                  </a:lnTo>
                  <a:lnTo>
                    <a:pt x="23" y="156"/>
                  </a:lnTo>
                  <a:lnTo>
                    <a:pt x="21" y="153"/>
                  </a:lnTo>
                  <a:lnTo>
                    <a:pt x="21" y="153"/>
                  </a:lnTo>
                  <a:lnTo>
                    <a:pt x="23" y="149"/>
                  </a:lnTo>
                  <a:lnTo>
                    <a:pt x="24" y="146"/>
                  </a:lnTo>
                  <a:lnTo>
                    <a:pt x="27" y="145"/>
                  </a:lnTo>
                  <a:lnTo>
                    <a:pt x="30" y="145"/>
                  </a:lnTo>
                  <a:lnTo>
                    <a:pt x="133" y="145"/>
                  </a:lnTo>
                  <a:lnTo>
                    <a:pt x="133" y="145"/>
                  </a:lnTo>
                  <a:lnTo>
                    <a:pt x="137" y="145"/>
                  </a:lnTo>
                  <a:lnTo>
                    <a:pt x="138" y="146"/>
                  </a:lnTo>
                  <a:lnTo>
                    <a:pt x="141" y="149"/>
                  </a:lnTo>
                  <a:lnTo>
                    <a:pt x="141" y="153"/>
                  </a:lnTo>
                  <a:lnTo>
                    <a:pt x="141" y="153"/>
                  </a:lnTo>
                  <a:lnTo>
                    <a:pt x="141" y="156"/>
                  </a:lnTo>
                  <a:lnTo>
                    <a:pt x="138" y="158"/>
                  </a:lnTo>
                  <a:lnTo>
                    <a:pt x="137" y="160"/>
                  </a:lnTo>
                  <a:lnTo>
                    <a:pt x="133" y="161"/>
                  </a:lnTo>
                  <a:lnTo>
                    <a:pt x="133" y="161"/>
                  </a:lnTo>
                  <a:close/>
                  <a:moveTo>
                    <a:pt x="133" y="118"/>
                  </a:moveTo>
                  <a:lnTo>
                    <a:pt x="30" y="118"/>
                  </a:lnTo>
                  <a:lnTo>
                    <a:pt x="30" y="118"/>
                  </a:lnTo>
                  <a:lnTo>
                    <a:pt x="27" y="118"/>
                  </a:lnTo>
                  <a:lnTo>
                    <a:pt x="24" y="115"/>
                  </a:lnTo>
                  <a:lnTo>
                    <a:pt x="23" y="113"/>
                  </a:lnTo>
                  <a:lnTo>
                    <a:pt x="21" y="110"/>
                  </a:lnTo>
                  <a:lnTo>
                    <a:pt x="21" y="110"/>
                  </a:lnTo>
                  <a:lnTo>
                    <a:pt x="23" y="107"/>
                  </a:lnTo>
                  <a:lnTo>
                    <a:pt x="24" y="105"/>
                  </a:lnTo>
                  <a:lnTo>
                    <a:pt x="27" y="102"/>
                  </a:lnTo>
                  <a:lnTo>
                    <a:pt x="30" y="102"/>
                  </a:lnTo>
                  <a:lnTo>
                    <a:pt x="133" y="102"/>
                  </a:lnTo>
                  <a:lnTo>
                    <a:pt x="133" y="102"/>
                  </a:lnTo>
                  <a:lnTo>
                    <a:pt x="137" y="102"/>
                  </a:lnTo>
                  <a:lnTo>
                    <a:pt x="138" y="105"/>
                  </a:lnTo>
                  <a:lnTo>
                    <a:pt x="141" y="107"/>
                  </a:lnTo>
                  <a:lnTo>
                    <a:pt x="141" y="110"/>
                  </a:lnTo>
                  <a:lnTo>
                    <a:pt x="141" y="110"/>
                  </a:lnTo>
                  <a:lnTo>
                    <a:pt x="141" y="113"/>
                  </a:lnTo>
                  <a:lnTo>
                    <a:pt x="138" y="115"/>
                  </a:lnTo>
                  <a:lnTo>
                    <a:pt x="137" y="118"/>
                  </a:lnTo>
                  <a:lnTo>
                    <a:pt x="133" y="118"/>
                  </a:lnTo>
                  <a:lnTo>
                    <a:pt x="133"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Content Placeholder 1"/>
          <p:cNvSpPr txBox="1">
            <a:spLocks/>
          </p:cNvSpPr>
          <p:nvPr/>
        </p:nvSpPr>
        <p:spPr>
          <a:xfrm>
            <a:off x="304455" y="2522331"/>
            <a:ext cx="8568577" cy="656412"/>
          </a:xfrm>
          <a:prstGeom prst="rect">
            <a:avLst/>
          </a:prstGeom>
        </p:spPr>
        <p:txBody>
          <a:bodyPr vert="horz" lIns="84406" tIns="42203" rIns="84406" bIns="42203"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0" lvl="1" indent="0">
              <a:lnSpc>
                <a:spcPct val="120000"/>
              </a:lnSpc>
              <a:spcBef>
                <a:spcPts val="0"/>
              </a:spcBef>
              <a:spcAft>
                <a:spcPts val="600"/>
              </a:spcAft>
              <a:buNone/>
            </a:pPr>
            <a:r>
              <a:rPr lang="en-GB" sz="1600" b="1" dirty="0" smtClean="0">
                <a:cs typeface="Arial" panose="020B0604020202020204" pitchFamily="34" charset="0"/>
              </a:rPr>
              <a:t>UK </a:t>
            </a:r>
            <a:r>
              <a:rPr lang="en-GB" sz="1600" b="1" dirty="0">
                <a:cs typeface="Arial" panose="020B0604020202020204" pitchFamily="34" charset="0"/>
              </a:rPr>
              <a:t>has been invited to accede to CTC </a:t>
            </a:r>
            <a:r>
              <a:rPr lang="en-GB" sz="1600" dirty="0">
                <a:cs typeface="Arial" panose="020B0604020202020204" pitchFamily="34" charset="0"/>
              </a:rPr>
              <a:t>as a separate contracting party when EU </a:t>
            </a:r>
            <a:r>
              <a:rPr lang="en-GB" sz="1600" dirty="0" smtClean="0">
                <a:cs typeface="Arial" panose="020B0604020202020204" pitchFamily="34" charset="0"/>
              </a:rPr>
              <a:t>laws cease to apply to the UK (letter of invitation was December 2018).</a:t>
            </a:r>
            <a:endParaRPr lang="en-GB" sz="1600" dirty="0">
              <a:cs typeface="Arial" panose="020B0604020202020204" pitchFamily="34" charset="0"/>
            </a:endParaRPr>
          </a:p>
        </p:txBody>
      </p:sp>
      <p:sp>
        <p:nvSpPr>
          <p:cNvPr id="27" name="Content Placeholder 1"/>
          <p:cNvSpPr txBox="1">
            <a:spLocks/>
          </p:cNvSpPr>
          <p:nvPr/>
        </p:nvSpPr>
        <p:spPr>
          <a:xfrm>
            <a:off x="304455" y="3682184"/>
            <a:ext cx="8568577" cy="971627"/>
          </a:xfrm>
          <a:prstGeom prst="rect">
            <a:avLst/>
          </a:prstGeom>
        </p:spPr>
        <p:txBody>
          <a:bodyPr vert="horz" lIns="84406" tIns="42203" rIns="84406" bIns="42203"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0" lvl="1" indent="0">
              <a:lnSpc>
                <a:spcPct val="120000"/>
              </a:lnSpc>
              <a:spcBef>
                <a:spcPts val="0"/>
              </a:spcBef>
              <a:spcAft>
                <a:spcPts val="600"/>
              </a:spcAft>
              <a:buNone/>
            </a:pPr>
            <a:r>
              <a:rPr lang="en-GB" sz="1600" dirty="0" smtClean="0">
                <a:cs typeface="Arial" panose="020B0604020202020204" pitchFamily="34" charset="0"/>
              </a:rPr>
              <a:t>The </a:t>
            </a:r>
            <a:r>
              <a:rPr lang="en-GB" sz="1600" dirty="0">
                <a:cs typeface="Arial" panose="020B0604020202020204" pitchFamily="34" charset="0"/>
              </a:rPr>
              <a:t>requirements to use CTC will remain unchanged. However, as the UK will be outside the EU Customs territory, </a:t>
            </a:r>
            <a:r>
              <a:rPr lang="en-GB" sz="1600" b="1" dirty="0">
                <a:cs typeface="Arial" panose="020B0604020202020204" pitchFamily="34" charset="0"/>
              </a:rPr>
              <a:t>traders will need to have a</a:t>
            </a:r>
            <a:r>
              <a:rPr lang="en-GB" sz="1600" dirty="0">
                <a:cs typeface="Arial" panose="020B0604020202020204" pitchFamily="34" charset="0"/>
              </a:rPr>
              <a:t> </a:t>
            </a:r>
            <a:r>
              <a:rPr lang="en-GB" sz="1600" b="1" dirty="0">
                <a:cs typeface="Arial" panose="020B0604020202020204" pitchFamily="34" charset="0"/>
              </a:rPr>
              <a:t>Transit Accompanying </a:t>
            </a:r>
            <a:r>
              <a:rPr lang="en-GB" sz="1600" b="1" dirty="0" smtClean="0">
                <a:cs typeface="Arial" panose="020B0604020202020204" pitchFamily="34" charset="0"/>
              </a:rPr>
              <a:t>Document (TAD) </a:t>
            </a:r>
            <a:r>
              <a:rPr lang="en-GB" sz="1600" b="1" dirty="0">
                <a:cs typeface="Arial" panose="020B0604020202020204" pitchFamily="34" charset="0"/>
              </a:rPr>
              <a:t>scanned</a:t>
            </a:r>
            <a:r>
              <a:rPr lang="en-GB" sz="1600" dirty="0">
                <a:cs typeface="Arial" panose="020B0604020202020204" pitchFamily="34" charset="0"/>
              </a:rPr>
              <a:t> at the point of entry into the UK </a:t>
            </a:r>
            <a:r>
              <a:rPr lang="en-GB" sz="1600" dirty="0" smtClean="0">
                <a:cs typeface="Arial" panose="020B0604020202020204" pitchFamily="34" charset="0"/>
              </a:rPr>
              <a:t>or other new customs territory.</a:t>
            </a:r>
            <a:endParaRPr lang="en-GB" sz="1600" dirty="0">
              <a:cs typeface="Arial" panose="020B0604020202020204" pitchFamily="34" charset="0"/>
            </a:endParaRPr>
          </a:p>
        </p:txBody>
      </p:sp>
      <p:sp>
        <p:nvSpPr>
          <p:cNvPr id="2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30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r>
              <a:rPr lang="en-GB" altLang="en-US" sz="2400" b="0" dirty="0" smtClean="0">
                <a:solidFill>
                  <a:srgbClr val="166BB8"/>
                </a:solidFill>
              </a:rPr>
              <a:t>Transit and the Common Transit Convention (CTC)</a:t>
            </a:r>
            <a:endParaRPr lang="en-GB" sz="2400" b="0" dirty="0">
              <a:solidFill>
                <a:srgbClr val="166BB8"/>
              </a:solidFill>
            </a:endParaRPr>
          </a:p>
        </p:txBody>
      </p:sp>
      <p:cxnSp>
        <p:nvCxnSpPr>
          <p:cNvPr id="3" name="Straight Connector 2"/>
          <p:cNvCxnSpPr>
            <a:stCxn id="7" idx="6"/>
            <a:endCxn id="4" idx="2"/>
          </p:cNvCxnSpPr>
          <p:nvPr/>
        </p:nvCxnSpPr>
        <p:spPr bwMode="gray">
          <a:xfrm flipV="1">
            <a:off x="990548" y="2039426"/>
            <a:ext cx="7252903" cy="3754"/>
          </a:xfrm>
          <a:prstGeom prst="line">
            <a:avLst/>
          </a:prstGeom>
          <a:ln w="2857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810548" y="1953180"/>
            <a:ext cx="180000" cy="288500"/>
            <a:chOff x="525014" y="1559420"/>
            <a:chExt cx="180000" cy="288500"/>
          </a:xfrm>
        </p:grpSpPr>
        <p:sp>
          <p:nvSpPr>
            <p:cNvPr id="7" name="Oval 6"/>
            <p:cNvSpPr/>
            <p:nvPr/>
          </p:nvSpPr>
          <p:spPr bwMode="gray">
            <a:xfrm>
              <a:off x="525014" y="1559420"/>
              <a:ext cx="180000" cy="180000"/>
            </a:xfrm>
            <a:prstGeom prst="ellipse">
              <a:avLst/>
            </a:prstGeom>
            <a:solidFill>
              <a:schemeClr val="bg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sp>
          <p:nvSpPr>
            <p:cNvPr id="20" name="Isosceles Triangle 19"/>
            <p:cNvSpPr>
              <a:spLocks noChangeAspect="1"/>
            </p:cNvSpPr>
            <p:nvPr/>
          </p:nvSpPr>
          <p:spPr bwMode="gray">
            <a:xfrm flipV="1">
              <a:off x="573254" y="1775920"/>
              <a:ext cx="83520" cy="72000"/>
            </a:xfrm>
            <a:prstGeom prst="triangle">
              <a:avLst/>
            </a:prstGeom>
            <a:solidFill>
              <a:srgbClr val="0070C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grpSp>
      <p:grpSp>
        <p:nvGrpSpPr>
          <p:cNvPr id="37" name="Group 36"/>
          <p:cNvGrpSpPr/>
          <p:nvPr/>
        </p:nvGrpSpPr>
        <p:grpSpPr>
          <a:xfrm>
            <a:off x="8183799" y="1953180"/>
            <a:ext cx="180000" cy="288500"/>
            <a:chOff x="6856190" y="1559420"/>
            <a:chExt cx="180000" cy="288500"/>
          </a:xfrm>
        </p:grpSpPr>
        <p:sp>
          <p:nvSpPr>
            <p:cNvPr id="19" name="Oval 18"/>
            <p:cNvSpPr/>
            <p:nvPr/>
          </p:nvSpPr>
          <p:spPr bwMode="gray">
            <a:xfrm>
              <a:off x="6856190" y="1559420"/>
              <a:ext cx="180000" cy="180000"/>
            </a:xfrm>
            <a:prstGeom prst="ellipse">
              <a:avLst/>
            </a:prstGeom>
            <a:solidFill>
              <a:schemeClr val="bg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sp>
          <p:nvSpPr>
            <p:cNvPr id="22" name="Isosceles Triangle 21"/>
            <p:cNvSpPr>
              <a:spLocks noChangeAspect="1"/>
            </p:cNvSpPr>
            <p:nvPr/>
          </p:nvSpPr>
          <p:spPr bwMode="gray">
            <a:xfrm flipV="1">
              <a:off x="6904430" y="1775920"/>
              <a:ext cx="83520" cy="72000"/>
            </a:xfrm>
            <a:prstGeom prst="triangle">
              <a:avLst/>
            </a:prstGeom>
            <a:solidFill>
              <a:srgbClr val="0070C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grpSp>
      <p:grpSp>
        <p:nvGrpSpPr>
          <p:cNvPr id="28" name="Group 27"/>
          <p:cNvGrpSpPr/>
          <p:nvPr/>
        </p:nvGrpSpPr>
        <p:grpSpPr>
          <a:xfrm flipV="1">
            <a:off x="6340487" y="1840926"/>
            <a:ext cx="180000" cy="288500"/>
            <a:chOff x="5273396" y="1559420"/>
            <a:chExt cx="180000" cy="288500"/>
          </a:xfrm>
        </p:grpSpPr>
        <p:sp>
          <p:nvSpPr>
            <p:cNvPr id="18" name="Oval 17"/>
            <p:cNvSpPr/>
            <p:nvPr/>
          </p:nvSpPr>
          <p:spPr bwMode="gray">
            <a:xfrm>
              <a:off x="5273396" y="1559420"/>
              <a:ext cx="180000" cy="180000"/>
            </a:xfrm>
            <a:prstGeom prst="ellipse">
              <a:avLst/>
            </a:prstGeom>
            <a:solidFill>
              <a:schemeClr val="bg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sp>
          <p:nvSpPr>
            <p:cNvPr id="23" name="Isosceles Triangle 22"/>
            <p:cNvSpPr>
              <a:spLocks noChangeAspect="1"/>
            </p:cNvSpPr>
            <p:nvPr/>
          </p:nvSpPr>
          <p:spPr bwMode="gray">
            <a:xfrm flipV="1">
              <a:off x="5321636" y="1775920"/>
              <a:ext cx="83520" cy="72000"/>
            </a:xfrm>
            <a:prstGeom prst="triangle">
              <a:avLst/>
            </a:prstGeom>
            <a:solidFill>
              <a:srgbClr val="0070C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grpSp>
      <p:grpSp>
        <p:nvGrpSpPr>
          <p:cNvPr id="36" name="Group 35"/>
          <p:cNvGrpSpPr/>
          <p:nvPr/>
        </p:nvGrpSpPr>
        <p:grpSpPr>
          <a:xfrm>
            <a:off x="4497174" y="1953180"/>
            <a:ext cx="180000" cy="288500"/>
            <a:chOff x="3690602" y="1559420"/>
            <a:chExt cx="180000" cy="288500"/>
          </a:xfrm>
        </p:grpSpPr>
        <p:sp>
          <p:nvSpPr>
            <p:cNvPr id="17" name="Oval 16"/>
            <p:cNvSpPr/>
            <p:nvPr/>
          </p:nvSpPr>
          <p:spPr bwMode="gray">
            <a:xfrm>
              <a:off x="3690602" y="1559420"/>
              <a:ext cx="180000" cy="180000"/>
            </a:xfrm>
            <a:prstGeom prst="ellipse">
              <a:avLst/>
            </a:prstGeom>
            <a:solidFill>
              <a:schemeClr val="bg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sp>
          <p:nvSpPr>
            <p:cNvPr id="24" name="Isosceles Triangle 23"/>
            <p:cNvSpPr>
              <a:spLocks noChangeAspect="1"/>
            </p:cNvSpPr>
            <p:nvPr/>
          </p:nvSpPr>
          <p:spPr bwMode="gray">
            <a:xfrm flipV="1">
              <a:off x="3738842" y="1775920"/>
              <a:ext cx="83520" cy="72000"/>
            </a:xfrm>
            <a:prstGeom prst="triangle">
              <a:avLst/>
            </a:prstGeom>
            <a:solidFill>
              <a:srgbClr val="0070C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grpSp>
      <p:grpSp>
        <p:nvGrpSpPr>
          <p:cNvPr id="29" name="Group 28"/>
          <p:cNvGrpSpPr/>
          <p:nvPr/>
        </p:nvGrpSpPr>
        <p:grpSpPr>
          <a:xfrm flipV="1">
            <a:off x="2653861" y="1840926"/>
            <a:ext cx="180000" cy="288500"/>
            <a:chOff x="2107808" y="1559420"/>
            <a:chExt cx="180000" cy="288500"/>
          </a:xfrm>
        </p:grpSpPr>
        <p:sp>
          <p:nvSpPr>
            <p:cNvPr id="16" name="Oval 15"/>
            <p:cNvSpPr/>
            <p:nvPr/>
          </p:nvSpPr>
          <p:spPr bwMode="gray">
            <a:xfrm>
              <a:off x="2107808" y="1559420"/>
              <a:ext cx="180000" cy="180000"/>
            </a:xfrm>
            <a:prstGeom prst="ellipse">
              <a:avLst/>
            </a:prstGeom>
            <a:solidFill>
              <a:schemeClr val="bg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sp>
          <p:nvSpPr>
            <p:cNvPr id="25" name="Isosceles Triangle 24"/>
            <p:cNvSpPr>
              <a:spLocks noChangeAspect="1"/>
            </p:cNvSpPr>
            <p:nvPr/>
          </p:nvSpPr>
          <p:spPr bwMode="gray">
            <a:xfrm flipV="1">
              <a:off x="2156048" y="1775920"/>
              <a:ext cx="83520" cy="72000"/>
            </a:xfrm>
            <a:prstGeom prst="triangle">
              <a:avLst/>
            </a:prstGeom>
            <a:solidFill>
              <a:srgbClr val="0070C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711200">
                <a:spcBef>
                  <a:spcPts val="1200"/>
                </a:spcBef>
              </a:pPr>
              <a:endParaRPr lang="en-GB" sz="2000" dirty="0">
                <a:solidFill>
                  <a:srgbClr val="FFFFFF"/>
                </a:solidFill>
              </a:endParaRPr>
            </a:p>
          </p:txBody>
        </p:sp>
      </p:grpSp>
      <p:sp>
        <p:nvSpPr>
          <p:cNvPr id="26" name="TextBox 25"/>
          <p:cNvSpPr txBox="1"/>
          <p:nvPr/>
        </p:nvSpPr>
        <p:spPr bwMode="gray">
          <a:xfrm>
            <a:off x="104681" y="2288734"/>
            <a:ext cx="1591733" cy="215444"/>
          </a:xfrm>
          <a:prstGeom prst="rect">
            <a:avLst/>
          </a:prstGeom>
          <a:noFill/>
        </p:spPr>
        <p:txBody>
          <a:bodyPr wrap="square" lIns="0" tIns="0" rIns="0" bIns="0" rtlCol="0" anchor="t">
            <a:spAutoFit/>
          </a:bodyPr>
          <a:lstStyle/>
          <a:p>
            <a:pPr marL="0" indent="0" algn="ctr" defTabSz="711200">
              <a:spcBef>
                <a:spcPts val="1200"/>
              </a:spcBef>
              <a:buNone/>
            </a:pPr>
            <a:r>
              <a:rPr lang="en-GB" sz="1400" b="1" dirty="0">
                <a:solidFill>
                  <a:srgbClr val="166BB8"/>
                </a:solidFill>
              </a:rPr>
              <a:t>1. </a:t>
            </a:r>
            <a:r>
              <a:rPr lang="en-GB" sz="1400" b="1" dirty="0">
                <a:solidFill>
                  <a:prstClr val="black"/>
                </a:solidFill>
              </a:rPr>
              <a:t>Transit declaration</a:t>
            </a:r>
          </a:p>
        </p:txBody>
      </p:sp>
      <p:sp>
        <p:nvSpPr>
          <p:cNvPr id="40" name="Content Placeholder 1"/>
          <p:cNvSpPr txBox="1">
            <a:spLocks/>
          </p:cNvSpPr>
          <p:nvPr/>
        </p:nvSpPr>
        <p:spPr>
          <a:xfrm>
            <a:off x="320825" y="3262539"/>
            <a:ext cx="8552208" cy="289373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spcAft>
                <a:spcPts val="600"/>
              </a:spcAft>
              <a:buClr>
                <a:srgbClr val="166BB8"/>
              </a:buClr>
              <a:buFont typeface="+mj-lt"/>
              <a:buAutoNum type="arabicPeriod"/>
            </a:pPr>
            <a:r>
              <a:rPr lang="en-GB" sz="1400" dirty="0">
                <a:solidFill>
                  <a:prstClr val="black"/>
                </a:solidFill>
                <a:cs typeface="Arial" panose="020B0604020202020204" pitchFamily="34" charset="0"/>
              </a:rPr>
              <a:t>The transit declaration is completed (including guarantee) using NCTS (the New Customs Transit System</a:t>
            </a:r>
            <a:r>
              <a:rPr lang="en-GB" sz="1400" dirty="0" smtClean="0">
                <a:solidFill>
                  <a:prstClr val="black"/>
                </a:solidFill>
                <a:cs typeface="Arial" panose="020B0604020202020204" pitchFamily="34" charset="0"/>
              </a:rPr>
              <a:t>)</a:t>
            </a:r>
            <a:endParaRPr lang="en-GB" sz="1400" dirty="0">
              <a:solidFill>
                <a:prstClr val="black"/>
              </a:solidFill>
              <a:cs typeface="Arial" panose="020B0604020202020204" pitchFamily="34" charset="0"/>
            </a:endParaRPr>
          </a:p>
          <a:p>
            <a:pPr marL="342900" lvl="1" indent="-342900">
              <a:lnSpc>
                <a:spcPct val="100000"/>
              </a:lnSpc>
              <a:spcBef>
                <a:spcPts val="0"/>
              </a:spcBef>
              <a:spcAft>
                <a:spcPts val="600"/>
              </a:spcAft>
              <a:buClr>
                <a:srgbClr val="166BB8"/>
              </a:buClr>
              <a:buFont typeface="+mj-lt"/>
              <a:buAutoNum type="arabicPeriod"/>
            </a:pPr>
            <a:r>
              <a:rPr lang="en-GB" sz="1400" dirty="0" smtClean="0">
                <a:solidFill>
                  <a:prstClr val="black"/>
                </a:solidFill>
                <a:cs typeface="Arial" panose="020B0604020202020204" pitchFamily="34" charset="0"/>
              </a:rPr>
              <a:t>The goods are presented at the Office of Departure (or Authorised Consignor) and the Transit Accompanying Document (TAD) is printed off presented to the haulier and then the goods are released into transit.</a:t>
            </a:r>
          </a:p>
          <a:p>
            <a:pPr marL="342900" lvl="1" indent="-342900">
              <a:lnSpc>
                <a:spcPct val="100000"/>
              </a:lnSpc>
              <a:spcBef>
                <a:spcPts val="0"/>
              </a:spcBef>
              <a:spcAft>
                <a:spcPts val="600"/>
              </a:spcAft>
              <a:buClr>
                <a:srgbClr val="166BB8"/>
              </a:buClr>
              <a:buFont typeface="+mj-lt"/>
              <a:buAutoNum type="arabicPeriod"/>
            </a:pPr>
            <a:r>
              <a:rPr lang="en-GB" sz="1400" dirty="0" smtClean="0">
                <a:solidFill>
                  <a:prstClr val="black"/>
                </a:solidFill>
                <a:cs typeface="Arial" panose="020B0604020202020204" pitchFamily="34" charset="0"/>
              </a:rPr>
              <a:t>At every border crossing into a new customs territory, the TAD and goods are presented at the Office of Transit (</a:t>
            </a:r>
            <a:r>
              <a:rPr lang="en-GB" sz="1400" dirty="0" err="1" smtClean="0">
                <a:solidFill>
                  <a:prstClr val="black"/>
                </a:solidFill>
                <a:cs typeface="Arial" panose="020B0604020202020204" pitchFamily="34" charset="0"/>
              </a:rPr>
              <a:t>OoT</a:t>
            </a:r>
            <a:r>
              <a:rPr lang="en-GB" sz="1400" dirty="0" smtClean="0">
                <a:solidFill>
                  <a:prstClr val="black"/>
                </a:solidFill>
                <a:cs typeface="Arial" panose="020B0604020202020204" pitchFamily="34" charset="0"/>
              </a:rPr>
              <a:t> functions can only be performed by Customs Officials).</a:t>
            </a:r>
          </a:p>
          <a:p>
            <a:pPr marL="342900" lvl="1" indent="-342900">
              <a:lnSpc>
                <a:spcPct val="100000"/>
              </a:lnSpc>
              <a:spcBef>
                <a:spcPts val="0"/>
              </a:spcBef>
              <a:spcAft>
                <a:spcPts val="600"/>
              </a:spcAft>
              <a:buClr>
                <a:srgbClr val="166BB8"/>
              </a:buClr>
              <a:buFont typeface="+mj-lt"/>
              <a:buAutoNum type="arabicPeriod"/>
            </a:pPr>
            <a:r>
              <a:rPr lang="en-GB" sz="1400" dirty="0" smtClean="0">
                <a:solidFill>
                  <a:prstClr val="black"/>
                </a:solidFill>
                <a:cs typeface="Arial" panose="020B0604020202020204" pitchFamily="34" charset="0"/>
              </a:rPr>
              <a:t>At the final destination the goods and TAD are presented at the Office of Destination (or Authorised Consignee).</a:t>
            </a:r>
          </a:p>
          <a:p>
            <a:pPr marL="342900" lvl="1" indent="-342900">
              <a:lnSpc>
                <a:spcPct val="100000"/>
              </a:lnSpc>
              <a:spcBef>
                <a:spcPts val="0"/>
              </a:spcBef>
              <a:spcAft>
                <a:spcPts val="600"/>
              </a:spcAft>
              <a:buClr>
                <a:srgbClr val="166BB8"/>
              </a:buClr>
              <a:buFont typeface="+mj-lt"/>
              <a:buAutoNum type="arabicPeriod"/>
            </a:pPr>
            <a:r>
              <a:rPr lang="en-GB" sz="1400" dirty="0" smtClean="0">
                <a:solidFill>
                  <a:prstClr val="black"/>
                </a:solidFill>
                <a:cs typeface="Arial" panose="020B0604020202020204" pitchFamily="34" charset="0"/>
              </a:rPr>
              <a:t>The transit movement is closed, the goods must be declared to another customs regime </a:t>
            </a:r>
            <a:r>
              <a:rPr lang="en-GB" sz="1400" dirty="0" err="1" smtClean="0">
                <a:solidFill>
                  <a:prstClr val="black"/>
                </a:solidFill>
                <a:cs typeface="Arial" panose="020B0604020202020204" pitchFamily="34" charset="0"/>
              </a:rPr>
              <a:t>eg</a:t>
            </a:r>
            <a:r>
              <a:rPr lang="en-GB" sz="1400" dirty="0" smtClean="0">
                <a:solidFill>
                  <a:prstClr val="black"/>
                </a:solidFill>
                <a:cs typeface="Arial" panose="020B0604020202020204" pitchFamily="34" charset="0"/>
              </a:rPr>
              <a:t> free circulation, temporary storage and the guarantee is released.</a:t>
            </a:r>
          </a:p>
          <a:p>
            <a:pPr marL="0" lvl="1" indent="0">
              <a:lnSpc>
                <a:spcPct val="100000"/>
              </a:lnSpc>
              <a:spcBef>
                <a:spcPts val="0"/>
              </a:spcBef>
              <a:spcAft>
                <a:spcPts val="600"/>
              </a:spcAft>
              <a:buClr>
                <a:srgbClr val="166BB8"/>
              </a:buClr>
              <a:buNone/>
            </a:pPr>
            <a:r>
              <a:rPr lang="en-GB" sz="1400" b="1" dirty="0" smtClean="0">
                <a:solidFill>
                  <a:prstClr val="black"/>
                </a:solidFill>
                <a:cs typeface="Arial" panose="020B0604020202020204" pitchFamily="34" charset="0"/>
              </a:rPr>
              <a:t>The goods are tracked and messages are sent from the various offices using NCTS during the journey.</a:t>
            </a:r>
            <a:endParaRPr lang="en-GB" sz="1400" b="1" dirty="0">
              <a:solidFill>
                <a:prstClr val="black"/>
              </a:solidFill>
              <a:cs typeface="Arial" panose="020B0604020202020204" pitchFamily="34" charset="0"/>
            </a:endParaRPr>
          </a:p>
        </p:txBody>
      </p:sp>
      <p:sp>
        <p:nvSpPr>
          <p:cNvPr id="42" name="TextBox 41"/>
          <p:cNvSpPr txBox="1"/>
          <p:nvPr/>
        </p:nvSpPr>
        <p:spPr bwMode="gray">
          <a:xfrm>
            <a:off x="3777174" y="2294987"/>
            <a:ext cx="1620000" cy="215444"/>
          </a:xfrm>
          <a:prstGeom prst="rect">
            <a:avLst/>
          </a:prstGeom>
          <a:noFill/>
        </p:spPr>
        <p:txBody>
          <a:bodyPr wrap="square" lIns="0" tIns="0" rIns="0" bIns="0" rtlCol="0" anchor="t">
            <a:spAutoFit/>
          </a:bodyPr>
          <a:lstStyle/>
          <a:p>
            <a:pPr marL="0" indent="0" algn="ctr" defTabSz="711200">
              <a:spcBef>
                <a:spcPts val="1200"/>
              </a:spcBef>
              <a:buNone/>
            </a:pPr>
            <a:r>
              <a:rPr lang="en-GB" sz="1400" b="1" dirty="0">
                <a:solidFill>
                  <a:srgbClr val="166BB8"/>
                </a:solidFill>
              </a:rPr>
              <a:t>3. </a:t>
            </a:r>
            <a:r>
              <a:rPr lang="en-GB" sz="1400" b="1" dirty="0">
                <a:solidFill>
                  <a:prstClr val="black"/>
                </a:solidFill>
              </a:rPr>
              <a:t>Office of Transit</a:t>
            </a:r>
          </a:p>
        </p:txBody>
      </p:sp>
      <p:sp>
        <p:nvSpPr>
          <p:cNvPr id="43" name="TextBox 42"/>
          <p:cNvSpPr txBox="1"/>
          <p:nvPr/>
        </p:nvSpPr>
        <p:spPr bwMode="gray">
          <a:xfrm>
            <a:off x="7506242" y="2294987"/>
            <a:ext cx="1535113" cy="215444"/>
          </a:xfrm>
          <a:prstGeom prst="rect">
            <a:avLst/>
          </a:prstGeom>
          <a:noFill/>
        </p:spPr>
        <p:txBody>
          <a:bodyPr wrap="square" lIns="0" tIns="0" rIns="0" bIns="0" rtlCol="0" anchor="t">
            <a:spAutoFit/>
          </a:bodyPr>
          <a:lstStyle/>
          <a:p>
            <a:pPr marL="0" indent="0" algn="ctr" defTabSz="711200">
              <a:spcBef>
                <a:spcPts val="1200"/>
              </a:spcBef>
              <a:buNone/>
            </a:pPr>
            <a:r>
              <a:rPr lang="en-GB" sz="1400" b="1" dirty="0">
                <a:solidFill>
                  <a:srgbClr val="166BB8"/>
                </a:solidFill>
              </a:rPr>
              <a:t>5.</a:t>
            </a:r>
            <a:r>
              <a:rPr lang="en-GB" sz="1400" b="1" dirty="0">
                <a:solidFill>
                  <a:prstClr val="black"/>
                </a:solidFill>
              </a:rPr>
              <a:t> Transit closed</a:t>
            </a:r>
          </a:p>
        </p:txBody>
      </p:sp>
      <p:sp>
        <p:nvSpPr>
          <p:cNvPr id="44" name="TextBox 43"/>
          <p:cNvSpPr txBox="1"/>
          <p:nvPr/>
        </p:nvSpPr>
        <p:spPr bwMode="gray">
          <a:xfrm>
            <a:off x="1922150" y="1531049"/>
            <a:ext cx="1643420" cy="215444"/>
          </a:xfrm>
          <a:prstGeom prst="rect">
            <a:avLst/>
          </a:prstGeom>
          <a:noFill/>
        </p:spPr>
        <p:txBody>
          <a:bodyPr wrap="square" lIns="0" tIns="0" rIns="0" bIns="0" rtlCol="0" anchor="b">
            <a:spAutoFit/>
          </a:bodyPr>
          <a:lstStyle/>
          <a:p>
            <a:pPr marL="0" indent="0" algn="ctr" defTabSz="711200">
              <a:spcBef>
                <a:spcPts val="1200"/>
              </a:spcBef>
              <a:buNone/>
            </a:pPr>
            <a:r>
              <a:rPr lang="en-GB" sz="1400" b="1" dirty="0">
                <a:solidFill>
                  <a:srgbClr val="166BB8"/>
                </a:solidFill>
              </a:rPr>
              <a:t>2. </a:t>
            </a:r>
            <a:r>
              <a:rPr lang="en-GB" sz="1400" b="1" dirty="0">
                <a:solidFill>
                  <a:prstClr val="black"/>
                </a:solidFill>
              </a:rPr>
              <a:t>Office of Departure</a:t>
            </a:r>
          </a:p>
        </p:txBody>
      </p:sp>
      <p:sp>
        <p:nvSpPr>
          <p:cNvPr id="45" name="TextBox 44"/>
          <p:cNvSpPr txBox="1"/>
          <p:nvPr/>
        </p:nvSpPr>
        <p:spPr bwMode="gray">
          <a:xfrm>
            <a:off x="5499129" y="1531049"/>
            <a:ext cx="1862715" cy="215444"/>
          </a:xfrm>
          <a:prstGeom prst="rect">
            <a:avLst/>
          </a:prstGeom>
          <a:noFill/>
        </p:spPr>
        <p:txBody>
          <a:bodyPr wrap="square" lIns="0" tIns="0" rIns="0" bIns="0" rtlCol="0" anchor="b">
            <a:spAutoFit/>
          </a:bodyPr>
          <a:lstStyle/>
          <a:p>
            <a:pPr marL="0" indent="0" algn="ctr" defTabSz="711200">
              <a:spcBef>
                <a:spcPts val="1200"/>
              </a:spcBef>
              <a:buNone/>
            </a:pPr>
            <a:r>
              <a:rPr lang="en-GB" sz="1400" b="1" dirty="0">
                <a:solidFill>
                  <a:srgbClr val="166BB8"/>
                </a:solidFill>
              </a:rPr>
              <a:t>4. </a:t>
            </a:r>
            <a:r>
              <a:rPr lang="en-GB" sz="1400" b="1" dirty="0">
                <a:solidFill>
                  <a:prstClr val="black"/>
                </a:solidFill>
              </a:rPr>
              <a:t>Office of Destination</a:t>
            </a:r>
          </a:p>
        </p:txBody>
      </p:sp>
      <p:grpSp>
        <p:nvGrpSpPr>
          <p:cNvPr id="47" name="Group 46"/>
          <p:cNvGrpSpPr>
            <a:grpSpLocks noChangeAspect="1"/>
          </p:cNvGrpSpPr>
          <p:nvPr/>
        </p:nvGrpSpPr>
        <p:grpSpPr>
          <a:xfrm>
            <a:off x="720548" y="2547588"/>
            <a:ext cx="360000" cy="360000"/>
            <a:chOff x="7588251" y="3340100"/>
            <a:chExt cx="520700" cy="520700"/>
          </a:xfrm>
          <a:solidFill>
            <a:schemeClr val="accent3"/>
          </a:solidFill>
        </p:grpSpPr>
        <p:sp>
          <p:nvSpPr>
            <p:cNvPr id="48" name="Freeform 70"/>
            <p:cNvSpPr>
              <a:spLocks noEditPoints="1"/>
            </p:cNvSpPr>
            <p:nvPr/>
          </p:nvSpPr>
          <p:spPr bwMode="auto">
            <a:xfrm>
              <a:off x="7588251" y="3340100"/>
              <a:ext cx="520700" cy="520700"/>
            </a:xfrm>
            <a:custGeom>
              <a:avLst/>
              <a:gdLst>
                <a:gd name="T0" fmla="*/ 312 w 657"/>
                <a:gd name="T1" fmla="*/ 657 h 657"/>
                <a:gd name="T2" fmla="*/ 262 w 657"/>
                <a:gd name="T3" fmla="*/ 650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28 h 657"/>
                <a:gd name="T16" fmla="*/ 1 w 657"/>
                <a:gd name="T17" fmla="*/ 294 h 657"/>
                <a:gd name="T18" fmla="*/ 10 w 657"/>
                <a:gd name="T19" fmla="*/ 246 h 657"/>
                <a:gd name="T20" fmla="*/ 39 w 657"/>
                <a:gd name="T21" fmla="*/ 172 h 657"/>
                <a:gd name="T22" fmla="*/ 96 w 657"/>
                <a:gd name="T23" fmla="*/ 96 h 657"/>
                <a:gd name="T24" fmla="*/ 172 w 657"/>
                <a:gd name="T25" fmla="*/ 39 h 657"/>
                <a:gd name="T26" fmla="*/ 246 w 657"/>
                <a:gd name="T27" fmla="*/ 10 h 657"/>
                <a:gd name="T28" fmla="*/ 294 w 657"/>
                <a:gd name="T29" fmla="*/ 2 h 657"/>
                <a:gd name="T30" fmla="*/ 328 w 657"/>
                <a:gd name="T31" fmla="*/ 0 h 657"/>
                <a:gd name="T32" fmla="*/ 378 w 657"/>
                <a:gd name="T33" fmla="*/ 3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8 w 657"/>
                <a:gd name="T59" fmla="*/ 653 h 657"/>
                <a:gd name="T60" fmla="*/ 328 w 657"/>
                <a:gd name="T61" fmla="*/ 657 h 657"/>
                <a:gd name="T62" fmla="*/ 328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6 h 657"/>
                <a:gd name="T84" fmla="*/ 328 w 657"/>
                <a:gd name="T85" fmla="*/ 619 h 657"/>
                <a:gd name="T86" fmla="*/ 387 w 657"/>
                <a:gd name="T87" fmla="*/ 614 h 657"/>
                <a:gd name="T88" fmla="*/ 468 w 657"/>
                <a:gd name="T89" fmla="*/ 585 h 657"/>
                <a:gd name="T90" fmla="*/ 533 w 657"/>
                <a:gd name="T91" fmla="*/ 535 h 657"/>
                <a:gd name="T92" fmla="*/ 584 w 657"/>
                <a:gd name="T93" fmla="*/ 468 h 657"/>
                <a:gd name="T94" fmla="*/ 614 w 657"/>
                <a:gd name="T95" fmla="*/ 387 h 657"/>
                <a:gd name="T96" fmla="*/ 619 w 657"/>
                <a:gd name="T97" fmla="*/ 328 h 657"/>
                <a:gd name="T98" fmla="*/ 606 w 657"/>
                <a:gd name="T99" fmla="*/ 242 h 657"/>
                <a:gd name="T100" fmla="*/ 570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3"/>
                  </a:lnTo>
                  <a:lnTo>
                    <a:pt x="262" y="650"/>
                  </a:lnTo>
                  <a:lnTo>
                    <a:pt x="246" y="646"/>
                  </a:lnTo>
                  <a:lnTo>
                    <a:pt x="231" y="642"/>
                  </a:lnTo>
                  <a:lnTo>
                    <a:pt x="200" y="632"/>
                  </a:lnTo>
                  <a:lnTo>
                    <a:pt x="172" y="618"/>
                  </a:lnTo>
                  <a:lnTo>
                    <a:pt x="145" y="601"/>
                  </a:lnTo>
                  <a:lnTo>
                    <a:pt x="120" y="582"/>
                  </a:lnTo>
                  <a:lnTo>
                    <a:pt x="96" y="560"/>
                  </a:lnTo>
                  <a:lnTo>
                    <a:pt x="74" y="538"/>
                  </a:lnTo>
                  <a:lnTo>
                    <a:pt x="55" y="512"/>
                  </a:lnTo>
                  <a:lnTo>
                    <a:pt x="39" y="485"/>
                  </a:lnTo>
                  <a:lnTo>
                    <a:pt x="26" y="457"/>
                  </a:lnTo>
                  <a:lnTo>
                    <a:pt x="15" y="426"/>
                  </a:lnTo>
                  <a:lnTo>
                    <a:pt x="10" y="411"/>
                  </a:lnTo>
                  <a:lnTo>
                    <a:pt x="6" y="395"/>
                  </a:lnTo>
                  <a:lnTo>
                    <a:pt x="3" y="379"/>
                  </a:lnTo>
                  <a:lnTo>
                    <a:pt x="1" y="362"/>
                  </a:lnTo>
                  <a:lnTo>
                    <a:pt x="0" y="345"/>
                  </a:lnTo>
                  <a:lnTo>
                    <a:pt x="0" y="328"/>
                  </a:lnTo>
                  <a:lnTo>
                    <a:pt x="0" y="328"/>
                  </a:lnTo>
                  <a:lnTo>
                    <a:pt x="0" y="312"/>
                  </a:lnTo>
                  <a:lnTo>
                    <a:pt x="1" y="294"/>
                  </a:lnTo>
                  <a:lnTo>
                    <a:pt x="3" y="278"/>
                  </a:lnTo>
                  <a:lnTo>
                    <a:pt x="6" y="262"/>
                  </a:lnTo>
                  <a:lnTo>
                    <a:pt x="10" y="246"/>
                  </a:lnTo>
                  <a:lnTo>
                    <a:pt x="15" y="231"/>
                  </a:lnTo>
                  <a:lnTo>
                    <a:pt x="26" y="200"/>
                  </a:lnTo>
                  <a:lnTo>
                    <a:pt x="39" y="172"/>
                  </a:lnTo>
                  <a:lnTo>
                    <a:pt x="55" y="145"/>
                  </a:lnTo>
                  <a:lnTo>
                    <a:pt x="74" y="120"/>
                  </a:lnTo>
                  <a:lnTo>
                    <a:pt x="96" y="96"/>
                  </a:lnTo>
                  <a:lnTo>
                    <a:pt x="120" y="75"/>
                  </a:lnTo>
                  <a:lnTo>
                    <a:pt x="145" y="57"/>
                  </a:lnTo>
                  <a:lnTo>
                    <a:pt x="172" y="39"/>
                  </a:lnTo>
                  <a:lnTo>
                    <a:pt x="200" y="26"/>
                  </a:lnTo>
                  <a:lnTo>
                    <a:pt x="231" y="15"/>
                  </a:lnTo>
                  <a:lnTo>
                    <a:pt x="246" y="10"/>
                  </a:lnTo>
                  <a:lnTo>
                    <a:pt x="262" y="7"/>
                  </a:lnTo>
                  <a:lnTo>
                    <a:pt x="278" y="3"/>
                  </a:lnTo>
                  <a:lnTo>
                    <a:pt x="294" y="2"/>
                  </a:lnTo>
                  <a:lnTo>
                    <a:pt x="312" y="0"/>
                  </a:lnTo>
                  <a:lnTo>
                    <a:pt x="328" y="0"/>
                  </a:lnTo>
                  <a:lnTo>
                    <a:pt x="328" y="0"/>
                  </a:lnTo>
                  <a:lnTo>
                    <a:pt x="345" y="0"/>
                  </a:lnTo>
                  <a:lnTo>
                    <a:pt x="361" y="2"/>
                  </a:lnTo>
                  <a:lnTo>
                    <a:pt x="378" y="3"/>
                  </a:lnTo>
                  <a:lnTo>
                    <a:pt x="395" y="7"/>
                  </a:lnTo>
                  <a:lnTo>
                    <a:pt x="410" y="10"/>
                  </a:lnTo>
                  <a:lnTo>
                    <a:pt x="426" y="15"/>
                  </a:lnTo>
                  <a:lnTo>
                    <a:pt x="455" y="26"/>
                  </a:lnTo>
                  <a:lnTo>
                    <a:pt x="485" y="39"/>
                  </a:lnTo>
                  <a:lnTo>
                    <a:pt x="512" y="57"/>
                  </a:lnTo>
                  <a:lnTo>
                    <a:pt x="537" y="75"/>
                  </a:lnTo>
                  <a:lnTo>
                    <a:pt x="560" y="96"/>
                  </a:lnTo>
                  <a:lnTo>
                    <a:pt x="582" y="120"/>
                  </a:lnTo>
                  <a:lnTo>
                    <a:pt x="601" y="145"/>
                  </a:lnTo>
                  <a:lnTo>
                    <a:pt x="617" y="172"/>
                  </a:lnTo>
                  <a:lnTo>
                    <a:pt x="631" y="200"/>
                  </a:lnTo>
                  <a:lnTo>
                    <a:pt x="642" y="231"/>
                  </a:lnTo>
                  <a:lnTo>
                    <a:pt x="646" y="246"/>
                  </a:lnTo>
                  <a:lnTo>
                    <a:pt x="650" y="262"/>
                  </a:lnTo>
                  <a:lnTo>
                    <a:pt x="653" y="278"/>
                  </a:lnTo>
                  <a:lnTo>
                    <a:pt x="656" y="294"/>
                  </a:lnTo>
                  <a:lnTo>
                    <a:pt x="657" y="312"/>
                  </a:lnTo>
                  <a:lnTo>
                    <a:pt x="657" y="328"/>
                  </a:lnTo>
                  <a:lnTo>
                    <a:pt x="657" y="328"/>
                  </a:lnTo>
                  <a:lnTo>
                    <a:pt x="657" y="345"/>
                  </a:lnTo>
                  <a:lnTo>
                    <a:pt x="656" y="362"/>
                  </a:lnTo>
                  <a:lnTo>
                    <a:pt x="653" y="379"/>
                  </a:lnTo>
                  <a:lnTo>
                    <a:pt x="650" y="395"/>
                  </a:lnTo>
                  <a:lnTo>
                    <a:pt x="646" y="411"/>
                  </a:lnTo>
                  <a:lnTo>
                    <a:pt x="642" y="426"/>
                  </a:lnTo>
                  <a:lnTo>
                    <a:pt x="631" y="457"/>
                  </a:lnTo>
                  <a:lnTo>
                    <a:pt x="617" y="485"/>
                  </a:lnTo>
                  <a:lnTo>
                    <a:pt x="601" y="512"/>
                  </a:lnTo>
                  <a:lnTo>
                    <a:pt x="582" y="538"/>
                  </a:lnTo>
                  <a:lnTo>
                    <a:pt x="560" y="560"/>
                  </a:lnTo>
                  <a:lnTo>
                    <a:pt x="537" y="582"/>
                  </a:lnTo>
                  <a:lnTo>
                    <a:pt x="512" y="601"/>
                  </a:lnTo>
                  <a:lnTo>
                    <a:pt x="485" y="618"/>
                  </a:lnTo>
                  <a:lnTo>
                    <a:pt x="455" y="632"/>
                  </a:lnTo>
                  <a:lnTo>
                    <a:pt x="426" y="642"/>
                  </a:lnTo>
                  <a:lnTo>
                    <a:pt x="410" y="646"/>
                  </a:lnTo>
                  <a:lnTo>
                    <a:pt x="395" y="650"/>
                  </a:lnTo>
                  <a:lnTo>
                    <a:pt x="378" y="653"/>
                  </a:lnTo>
                  <a:lnTo>
                    <a:pt x="361" y="656"/>
                  </a:lnTo>
                  <a:lnTo>
                    <a:pt x="345" y="657"/>
                  </a:lnTo>
                  <a:lnTo>
                    <a:pt x="328" y="657"/>
                  </a:lnTo>
                  <a:lnTo>
                    <a:pt x="328" y="657"/>
                  </a:lnTo>
                  <a:close/>
                  <a:moveTo>
                    <a:pt x="328" y="38"/>
                  </a:moveTo>
                  <a:lnTo>
                    <a:pt x="328" y="38"/>
                  </a:lnTo>
                  <a:lnTo>
                    <a:pt x="298" y="39"/>
                  </a:lnTo>
                  <a:lnTo>
                    <a:pt x="270" y="43"/>
                  </a:lnTo>
                  <a:lnTo>
                    <a:pt x="242" y="50"/>
                  </a:lnTo>
                  <a:lnTo>
                    <a:pt x="215" y="61"/>
                  </a:lnTo>
                  <a:lnTo>
                    <a:pt x="190" y="73"/>
                  </a:lnTo>
                  <a:lnTo>
                    <a:pt x="165" y="88"/>
                  </a:lnTo>
                  <a:lnTo>
                    <a:pt x="143" y="104"/>
                  </a:lnTo>
                  <a:lnTo>
                    <a:pt x="122" y="122"/>
                  </a:lnTo>
                  <a:lnTo>
                    <a:pt x="104" y="144"/>
                  </a:lnTo>
                  <a:lnTo>
                    <a:pt x="87" y="165"/>
                  </a:lnTo>
                  <a:lnTo>
                    <a:pt x="73" y="190"/>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7" y="492"/>
                  </a:lnTo>
                  <a:lnTo>
                    <a:pt x="104" y="513"/>
                  </a:lnTo>
                  <a:lnTo>
                    <a:pt x="122" y="535"/>
                  </a:lnTo>
                  <a:lnTo>
                    <a:pt x="143" y="554"/>
                  </a:lnTo>
                  <a:lnTo>
                    <a:pt x="165" y="570"/>
                  </a:lnTo>
                  <a:lnTo>
                    <a:pt x="190" y="585"/>
                  </a:lnTo>
                  <a:lnTo>
                    <a:pt x="215" y="597"/>
                  </a:lnTo>
                  <a:lnTo>
                    <a:pt x="242" y="606"/>
                  </a:lnTo>
                  <a:lnTo>
                    <a:pt x="270" y="614"/>
                  </a:lnTo>
                  <a:lnTo>
                    <a:pt x="298" y="618"/>
                  </a:lnTo>
                  <a:lnTo>
                    <a:pt x="328" y="619"/>
                  </a:lnTo>
                  <a:lnTo>
                    <a:pt x="328" y="619"/>
                  </a:lnTo>
                  <a:lnTo>
                    <a:pt x="357" y="618"/>
                  </a:lnTo>
                  <a:lnTo>
                    <a:pt x="387" y="614"/>
                  </a:lnTo>
                  <a:lnTo>
                    <a:pt x="415" y="606"/>
                  </a:lnTo>
                  <a:lnTo>
                    <a:pt x="442" y="597"/>
                  </a:lnTo>
                  <a:lnTo>
                    <a:pt x="468" y="585"/>
                  </a:lnTo>
                  <a:lnTo>
                    <a:pt x="490" y="570"/>
                  </a:lnTo>
                  <a:lnTo>
                    <a:pt x="513" y="554"/>
                  </a:lnTo>
                  <a:lnTo>
                    <a:pt x="533" y="535"/>
                  </a:lnTo>
                  <a:lnTo>
                    <a:pt x="552" y="513"/>
                  </a:lnTo>
                  <a:lnTo>
                    <a:pt x="570" y="492"/>
                  </a:lnTo>
                  <a:lnTo>
                    <a:pt x="584" y="468"/>
                  </a:lnTo>
                  <a:lnTo>
                    <a:pt x="597" y="442"/>
                  </a:lnTo>
                  <a:lnTo>
                    <a:pt x="606" y="415"/>
                  </a:lnTo>
                  <a:lnTo>
                    <a:pt x="614" y="387"/>
                  </a:lnTo>
                  <a:lnTo>
                    <a:pt x="618" y="359"/>
                  </a:lnTo>
                  <a:lnTo>
                    <a:pt x="619" y="328"/>
                  </a:lnTo>
                  <a:lnTo>
                    <a:pt x="619" y="328"/>
                  </a:lnTo>
                  <a:lnTo>
                    <a:pt x="618" y="298"/>
                  </a:lnTo>
                  <a:lnTo>
                    <a:pt x="614" y="270"/>
                  </a:lnTo>
                  <a:lnTo>
                    <a:pt x="606" y="242"/>
                  </a:lnTo>
                  <a:lnTo>
                    <a:pt x="597" y="215"/>
                  </a:lnTo>
                  <a:lnTo>
                    <a:pt x="584" y="190"/>
                  </a:lnTo>
                  <a:lnTo>
                    <a:pt x="570" y="165"/>
                  </a:lnTo>
                  <a:lnTo>
                    <a:pt x="552" y="144"/>
                  </a:lnTo>
                  <a:lnTo>
                    <a:pt x="533" y="122"/>
                  </a:lnTo>
                  <a:lnTo>
                    <a:pt x="513" y="104"/>
                  </a:lnTo>
                  <a:lnTo>
                    <a:pt x="490" y="88"/>
                  </a:lnTo>
                  <a:lnTo>
                    <a:pt x="468" y="73"/>
                  </a:lnTo>
                  <a:lnTo>
                    <a:pt x="442" y="61"/>
                  </a:lnTo>
                  <a:lnTo>
                    <a:pt x="415" y="50"/>
                  </a:lnTo>
                  <a:lnTo>
                    <a:pt x="387" y="43"/>
                  </a:lnTo>
                  <a:lnTo>
                    <a:pt x="357" y="39"/>
                  </a:lnTo>
                  <a:lnTo>
                    <a:pt x="328" y="38"/>
                  </a:lnTo>
                  <a:lnTo>
                    <a:pt x="3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49" name="Freeform 378"/>
            <p:cNvSpPr>
              <a:spLocks/>
            </p:cNvSpPr>
            <p:nvPr/>
          </p:nvSpPr>
          <p:spPr bwMode="auto">
            <a:xfrm>
              <a:off x="7734301" y="3698875"/>
              <a:ext cx="41275" cy="14288"/>
            </a:xfrm>
            <a:custGeom>
              <a:avLst/>
              <a:gdLst>
                <a:gd name="T0" fmla="*/ 44 w 54"/>
                <a:gd name="T1" fmla="*/ 17 h 17"/>
                <a:gd name="T2" fmla="*/ 10 w 54"/>
                <a:gd name="T3" fmla="*/ 17 h 17"/>
                <a:gd name="T4" fmla="*/ 10 w 54"/>
                <a:gd name="T5" fmla="*/ 17 h 17"/>
                <a:gd name="T6" fmla="*/ 6 w 54"/>
                <a:gd name="T7" fmla="*/ 17 h 17"/>
                <a:gd name="T8" fmla="*/ 3 w 54"/>
                <a:gd name="T9" fmla="*/ 15 h 17"/>
                <a:gd name="T10" fmla="*/ 0 w 54"/>
                <a:gd name="T11" fmla="*/ 12 h 17"/>
                <a:gd name="T12" fmla="*/ 0 w 54"/>
                <a:gd name="T13" fmla="*/ 8 h 17"/>
                <a:gd name="T14" fmla="*/ 0 w 54"/>
                <a:gd name="T15" fmla="*/ 8 h 17"/>
                <a:gd name="T16" fmla="*/ 0 w 54"/>
                <a:gd name="T17" fmla="*/ 5 h 17"/>
                <a:gd name="T18" fmla="*/ 3 w 54"/>
                <a:gd name="T19" fmla="*/ 1 h 17"/>
                <a:gd name="T20" fmla="*/ 6 w 54"/>
                <a:gd name="T21" fmla="*/ 0 h 17"/>
                <a:gd name="T22" fmla="*/ 10 w 54"/>
                <a:gd name="T23" fmla="*/ 0 h 17"/>
                <a:gd name="T24" fmla="*/ 44 w 54"/>
                <a:gd name="T25" fmla="*/ 0 h 17"/>
                <a:gd name="T26" fmla="*/ 44 w 54"/>
                <a:gd name="T27" fmla="*/ 0 h 17"/>
                <a:gd name="T28" fmla="*/ 49 w 54"/>
                <a:gd name="T29" fmla="*/ 0 h 17"/>
                <a:gd name="T30" fmla="*/ 51 w 54"/>
                <a:gd name="T31" fmla="*/ 1 h 17"/>
                <a:gd name="T32" fmla="*/ 53 w 54"/>
                <a:gd name="T33" fmla="*/ 5 h 17"/>
                <a:gd name="T34" fmla="*/ 54 w 54"/>
                <a:gd name="T35" fmla="*/ 8 h 17"/>
                <a:gd name="T36" fmla="*/ 54 w 54"/>
                <a:gd name="T37" fmla="*/ 8 h 17"/>
                <a:gd name="T38" fmla="*/ 53 w 54"/>
                <a:gd name="T39" fmla="*/ 12 h 17"/>
                <a:gd name="T40" fmla="*/ 51 w 54"/>
                <a:gd name="T41" fmla="*/ 15 h 17"/>
                <a:gd name="T42" fmla="*/ 49 w 54"/>
                <a:gd name="T43" fmla="*/ 17 h 17"/>
                <a:gd name="T44" fmla="*/ 44 w 54"/>
                <a:gd name="T45" fmla="*/ 17 h 17"/>
                <a:gd name="T46" fmla="*/ 44 w 54"/>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7">
                  <a:moveTo>
                    <a:pt x="44" y="17"/>
                  </a:moveTo>
                  <a:lnTo>
                    <a:pt x="10" y="17"/>
                  </a:lnTo>
                  <a:lnTo>
                    <a:pt x="10" y="17"/>
                  </a:lnTo>
                  <a:lnTo>
                    <a:pt x="6" y="17"/>
                  </a:lnTo>
                  <a:lnTo>
                    <a:pt x="3" y="15"/>
                  </a:lnTo>
                  <a:lnTo>
                    <a:pt x="0" y="12"/>
                  </a:lnTo>
                  <a:lnTo>
                    <a:pt x="0" y="8"/>
                  </a:lnTo>
                  <a:lnTo>
                    <a:pt x="0" y="8"/>
                  </a:lnTo>
                  <a:lnTo>
                    <a:pt x="0" y="5"/>
                  </a:lnTo>
                  <a:lnTo>
                    <a:pt x="3" y="1"/>
                  </a:lnTo>
                  <a:lnTo>
                    <a:pt x="6" y="0"/>
                  </a:lnTo>
                  <a:lnTo>
                    <a:pt x="10" y="0"/>
                  </a:lnTo>
                  <a:lnTo>
                    <a:pt x="44" y="0"/>
                  </a:lnTo>
                  <a:lnTo>
                    <a:pt x="44" y="0"/>
                  </a:lnTo>
                  <a:lnTo>
                    <a:pt x="49" y="0"/>
                  </a:lnTo>
                  <a:lnTo>
                    <a:pt x="51" y="1"/>
                  </a:lnTo>
                  <a:lnTo>
                    <a:pt x="53" y="5"/>
                  </a:lnTo>
                  <a:lnTo>
                    <a:pt x="54" y="8"/>
                  </a:lnTo>
                  <a:lnTo>
                    <a:pt x="54" y="8"/>
                  </a:lnTo>
                  <a:lnTo>
                    <a:pt x="53" y="12"/>
                  </a:lnTo>
                  <a:lnTo>
                    <a:pt x="51" y="15"/>
                  </a:lnTo>
                  <a:lnTo>
                    <a:pt x="49" y="17"/>
                  </a:lnTo>
                  <a:lnTo>
                    <a:pt x="44" y="17"/>
                  </a:lnTo>
                  <a:lnTo>
                    <a:pt x="4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50" name="Freeform 379"/>
            <p:cNvSpPr>
              <a:spLocks/>
            </p:cNvSpPr>
            <p:nvPr/>
          </p:nvSpPr>
          <p:spPr bwMode="auto">
            <a:xfrm>
              <a:off x="7831138" y="3697288"/>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8 h 20"/>
                <a:gd name="T10" fmla="*/ 0 w 169"/>
                <a:gd name="T11" fmla="*/ 15 h 20"/>
                <a:gd name="T12" fmla="*/ 0 w 169"/>
                <a:gd name="T13" fmla="*/ 11 h 20"/>
                <a:gd name="T14" fmla="*/ 0 w 169"/>
                <a:gd name="T15" fmla="*/ 11 h 20"/>
                <a:gd name="T16" fmla="*/ 0 w 169"/>
                <a:gd name="T17" fmla="*/ 7 h 20"/>
                <a:gd name="T18" fmla="*/ 1 w 169"/>
                <a:gd name="T19" fmla="*/ 4 h 20"/>
                <a:gd name="T20" fmla="*/ 5 w 169"/>
                <a:gd name="T21" fmla="*/ 2 h 20"/>
                <a:gd name="T22" fmla="*/ 10 w 169"/>
                <a:gd name="T23" fmla="*/ 0 h 20"/>
                <a:gd name="T24" fmla="*/ 157 w 169"/>
                <a:gd name="T25" fmla="*/ 0 h 20"/>
                <a:gd name="T26" fmla="*/ 157 w 169"/>
                <a:gd name="T27" fmla="*/ 0 h 20"/>
                <a:gd name="T28" fmla="*/ 164 w 169"/>
                <a:gd name="T29" fmla="*/ 2 h 20"/>
                <a:gd name="T30" fmla="*/ 166 w 169"/>
                <a:gd name="T31" fmla="*/ 4 h 20"/>
                <a:gd name="T32" fmla="*/ 168 w 169"/>
                <a:gd name="T33" fmla="*/ 7 h 20"/>
                <a:gd name="T34" fmla="*/ 169 w 169"/>
                <a:gd name="T35" fmla="*/ 11 h 20"/>
                <a:gd name="T36" fmla="*/ 169 w 169"/>
                <a:gd name="T37" fmla="*/ 11 h 20"/>
                <a:gd name="T38" fmla="*/ 168 w 169"/>
                <a:gd name="T39" fmla="*/ 15 h 20"/>
                <a:gd name="T40" fmla="*/ 166 w 169"/>
                <a:gd name="T41" fmla="*/ 18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8"/>
                  </a:lnTo>
                  <a:lnTo>
                    <a:pt x="0" y="15"/>
                  </a:lnTo>
                  <a:lnTo>
                    <a:pt x="0" y="11"/>
                  </a:lnTo>
                  <a:lnTo>
                    <a:pt x="0" y="11"/>
                  </a:lnTo>
                  <a:lnTo>
                    <a:pt x="0" y="7"/>
                  </a:lnTo>
                  <a:lnTo>
                    <a:pt x="1" y="4"/>
                  </a:lnTo>
                  <a:lnTo>
                    <a:pt x="5" y="2"/>
                  </a:lnTo>
                  <a:lnTo>
                    <a:pt x="10" y="0"/>
                  </a:lnTo>
                  <a:lnTo>
                    <a:pt x="157" y="0"/>
                  </a:lnTo>
                  <a:lnTo>
                    <a:pt x="157" y="0"/>
                  </a:lnTo>
                  <a:lnTo>
                    <a:pt x="164" y="2"/>
                  </a:lnTo>
                  <a:lnTo>
                    <a:pt x="166" y="4"/>
                  </a:lnTo>
                  <a:lnTo>
                    <a:pt x="168" y="7"/>
                  </a:lnTo>
                  <a:lnTo>
                    <a:pt x="169" y="11"/>
                  </a:lnTo>
                  <a:lnTo>
                    <a:pt x="169" y="11"/>
                  </a:lnTo>
                  <a:lnTo>
                    <a:pt x="168" y="15"/>
                  </a:lnTo>
                  <a:lnTo>
                    <a:pt x="166" y="18"/>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51" name="Freeform 380"/>
            <p:cNvSpPr>
              <a:spLocks/>
            </p:cNvSpPr>
            <p:nvPr/>
          </p:nvSpPr>
          <p:spPr bwMode="auto">
            <a:xfrm>
              <a:off x="7734301" y="3573463"/>
              <a:ext cx="69850" cy="57150"/>
            </a:xfrm>
            <a:custGeom>
              <a:avLst/>
              <a:gdLst>
                <a:gd name="T0" fmla="*/ 86 w 89"/>
                <a:gd name="T1" fmla="*/ 15 h 71"/>
                <a:gd name="T2" fmla="*/ 34 w 89"/>
                <a:gd name="T3" fmla="*/ 68 h 71"/>
                <a:gd name="T4" fmla="*/ 34 w 89"/>
                <a:gd name="T5" fmla="*/ 68 h 71"/>
                <a:gd name="T6" fmla="*/ 30 w 89"/>
                <a:gd name="T7" fmla="*/ 71 h 71"/>
                <a:gd name="T8" fmla="*/ 27 w 89"/>
                <a:gd name="T9" fmla="*/ 71 h 71"/>
                <a:gd name="T10" fmla="*/ 27 w 89"/>
                <a:gd name="T11" fmla="*/ 71 h 71"/>
                <a:gd name="T12" fmla="*/ 23 w 89"/>
                <a:gd name="T13" fmla="*/ 71 h 71"/>
                <a:gd name="T14" fmla="*/ 20 w 89"/>
                <a:gd name="T15" fmla="*/ 68 h 71"/>
                <a:gd name="T16" fmla="*/ 3 w 89"/>
                <a:gd name="T17" fmla="*/ 51 h 71"/>
                <a:gd name="T18" fmla="*/ 3 w 89"/>
                <a:gd name="T19" fmla="*/ 51 h 71"/>
                <a:gd name="T20" fmla="*/ 0 w 89"/>
                <a:gd name="T21" fmla="*/ 48 h 71"/>
                <a:gd name="T22" fmla="*/ 0 w 89"/>
                <a:gd name="T23" fmla="*/ 44 h 71"/>
                <a:gd name="T24" fmla="*/ 0 w 89"/>
                <a:gd name="T25" fmla="*/ 41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49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9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1"/>
                  </a:lnTo>
                  <a:lnTo>
                    <a:pt x="27" y="71"/>
                  </a:lnTo>
                  <a:lnTo>
                    <a:pt x="27" y="71"/>
                  </a:lnTo>
                  <a:lnTo>
                    <a:pt x="23" y="71"/>
                  </a:lnTo>
                  <a:lnTo>
                    <a:pt x="20" y="68"/>
                  </a:lnTo>
                  <a:lnTo>
                    <a:pt x="3" y="51"/>
                  </a:lnTo>
                  <a:lnTo>
                    <a:pt x="3" y="51"/>
                  </a:lnTo>
                  <a:lnTo>
                    <a:pt x="0" y="48"/>
                  </a:lnTo>
                  <a:lnTo>
                    <a:pt x="0" y="44"/>
                  </a:lnTo>
                  <a:lnTo>
                    <a:pt x="0" y="41"/>
                  </a:lnTo>
                  <a:lnTo>
                    <a:pt x="3" y="37"/>
                  </a:lnTo>
                  <a:lnTo>
                    <a:pt x="3" y="37"/>
                  </a:lnTo>
                  <a:lnTo>
                    <a:pt x="6" y="36"/>
                  </a:lnTo>
                  <a:lnTo>
                    <a:pt x="10" y="35"/>
                  </a:lnTo>
                  <a:lnTo>
                    <a:pt x="12" y="36"/>
                  </a:lnTo>
                  <a:lnTo>
                    <a:pt x="15" y="37"/>
                  </a:lnTo>
                  <a:lnTo>
                    <a:pt x="27" y="49"/>
                  </a:lnTo>
                  <a:lnTo>
                    <a:pt x="74" y="2"/>
                  </a:lnTo>
                  <a:lnTo>
                    <a:pt x="74" y="2"/>
                  </a:lnTo>
                  <a:lnTo>
                    <a:pt x="77" y="0"/>
                  </a:lnTo>
                  <a:lnTo>
                    <a:pt x="81" y="0"/>
                  </a:lnTo>
                  <a:lnTo>
                    <a:pt x="83" y="0"/>
                  </a:lnTo>
                  <a:lnTo>
                    <a:pt x="86" y="2"/>
                  </a:lnTo>
                  <a:lnTo>
                    <a:pt x="86" y="2"/>
                  </a:lnTo>
                  <a:lnTo>
                    <a:pt x="89" y="5"/>
                  </a:lnTo>
                  <a:lnTo>
                    <a:pt x="89" y="9"/>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52" name="Freeform 381"/>
            <p:cNvSpPr>
              <a:spLocks/>
            </p:cNvSpPr>
            <p:nvPr/>
          </p:nvSpPr>
          <p:spPr bwMode="auto">
            <a:xfrm>
              <a:off x="7831138" y="3602038"/>
              <a:ext cx="134938" cy="14288"/>
            </a:xfrm>
            <a:custGeom>
              <a:avLst/>
              <a:gdLst>
                <a:gd name="T0" fmla="*/ 157 w 169"/>
                <a:gd name="T1" fmla="*/ 18 h 18"/>
                <a:gd name="T2" fmla="*/ 10 w 169"/>
                <a:gd name="T3" fmla="*/ 18 h 18"/>
                <a:gd name="T4" fmla="*/ 10 w 169"/>
                <a:gd name="T5" fmla="*/ 18 h 18"/>
                <a:gd name="T6" fmla="*/ 5 w 169"/>
                <a:gd name="T7" fmla="*/ 18 h 18"/>
                <a:gd name="T8" fmla="*/ 1 w 169"/>
                <a:gd name="T9" fmla="*/ 16 h 18"/>
                <a:gd name="T10" fmla="*/ 0 w 169"/>
                <a:gd name="T11" fmla="*/ 13 h 18"/>
                <a:gd name="T12" fmla="*/ 0 w 169"/>
                <a:gd name="T13" fmla="*/ 9 h 18"/>
                <a:gd name="T14" fmla="*/ 0 w 169"/>
                <a:gd name="T15" fmla="*/ 9 h 18"/>
                <a:gd name="T16" fmla="*/ 0 w 169"/>
                <a:gd name="T17" fmla="*/ 5 h 18"/>
                <a:gd name="T18" fmla="*/ 1 w 169"/>
                <a:gd name="T19" fmla="*/ 2 h 18"/>
                <a:gd name="T20" fmla="*/ 5 w 169"/>
                <a:gd name="T21" fmla="*/ 0 h 18"/>
                <a:gd name="T22" fmla="*/ 10 w 169"/>
                <a:gd name="T23" fmla="*/ 0 h 18"/>
                <a:gd name="T24" fmla="*/ 157 w 169"/>
                <a:gd name="T25" fmla="*/ 0 h 18"/>
                <a:gd name="T26" fmla="*/ 157 w 169"/>
                <a:gd name="T27" fmla="*/ 0 h 18"/>
                <a:gd name="T28" fmla="*/ 164 w 169"/>
                <a:gd name="T29" fmla="*/ 0 h 18"/>
                <a:gd name="T30" fmla="*/ 166 w 169"/>
                <a:gd name="T31" fmla="*/ 2 h 18"/>
                <a:gd name="T32" fmla="*/ 168 w 169"/>
                <a:gd name="T33" fmla="*/ 5 h 18"/>
                <a:gd name="T34" fmla="*/ 169 w 169"/>
                <a:gd name="T35" fmla="*/ 9 h 18"/>
                <a:gd name="T36" fmla="*/ 169 w 169"/>
                <a:gd name="T37" fmla="*/ 9 h 18"/>
                <a:gd name="T38" fmla="*/ 168 w 169"/>
                <a:gd name="T39" fmla="*/ 13 h 18"/>
                <a:gd name="T40" fmla="*/ 166 w 169"/>
                <a:gd name="T41" fmla="*/ 16 h 18"/>
                <a:gd name="T42" fmla="*/ 164 w 169"/>
                <a:gd name="T43" fmla="*/ 18 h 18"/>
                <a:gd name="T44" fmla="*/ 157 w 169"/>
                <a:gd name="T45" fmla="*/ 18 h 18"/>
                <a:gd name="T46" fmla="*/ 157 w 16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8">
                  <a:moveTo>
                    <a:pt x="157" y="18"/>
                  </a:moveTo>
                  <a:lnTo>
                    <a:pt x="10" y="18"/>
                  </a:lnTo>
                  <a:lnTo>
                    <a:pt x="10" y="18"/>
                  </a:lnTo>
                  <a:lnTo>
                    <a:pt x="5" y="18"/>
                  </a:lnTo>
                  <a:lnTo>
                    <a:pt x="1" y="16"/>
                  </a:lnTo>
                  <a:lnTo>
                    <a:pt x="0" y="13"/>
                  </a:lnTo>
                  <a:lnTo>
                    <a:pt x="0" y="9"/>
                  </a:lnTo>
                  <a:lnTo>
                    <a:pt x="0" y="9"/>
                  </a:lnTo>
                  <a:lnTo>
                    <a:pt x="0" y="5"/>
                  </a:lnTo>
                  <a:lnTo>
                    <a:pt x="1" y="2"/>
                  </a:lnTo>
                  <a:lnTo>
                    <a:pt x="5" y="0"/>
                  </a:lnTo>
                  <a:lnTo>
                    <a:pt x="10" y="0"/>
                  </a:lnTo>
                  <a:lnTo>
                    <a:pt x="157" y="0"/>
                  </a:lnTo>
                  <a:lnTo>
                    <a:pt x="157" y="0"/>
                  </a:lnTo>
                  <a:lnTo>
                    <a:pt x="164" y="0"/>
                  </a:lnTo>
                  <a:lnTo>
                    <a:pt x="166" y="2"/>
                  </a:lnTo>
                  <a:lnTo>
                    <a:pt x="168" y="5"/>
                  </a:lnTo>
                  <a:lnTo>
                    <a:pt x="169" y="9"/>
                  </a:lnTo>
                  <a:lnTo>
                    <a:pt x="169" y="9"/>
                  </a:lnTo>
                  <a:lnTo>
                    <a:pt x="168" y="13"/>
                  </a:lnTo>
                  <a:lnTo>
                    <a:pt x="166" y="16"/>
                  </a:lnTo>
                  <a:lnTo>
                    <a:pt x="164" y="18"/>
                  </a:lnTo>
                  <a:lnTo>
                    <a:pt x="157" y="18"/>
                  </a:lnTo>
                  <a:lnTo>
                    <a:pt x="15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53" name="Freeform 382"/>
            <p:cNvSpPr>
              <a:spLocks/>
            </p:cNvSpPr>
            <p:nvPr/>
          </p:nvSpPr>
          <p:spPr bwMode="auto">
            <a:xfrm>
              <a:off x="7734301" y="3471863"/>
              <a:ext cx="69850" cy="55563"/>
            </a:xfrm>
            <a:custGeom>
              <a:avLst/>
              <a:gdLst>
                <a:gd name="T0" fmla="*/ 86 w 89"/>
                <a:gd name="T1" fmla="*/ 15 h 71"/>
                <a:gd name="T2" fmla="*/ 34 w 89"/>
                <a:gd name="T3" fmla="*/ 68 h 71"/>
                <a:gd name="T4" fmla="*/ 34 w 89"/>
                <a:gd name="T5" fmla="*/ 68 h 71"/>
                <a:gd name="T6" fmla="*/ 30 w 89"/>
                <a:gd name="T7" fmla="*/ 70 h 71"/>
                <a:gd name="T8" fmla="*/ 27 w 89"/>
                <a:gd name="T9" fmla="*/ 71 h 71"/>
                <a:gd name="T10" fmla="*/ 27 w 89"/>
                <a:gd name="T11" fmla="*/ 71 h 71"/>
                <a:gd name="T12" fmla="*/ 23 w 89"/>
                <a:gd name="T13" fmla="*/ 70 h 71"/>
                <a:gd name="T14" fmla="*/ 20 w 89"/>
                <a:gd name="T15" fmla="*/ 68 h 71"/>
                <a:gd name="T16" fmla="*/ 3 w 89"/>
                <a:gd name="T17" fmla="*/ 51 h 71"/>
                <a:gd name="T18" fmla="*/ 3 w 89"/>
                <a:gd name="T19" fmla="*/ 51 h 71"/>
                <a:gd name="T20" fmla="*/ 0 w 89"/>
                <a:gd name="T21" fmla="*/ 47 h 71"/>
                <a:gd name="T22" fmla="*/ 0 w 89"/>
                <a:gd name="T23" fmla="*/ 44 h 71"/>
                <a:gd name="T24" fmla="*/ 0 w 89"/>
                <a:gd name="T25" fmla="*/ 40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50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8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0"/>
                  </a:lnTo>
                  <a:lnTo>
                    <a:pt x="27" y="71"/>
                  </a:lnTo>
                  <a:lnTo>
                    <a:pt x="27" y="71"/>
                  </a:lnTo>
                  <a:lnTo>
                    <a:pt x="23" y="70"/>
                  </a:lnTo>
                  <a:lnTo>
                    <a:pt x="20" y="68"/>
                  </a:lnTo>
                  <a:lnTo>
                    <a:pt x="3" y="51"/>
                  </a:lnTo>
                  <a:lnTo>
                    <a:pt x="3" y="51"/>
                  </a:lnTo>
                  <a:lnTo>
                    <a:pt x="0" y="47"/>
                  </a:lnTo>
                  <a:lnTo>
                    <a:pt x="0" y="44"/>
                  </a:lnTo>
                  <a:lnTo>
                    <a:pt x="0" y="40"/>
                  </a:lnTo>
                  <a:lnTo>
                    <a:pt x="3" y="37"/>
                  </a:lnTo>
                  <a:lnTo>
                    <a:pt x="3" y="37"/>
                  </a:lnTo>
                  <a:lnTo>
                    <a:pt x="6" y="36"/>
                  </a:lnTo>
                  <a:lnTo>
                    <a:pt x="10" y="35"/>
                  </a:lnTo>
                  <a:lnTo>
                    <a:pt x="12" y="36"/>
                  </a:lnTo>
                  <a:lnTo>
                    <a:pt x="15" y="37"/>
                  </a:lnTo>
                  <a:lnTo>
                    <a:pt x="27" y="50"/>
                  </a:lnTo>
                  <a:lnTo>
                    <a:pt x="74" y="2"/>
                  </a:lnTo>
                  <a:lnTo>
                    <a:pt x="74" y="2"/>
                  </a:lnTo>
                  <a:lnTo>
                    <a:pt x="77" y="0"/>
                  </a:lnTo>
                  <a:lnTo>
                    <a:pt x="81" y="0"/>
                  </a:lnTo>
                  <a:lnTo>
                    <a:pt x="83" y="0"/>
                  </a:lnTo>
                  <a:lnTo>
                    <a:pt x="86" y="2"/>
                  </a:lnTo>
                  <a:lnTo>
                    <a:pt x="86" y="2"/>
                  </a:lnTo>
                  <a:lnTo>
                    <a:pt x="89" y="5"/>
                  </a:lnTo>
                  <a:lnTo>
                    <a:pt x="89" y="8"/>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54" name="Freeform 383"/>
            <p:cNvSpPr>
              <a:spLocks/>
            </p:cNvSpPr>
            <p:nvPr/>
          </p:nvSpPr>
          <p:spPr bwMode="auto">
            <a:xfrm>
              <a:off x="7831138" y="3498850"/>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grpSp>
      <p:grpSp>
        <p:nvGrpSpPr>
          <p:cNvPr id="66" name="Group 65"/>
          <p:cNvGrpSpPr>
            <a:grpSpLocks noChangeAspect="1"/>
          </p:cNvGrpSpPr>
          <p:nvPr/>
        </p:nvGrpSpPr>
        <p:grpSpPr>
          <a:xfrm>
            <a:off x="4407174" y="2547588"/>
            <a:ext cx="360000" cy="360000"/>
            <a:chOff x="7594601" y="5858510"/>
            <a:chExt cx="522288" cy="522288"/>
          </a:xfrm>
          <a:solidFill>
            <a:schemeClr val="accent3"/>
          </a:solidFill>
        </p:grpSpPr>
        <p:sp>
          <p:nvSpPr>
            <p:cNvPr id="67" name="Freeform 71"/>
            <p:cNvSpPr>
              <a:spLocks noEditPoints="1"/>
            </p:cNvSpPr>
            <p:nvPr/>
          </p:nvSpPr>
          <p:spPr bwMode="auto">
            <a:xfrm>
              <a:off x="7594601" y="5858510"/>
              <a:ext cx="522288" cy="522288"/>
            </a:xfrm>
            <a:custGeom>
              <a:avLst/>
              <a:gdLst>
                <a:gd name="T0" fmla="*/ 312 w 659"/>
                <a:gd name="T1" fmla="*/ 657 h 657"/>
                <a:gd name="T2" fmla="*/ 262 w 659"/>
                <a:gd name="T3" fmla="*/ 651 h 657"/>
                <a:gd name="T4" fmla="*/ 202 w 659"/>
                <a:gd name="T5" fmla="*/ 632 h 657"/>
                <a:gd name="T6" fmla="*/ 120 w 659"/>
                <a:gd name="T7" fmla="*/ 582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39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7 h 657"/>
                <a:gd name="T38" fmla="*/ 584 w 659"/>
                <a:gd name="T39" fmla="*/ 120 h 657"/>
                <a:gd name="T40" fmla="*/ 632 w 659"/>
                <a:gd name="T41" fmla="*/ 200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3 h 657"/>
                <a:gd name="T58" fmla="*/ 379 w 659"/>
                <a:gd name="T59" fmla="*/ 655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3 h 657"/>
                <a:gd name="T80" fmla="*/ 167 w 659"/>
                <a:gd name="T81" fmla="*/ 570 h 657"/>
                <a:gd name="T82" fmla="*/ 242 w 659"/>
                <a:gd name="T83" fmla="*/ 608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9 h 657"/>
                <a:gd name="T98" fmla="*/ 608 w 659"/>
                <a:gd name="T99" fmla="*/ 242 h 657"/>
                <a:gd name="T100" fmla="*/ 570 w 659"/>
                <a:gd name="T101" fmla="*/ 167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5"/>
                  </a:lnTo>
                  <a:lnTo>
                    <a:pt x="262" y="651"/>
                  </a:lnTo>
                  <a:lnTo>
                    <a:pt x="248" y="648"/>
                  </a:lnTo>
                  <a:lnTo>
                    <a:pt x="231" y="643"/>
                  </a:lnTo>
                  <a:lnTo>
                    <a:pt x="202" y="632"/>
                  </a:lnTo>
                  <a:lnTo>
                    <a:pt x="172" y="618"/>
                  </a:lnTo>
                  <a:lnTo>
                    <a:pt x="145" y="602"/>
                  </a:lnTo>
                  <a:lnTo>
                    <a:pt x="120" y="582"/>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8"/>
                  </a:lnTo>
                  <a:lnTo>
                    <a:pt x="7" y="262"/>
                  </a:lnTo>
                  <a:lnTo>
                    <a:pt x="11" y="247"/>
                  </a:lnTo>
                  <a:lnTo>
                    <a:pt x="15" y="231"/>
                  </a:lnTo>
                  <a:lnTo>
                    <a:pt x="26" y="200"/>
                  </a:lnTo>
                  <a:lnTo>
                    <a:pt x="41" y="172"/>
                  </a:lnTo>
                  <a:lnTo>
                    <a:pt x="57" y="145"/>
                  </a:lnTo>
                  <a:lnTo>
                    <a:pt x="76" y="120"/>
                  </a:lnTo>
                  <a:lnTo>
                    <a:pt x="97" y="97"/>
                  </a:lnTo>
                  <a:lnTo>
                    <a:pt x="120" y="75"/>
                  </a:lnTo>
                  <a:lnTo>
                    <a:pt x="145" y="57"/>
                  </a:lnTo>
                  <a:lnTo>
                    <a:pt x="172" y="39"/>
                  </a:lnTo>
                  <a:lnTo>
                    <a:pt x="202" y="26"/>
                  </a:lnTo>
                  <a:lnTo>
                    <a:pt x="231"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6"/>
                  </a:lnTo>
                  <a:lnTo>
                    <a:pt x="485" y="39"/>
                  </a:lnTo>
                  <a:lnTo>
                    <a:pt x="514" y="57"/>
                  </a:lnTo>
                  <a:lnTo>
                    <a:pt x="538" y="75"/>
                  </a:lnTo>
                  <a:lnTo>
                    <a:pt x="562" y="97"/>
                  </a:lnTo>
                  <a:lnTo>
                    <a:pt x="584" y="120"/>
                  </a:lnTo>
                  <a:lnTo>
                    <a:pt x="602" y="145"/>
                  </a:lnTo>
                  <a:lnTo>
                    <a:pt x="619" y="172"/>
                  </a:lnTo>
                  <a:lnTo>
                    <a:pt x="632" y="200"/>
                  </a:lnTo>
                  <a:lnTo>
                    <a:pt x="643" y="231"/>
                  </a:lnTo>
                  <a:lnTo>
                    <a:pt x="648" y="247"/>
                  </a:lnTo>
                  <a:lnTo>
                    <a:pt x="652" y="262"/>
                  </a:lnTo>
                  <a:lnTo>
                    <a:pt x="655" y="278"/>
                  </a:lnTo>
                  <a:lnTo>
                    <a:pt x="656" y="296"/>
                  </a:lnTo>
                  <a:lnTo>
                    <a:pt x="658" y="312"/>
                  </a:lnTo>
                  <a:lnTo>
                    <a:pt x="659" y="329"/>
                  </a:lnTo>
                  <a:lnTo>
                    <a:pt x="659" y="329"/>
                  </a:lnTo>
                  <a:lnTo>
                    <a:pt x="658" y="345"/>
                  </a:lnTo>
                  <a:lnTo>
                    <a:pt x="656" y="363"/>
                  </a:lnTo>
                  <a:lnTo>
                    <a:pt x="655" y="379"/>
                  </a:lnTo>
                  <a:lnTo>
                    <a:pt x="652" y="395"/>
                  </a:lnTo>
                  <a:lnTo>
                    <a:pt x="648" y="411"/>
                  </a:lnTo>
                  <a:lnTo>
                    <a:pt x="643" y="426"/>
                  </a:lnTo>
                  <a:lnTo>
                    <a:pt x="632" y="457"/>
                  </a:lnTo>
                  <a:lnTo>
                    <a:pt x="619" y="485"/>
                  </a:lnTo>
                  <a:lnTo>
                    <a:pt x="602" y="512"/>
                  </a:lnTo>
                  <a:lnTo>
                    <a:pt x="584" y="538"/>
                  </a:lnTo>
                  <a:lnTo>
                    <a:pt x="562" y="562"/>
                  </a:lnTo>
                  <a:lnTo>
                    <a:pt x="538" y="582"/>
                  </a:lnTo>
                  <a:lnTo>
                    <a:pt x="514" y="602"/>
                  </a:lnTo>
                  <a:lnTo>
                    <a:pt x="485" y="618"/>
                  </a:lnTo>
                  <a:lnTo>
                    <a:pt x="457" y="632"/>
                  </a:lnTo>
                  <a:lnTo>
                    <a:pt x="426" y="643"/>
                  </a:lnTo>
                  <a:lnTo>
                    <a:pt x="412" y="648"/>
                  </a:lnTo>
                  <a:lnTo>
                    <a:pt x="395" y="651"/>
                  </a:lnTo>
                  <a:lnTo>
                    <a:pt x="379" y="655"/>
                  </a:lnTo>
                  <a:lnTo>
                    <a:pt x="363" y="656"/>
                  </a:lnTo>
                  <a:lnTo>
                    <a:pt x="346" y="657"/>
                  </a:lnTo>
                  <a:lnTo>
                    <a:pt x="330" y="657"/>
                  </a:lnTo>
                  <a:lnTo>
                    <a:pt x="330" y="657"/>
                  </a:lnTo>
                  <a:close/>
                  <a:moveTo>
                    <a:pt x="330" y="38"/>
                  </a:moveTo>
                  <a:lnTo>
                    <a:pt x="330" y="38"/>
                  </a:lnTo>
                  <a:lnTo>
                    <a:pt x="300" y="39"/>
                  </a:lnTo>
                  <a:lnTo>
                    <a:pt x="270" y="43"/>
                  </a:lnTo>
                  <a:lnTo>
                    <a:pt x="242" y="51"/>
                  </a:lnTo>
                  <a:lnTo>
                    <a:pt x="215" y="61"/>
                  </a:lnTo>
                  <a:lnTo>
                    <a:pt x="191" y="73"/>
                  </a:lnTo>
                  <a:lnTo>
                    <a:pt x="167" y="87"/>
                  </a:lnTo>
                  <a:lnTo>
                    <a:pt x="144" y="104"/>
                  </a:lnTo>
                  <a:lnTo>
                    <a:pt x="124" y="122"/>
                  </a:lnTo>
                  <a:lnTo>
                    <a:pt x="105" y="144"/>
                  </a:lnTo>
                  <a:lnTo>
                    <a:pt x="88" y="167"/>
                  </a:lnTo>
                  <a:lnTo>
                    <a:pt x="73" y="190"/>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3"/>
                  </a:lnTo>
                  <a:lnTo>
                    <a:pt x="124" y="535"/>
                  </a:lnTo>
                  <a:lnTo>
                    <a:pt x="144" y="554"/>
                  </a:lnTo>
                  <a:lnTo>
                    <a:pt x="167" y="570"/>
                  </a:lnTo>
                  <a:lnTo>
                    <a:pt x="191" y="585"/>
                  </a:lnTo>
                  <a:lnTo>
                    <a:pt x="215" y="597"/>
                  </a:lnTo>
                  <a:lnTo>
                    <a:pt x="242" y="608"/>
                  </a:lnTo>
                  <a:lnTo>
                    <a:pt x="270" y="614"/>
                  </a:lnTo>
                  <a:lnTo>
                    <a:pt x="300" y="618"/>
                  </a:lnTo>
                  <a:lnTo>
                    <a:pt x="330" y="620"/>
                  </a:lnTo>
                  <a:lnTo>
                    <a:pt x="330" y="620"/>
                  </a:lnTo>
                  <a:lnTo>
                    <a:pt x="359" y="618"/>
                  </a:lnTo>
                  <a:lnTo>
                    <a:pt x="387" y="614"/>
                  </a:lnTo>
                  <a:lnTo>
                    <a:pt x="416" y="608"/>
                  </a:lnTo>
                  <a:lnTo>
                    <a:pt x="442" y="597"/>
                  </a:lnTo>
                  <a:lnTo>
                    <a:pt x="468" y="585"/>
                  </a:lnTo>
                  <a:lnTo>
                    <a:pt x="492" y="570"/>
                  </a:lnTo>
                  <a:lnTo>
                    <a:pt x="515" y="554"/>
                  </a:lnTo>
                  <a:lnTo>
                    <a:pt x="535" y="535"/>
                  </a:lnTo>
                  <a:lnTo>
                    <a:pt x="554" y="513"/>
                  </a:lnTo>
                  <a:lnTo>
                    <a:pt x="570" y="492"/>
                  </a:lnTo>
                  <a:lnTo>
                    <a:pt x="585" y="468"/>
                  </a:lnTo>
                  <a:lnTo>
                    <a:pt x="597" y="442"/>
                  </a:lnTo>
                  <a:lnTo>
                    <a:pt x="608" y="415"/>
                  </a:lnTo>
                  <a:lnTo>
                    <a:pt x="614" y="387"/>
                  </a:lnTo>
                  <a:lnTo>
                    <a:pt x="619" y="359"/>
                  </a:lnTo>
                  <a:lnTo>
                    <a:pt x="621" y="329"/>
                  </a:lnTo>
                  <a:lnTo>
                    <a:pt x="621" y="329"/>
                  </a:lnTo>
                  <a:lnTo>
                    <a:pt x="619" y="300"/>
                  </a:lnTo>
                  <a:lnTo>
                    <a:pt x="614" y="270"/>
                  </a:lnTo>
                  <a:lnTo>
                    <a:pt x="608" y="242"/>
                  </a:lnTo>
                  <a:lnTo>
                    <a:pt x="597" y="215"/>
                  </a:lnTo>
                  <a:lnTo>
                    <a:pt x="585" y="190"/>
                  </a:lnTo>
                  <a:lnTo>
                    <a:pt x="570" y="167"/>
                  </a:lnTo>
                  <a:lnTo>
                    <a:pt x="554" y="144"/>
                  </a:lnTo>
                  <a:lnTo>
                    <a:pt x="535" y="122"/>
                  </a:lnTo>
                  <a:lnTo>
                    <a:pt x="515" y="104"/>
                  </a:lnTo>
                  <a:lnTo>
                    <a:pt x="492" y="87"/>
                  </a:lnTo>
                  <a:lnTo>
                    <a:pt x="468" y="73"/>
                  </a:lnTo>
                  <a:lnTo>
                    <a:pt x="442" y="61"/>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68" name="Freeform 212"/>
            <p:cNvSpPr>
              <a:spLocks/>
            </p:cNvSpPr>
            <p:nvPr/>
          </p:nvSpPr>
          <p:spPr bwMode="auto">
            <a:xfrm>
              <a:off x="7720013" y="6012498"/>
              <a:ext cx="238125" cy="231775"/>
            </a:xfrm>
            <a:custGeom>
              <a:avLst/>
              <a:gdLst>
                <a:gd name="T0" fmla="*/ 2 w 301"/>
                <a:gd name="T1" fmla="*/ 113 h 290"/>
                <a:gd name="T2" fmla="*/ 84 w 301"/>
                <a:gd name="T3" fmla="*/ 175 h 290"/>
                <a:gd name="T4" fmla="*/ 204 w 301"/>
                <a:gd name="T5" fmla="*/ 83 h 290"/>
                <a:gd name="T6" fmla="*/ 204 w 301"/>
                <a:gd name="T7" fmla="*/ 83 h 290"/>
                <a:gd name="T8" fmla="*/ 207 w 301"/>
                <a:gd name="T9" fmla="*/ 83 h 290"/>
                <a:gd name="T10" fmla="*/ 208 w 301"/>
                <a:gd name="T11" fmla="*/ 85 h 290"/>
                <a:gd name="T12" fmla="*/ 208 w 301"/>
                <a:gd name="T13" fmla="*/ 86 h 290"/>
                <a:gd name="T14" fmla="*/ 208 w 301"/>
                <a:gd name="T15" fmla="*/ 87 h 290"/>
                <a:gd name="T16" fmla="*/ 112 w 301"/>
                <a:gd name="T17" fmla="*/ 195 h 290"/>
                <a:gd name="T18" fmla="*/ 88 w 301"/>
                <a:gd name="T19" fmla="*/ 281 h 290"/>
                <a:gd name="T20" fmla="*/ 88 w 301"/>
                <a:gd name="T21" fmla="*/ 281 h 290"/>
                <a:gd name="T22" fmla="*/ 90 w 301"/>
                <a:gd name="T23" fmla="*/ 285 h 290"/>
                <a:gd name="T24" fmla="*/ 91 w 301"/>
                <a:gd name="T25" fmla="*/ 286 h 290"/>
                <a:gd name="T26" fmla="*/ 94 w 301"/>
                <a:gd name="T27" fmla="*/ 286 h 290"/>
                <a:gd name="T28" fmla="*/ 96 w 301"/>
                <a:gd name="T29" fmla="*/ 285 h 290"/>
                <a:gd name="T30" fmla="*/ 150 w 301"/>
                <a:gd name="T31" fmla="*/ 224 h 290"/>
                <a:gd name="T32" fmla="*/ 240 w 301"/>
                <a:gd name="T33" fmla="*/ 289 h 290"/>
                <a:gd name="T34" fmla="*/ 240 w 301"/>
                <a:gd name="T35" fmla="*/ 289 h 290"/>
                <a:gd name="T36" fmla="*/ 243 w 301"/>
                <a:gd name="T37" fmla="*/ 290 h 290"/>
                <a:gd name="T38" fmla="*/ 245 w 301"/>
                <a:gd name="T39" fmla="*/ 290 h 290"/>
                <a:gd name="T40" fmla="*/ 247 w 301"/>
                <a:gd name="T41" fmla="*/ 289 h 290"/>
                <a:gd name="T42" fmla="*/ 248 w 301"/>
                <a:gd name="T43" fmla="*/ 286 h 290"/>
                <a:gd name="T44" fmla="*/ 301 w 301"/>
                <a:gd name="T45" fmla="*/ 7 h 290"/>
                <a:gd name="T46" fmla="*/ 301 w 301"/>
                <a:gd name="T47" fmla="*/ 7 h 290"/>
                <a:gd name="T48" fmla="*/ 301 w 301"/>
                <a:gd name="T49" fmla="*/ 4 h 290"/>
                <a:gd name="T50" fmla="*/ 298 w 301"/>
                <a:gd name="T51" fmla="*/ 1 h 290"/>
                <a:gd name="T52" fmla="*/ 297 w 301"/>
                <a:gd name="T53" fmla="*/ 0 h 290"/>
                <a:gd name="T54" fmla="*/ 294 w 301"/>
                <a:gd name="T55" fmla="*/ 1 h 290"/>
                <a:gd name="T56" fmla="*/ 4 w 301"/>
                <a:gd name="T57" fmla="*/ 105 h 290"/>
                <a:gd name="T58" fmla="*/ 4 w 301"/>
                <a:gd name="T59" fmla="*/ 105 h 290"/>
                <a:gd name="T60" fmla="*/ 1 w 301"/>
                <a:gd name="T61" fmla="*/ 106 h 290"/>
                <a:gd name="T62" fmla="*/ 0 w 301"/>
                <a:gd name="T63" fmla="*/ 109 h 290"/>
                <a:gd name="T64" fmla="*/ 1 w 301"/>
                <a:gd name="T65" fmla="*/ 112 h 290"/>
                <a:gd name="T66" fmla="*/ 2 w 301"/>
                <a:gd name="T67" fmla="*/ 113 h 290"/>
                <a:gd name="T68" fmla="*/ 2 w 301"/>
                <a:gd name="T69" fmla="*/ 1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1" h="290">
                  <a:moveTo>
                    <a:pt x="2" y="113"/>
                  </a:moveTo>
                  <a:lnTo>
                    <a:pt x="84" y="175"/>
                  </a:lnTo>
                  <a:lnTo>
                    <a:pt x="204" y="83"/>
                  </a:lnTo>
                  <a:lnTo>
                    <a:pt x="204" y="83"/>
                  </a:lnTo>
                  <a:lnTo>
                    <a:pt x="207" y="83"/>
                  </a:lnTo>
                  <a:lnTo>
                    <a:pt x="208" y="85"/>
                  </a:lnTo>
                  <a:lnTo>
                    <a:pt x="208" y="86"/>
                  </a:lnTo>
                  <a:lnTo>
                    <a:pt x="208" y="87"/>
                  </a:lnTo>
                  <a:lnTo>
                    <a:pt x="112" y="195"/>
                  </a:lnTo>
                  <a:lnTo>
                    <a:pt x="88" y="281"/>
                  </a:lnTo>
                  <a:lnTo>
                    <a:pt x="88" y="281"/>
                  </a:lnTo>
                  <a:lnTo>
                    <a:pt x="90" y="285"/>
                  </a:lnTo>
                  <a:lnTo>
                    <a:pt x="91" y="286"/>
                  </a:lnTo>
                  <a:lnTo>
                    <a:pt x="94" y="286"/>
                  </a:lnTo>
                  <a:lnTo>
                    <a:pt x="96" y="285"/>
                  </a:lnTo>
                  <a:lnTo>
                    <a:pt x="150" y="224"/>
                  </a:lnTo>
                  <a:lnTo>
                    <a:pt x="240" y="289"/>
                  </a:lnTo>
                  <a:lnTo>
                    <a:pt x="240" y="289"/>
                  </a:lnTo>
                  <a:lnTo>
                    <a:pt x="243" y="290"/>
                  </a:lnTo>
                  <a:lnTo>
                    <a:pt x="245" y="290"/>
                  </a:lnTo>
                  <a:lnTo>
                    <a:pt x="247" y="289"/>
                  </a:lnTo>
                  <a:lnTo>
                    <a:pt x="248" y="286"/>
                  </a:lnTo>
                  <a:lnTo>
                    <a:pt x="301" y="7"/>
                  </a:lnTo>
                  <a:lnTo>
                    <a:pt x="301" y="7"/>
                  </a:lnTo>
                  <a:lnTo>
                    <a:pt x="301" y="4"/>
                  </a:lnTo>
                  <a:lnTo>
                    <a:pt x="298" y="1"/>
                  </a:lnTo>
                  <a:lnTo>
                    <a:pt x="297" y="0"/>
                  </a:lnTo>
                  <a:lnTo>
                    <a:pt x="294" y="1"/>
                  </a:lnTo>
                  <a:lnTo>
                    <a:pt x="4" y="105"/>
                  </a:lnTo>
                  <a:lnTo>
                    <a:pt x="4" y="105"/>
                  </a:lnTo>
                  <a:lnTo>
                    <a:pt x="1" y="106"/>
                  </a:lnTo>
                  <a:lnTo>
                    <a:pt x="0" y="109"/>
                  </a:lnTo>
                  <a:lnTo>
                    <a:pt x="1" y="112"/>
                  </a:lnTo>
                  <a:lnTo>
                    <a:pt x="2" y="113"/>
                  </a:lnTo>
                  <a:lnTo>
                    <a:pt x="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grpSp>
      <p:grpSp>
        <p:nvGrpSpPr>
          <p:cNvPr id="69" name="Group 68"/>
          <p:cNvGrpSpPr>
            <a:grpSpLocks noChangeAspect="1"/>
          </p:cNvGrpSpPr>
          <p:nvPr/>
        </p:nvGrpSpPr>
        <p:grpSpPr>
          <a:xfrm>
            <a:off x="2564406" y="1154460"/>
            <a:ext cx="358909" cy="360000"/>
            <a:chOff x="1435101" y="3344863"/>
            <a:chExt cx="522288" cy="523875"/>
          </a:xfrm>
          <a:solidFill>
            <a:schemeClr val="accent3"/>
          </a:solidFill>
        </p:grpSpPr>
        <p:sp>
          <p:nvSpPr>
            <p:cNvPr id="70" name="Freeform 69"/>
            <p:cNvSpPr>
              <a:spLocks noEditPoints="1"/>
            </p:cNvSpPr>
            <p:nvPr/>
          </p:nvSpPr>
          <p:spPr bwMode="auto">
            <a:xfrm>
              <a:off x="1435101" y="3344863"/>
              <a:ext cx="522288" cy="523875"/>
            </a:xfrm>
            <a:custGeom>
              <a:avLst/>
              <a:gdLst>
                <a:gd name="T0" fmla="*/ 312 w 657"/>
                <a:gd name="T1" fmla="*/ 657 h 658"/>
                <a:gd name="T2" fmla="*/ 262 w 657"/>
                <a:gd name="T3" fmla="*/ 652 h 658"/>
                <a:gd name="T4" fmla="*/ 200 w 657"/>
                <a:gd name="T5" fmla="*/ 631 h 658"/>
                <a:gd name="T6" fmla="*/ 119 w 657"/>
                <a:gd name="T7" fmla="*/ 583 h 658"/>
                <a:gd name="T8" fmla="*/ 56 w 657"/>
                <a:gd name="T9" fmla="*/ 513 h 658"/>
                <a:gd name="T10" fmla="*/ 15 w 657"/>
                <a:gd name="T11" fmla="*/ 426 h 658"/>
                <a:gd name="T12" fmla="*/ 4 w 657"/>
                <a:gd name="T13" fmla="*/ 379 h 658"/>
                <a:gd name="T14" fmla="*/ 0 w 657"/>
                <a:gd name="T15" fmla="*/ 329 h 658"/>
                <a:gd name="T16" fmla="*/ 1 w 657"/>
                <a:gd name="T17" fmla="*/ 296 h 658"/>
                <a:gd name="T18" fmla="*/ 11 w 657"/>
                <a:gd name="T19" fmla="*/ 247 h 658"/>
                <a:gd name="T20" fmla="*/ 39 w 657"/>
                <a:gd name="T21" fmla="*/ 172 h 658"/>
                <a:gd name="T22" fmla="*/ 97 w 657"/>
                <a:gd name="T23" fmla="*/ 97 h 658"/>
                <a:gd name="T24" fmla="*/ 172 w 657"/>
                <a:gd name="T25" fmla="*/ 40 h 658"/>
                <a:gd name="T26" fmla="*/ 246 w 657"/>
                <a:gd name="T27" fmla="*/ 11 h 658"/>
                <a:gd name="T28" fmla="*/ 295 w 657"/>
                <a:gd name="T29" fmla="*/ 1 h 658"/>
                <a:gd name="T30" fmla="*/ 329 w 657"/>
                <a:gd name="T31" fmla="*/ 0 h 658"/>
                <a:gd name="T32" fmla="*/ 379 w 657"/>
                <a:gd name="T33" fmla="*/ 4 h 658"/>
                <a:gd name="T34" fmla="*/ 426 w 657"/>
                <a:gd name="T35" fmla="*/ 15 h 658"/>
                <a:gd name="T36" fmla="*/ 512 w 657"/>
                <a:gd name="T37" fmla="*/ 56 h 658"/>
                <a:gd name="T38" fmla="*/ 582 w 657"/>
                <a:gd name="T39" fmla="*/ 120 h 658"/>
                <a:gd name="T40" fmla="*/ 631 w 657"/>
                <a:gd name="T41" fmla="*/ 201 h 658"/>
                <a:gd name="T42" fmla="*/ 650 w 657"/>
                <a:gd name="T43" fmla="*/ 263 h 658"/>
                <a:gd name="T44" fmla="*/ 657 w 657"/>
                <a:gd name="T45" fmla="*/ 312 h 658"/>
                <a:gd name="T46" fmla="*/ 657 w 657"/>
                <a:gd name="T47" fmla="*/ 345 h 658"/>
                <a:gd name="T48" fmla="*/ 650 w 657"/>
                <a:gd name="T49" fmla="*/ 395 h 658"/>
                <a:gd name="T50" fmla="*/ 631 w 657"/>
                <a:gd name="T51" fmla="*/ 457 h 658"/>
                <a:gd name="T52" fmla="*/ 582 w 657"/>
                <a:gd name="T53" fmla="*/ 537 h 658"/>
                <a:gd name="T54" fmla="*/ 512 w 657"/>
                <a:gd name="T55" fmla="*/ 602 h 658"/>
                <a:gd name="T56" fmla="*/ 426 w 657"/>
                <a:gd name="T57" fmla="*/ 644 h 658"/>
                <a:gd name="T58" fmla="*/ 379 w 657"/>
                <a:gd name="T59" fmla="*/ 654 h 658"/>
                <a:gd name="T60" fmla="*/ 329 w 657"/>
                <a:gd name="T61" fmla="*/ 658 h 658"/>
                <a:gd name="T62" fmla="*/ 329 w 657"/>
                <a:gd name="T63" fmla="*/ 38 h 658"/>
                <a:gd name="T64" fmla="*/ 242 w 657"/>
                <a:gd name="T65" fmla="*/ 51 h 658"/>
                <a:gd name="T66" fmla="*/ 165 w 657"/>
                <a:gd name="T67" fmla="*/ 87 h 658"/>
                <a:gd name="T68" fmla="*/ 103 w 657"/>
                <a:gd name="T69" fmla="*/ 144 h 658"/>
                <a:gd name="T70" fmla="*/ 60 w 657"/>
                <a:gd name="T71" fmla="*/ 215 h 658"/>
                <a:gd name="T72" fmla="*/ 39 w 657"/>
                <a:gd name="T73" fmla="*/ 300 h 658"/>
                <a:gd name="T74" fmla="*/ 39 w 657"/>
                <a:gd name="T75" fmla="*/ 359 h 658"/>
                <a:gd name="T76" fmla="*/ 60 w 657"/>
                <a:gd name="T77" fmla="*/ 442 h 658"/>
                <a:gd name="T78" fmla="*/ 103 w 657"/>
                <a:gd name="T79" fmla="*/ 515 h 658"/>
                <a:gd name="T80" fmla="*/ 165 w 657"/>
                <a:gd name="T81" fmla="*/ 570 h 658"/>
                <a:gd name="T82" fmla="*/ 242 w 657"/>
                <a:gd name="T83" fmla="*/ 607 h 658"/>
                <a:gd name="T84" fmla="*/ 329 w 657"/>
                <a:gd name="T85" fmla="*/ 621 h 658"/>
                <a:gd name="T86" fmla="*/ 387 w 657"/>
                <a:gd name="T87" fmla="*/ 614 h 658"/>
                <a:gd name="T88" fmla="*/ 467 w 657"/>
                <a:gd name="T89" fmla="*/ 584 h 658"/>
                <a:gd name="T90" fmla="*/ 535 w 657"/>
                <a:gd name="T91" fmla="*/ 535 h 658"/>
                <a:gd name="T92" fmla="*/ 584 w 657"/>
                <a:gd name="T93" fmla="*/ 467 h 658"/>
                <a:gd name="T94" fmla="*/ 614 w 657"/>
                <a:gd name="T95" fmla="*/ 387 h 658"/>
                <a:gd name="T96" fmla="*/ 619 w 657"/>
                <a:gd name="T97" fmla="*/ 329 h 658"/>
                <a:gd name="T98" fmla="*/ 607 w 657"/>
                <a:gd name="T99" fmla="*/ 242 h 658"/>
                <a:gd name="T100" fmla="*/ 570 w 657"/>
                <a:gd name="T101" fmla="*/ 167 h 658"/>
                <a:gd name="T102" fmla="*/ 513 w 657"/>
                <a:gd name="T103" fmla="*/ 105 h 658"/>
                <a:gd name="T104" fmla="*/ 442 w 657"/>
                <a:gd name="T105" fmla="*/ 60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7"/>
                  </a:lnTo>
                  <a:lnTo>
                    <a:pt x="295" y="656"/>
                  </a:lnTo>
                  <a:lnTo>
                    <a:pt x="278" y="654"/>
                  </a:lnTo>
                  <a:lnTo>
                    <a:pt x="262" y="652"/>
                  </a:lnTo>
                  <a:lnTo>
                    <a:pt x="246" y="648"/>
                  </a:lnTo>
                  <a:lnTo>
                    <a:pt x="231" y="644"/>
                  </a:lnTo>
                  <a:lnTo>
                    <a:pt x="200" y="631"/>
                  </a:lnTo>
                  <a:lnTo>
                    <a:pt x="172" y="618"/>
                  </a:lnTo>
                  <a:lnTo>
                    <a:pt x="145" y="602"/>
                  </a:lnTo>
                  <a:lnTo>
                    <a:pt x="119" y="583"/>
                  </a:lnTo>
                  <a:lnTo>
                    <a:pt x="97" y="562"/>
                  </a:lnTo>
                  <a:lnTo>
                    <a:pt x="75" y="537"/>
                  </a:lnTo>
                  <a:lnTo>
                    <a:pt x="56" y="513"/>
                  </a:lnTo>
                  <a:lnTo>
                    <a:pt x="39" y="485"/>
                  </a:lnTo>
                  <a:lnTo>
                    <a:pt x="25" y="457"/>
                  </a:lnTo>
                  <a:lnTo>
                    <a:pt x="15" y="426"/>
                  </a:lnTo>
                  <a:lnTo>
                    <a:pt x="11" y="411"/>
                  </a:lnTo>
                  <a:lnTo>
                    <a:pt x="7" y="395"/>
                  </a:lnTo>
                  <a:lnTo>
                    <a:pt x="4" y="379"/>
                  </a:lnTo>
                  <a:lnTo>
                    <a:pt x="1" y="363"/>
                  </a:lnTo>
                  <a:lnTo>
                    <a:pt x="0" y="345"/>
                  </a:lnTo>
                  <a:lnTo>
                    <a:pt x="0" y="329"/>
                  </a:lnTo>
                  <a:lnTo>
                    <a:pt x="0" y="329"/>
                  </a:lnTo>
                  <a:lnTo>
                    <a:pt x="0" y="312"/>
                  </a:lnTo>
                  <a:lnTo>
                    <a:pt x="1" y="296"/>
                  </a:lnTo>
                  <a:lnTo>
                    <a:pt x="4" y="279"/>
                  </a:lnTo>
                  <a:lnTo>
                    <a:pt x="7" y="263"/>
                  </a:lnTo>
                  <a:lnTo>
                    <a:pt x="11" y="247"/>
                  </a:lnTo>
                  <a:lnTo>
                    <a:pt x="15" y="231"/>
                  </a:lnTo>
                  <a:lnTo>
                    <a:pt x="25" y="201"/>
                  </a:lnTo>
                  <a:lnTo>
                    <a:pt x="39" y="172"/>
                  </a:lnTo>
                  <a:lnTo>
                    <a:pt x="56" y="145"/>
                  </a:lnTo>
                  <a:lnTo>
                    <a:pt x="75" y="120"/>
                  </a:lnTo>
                  <a:lnTo>
                    <a:pt x="97" y="97"/>
                  </a:lnTo>
                  <a:lnTo>
                    <a:pt x="119" y="75"/>
                  </a:lnTo>
                  <a:lnTo>
                    <a:pt x="145" y="56"/>
                  </a:lnTo>
                  <a:lnTo>
                    <a:pt x="172" y="40"/>
                  </a:lnTo>
                  <a:lnTo>
                    <a:pt x="200" y="25"/>
                  </a:lnTo>
                  <a:lnTo>
                    <a:pt x="231" y="15"/>
                  </a:lnTo>
                  <a:lnTo>
                    <a:pt x="246" y="11"/>
                  </a:lnTo>
                  <a:lnTo>
                    <a:pt x="262" y="7"/>
                  </a:lnTo>
                  <a:lnTo>
                    <a:pt x="278" y="4"/>
                  </a:lnTo>
                  <a:lnTo>
                    <a:pt x="295" y="1"/>
                  </a:lnTo>
                  <a:lnTo>
                    <a:pt x="312" y="0"/>
                  </a:lnTo>
                  <a:lnTo>
                    <a:pt x="329" y="0"/>
                  </a:lnTo>
                  <a:lnTo>
                    <a:pt x="329" y="0"/>
                  </a:lnTo>
                  <a:lnTo>
                    <a:pt x="345" y="0"/>
                  </a:lnTo>
                  <a:lnTo>
                    <a:pt x="363" y="1"/>
                  </a:lnTo>
                  <a:lnTo>
                    <a:pt x="379" y="4"/>
                  </a:lnTo>
                  <a:lnTo>
                    <a:pt x="395" y="7"/>
                  </a:lnTo>
                  <a:lnTo>
                    <a:pt x="411" y="11"/>
                  </a:lnTo>
                  <a:lnTo>
                    <a:pt x="426" y="15"/>
                  </a:lnTo>
                  <a:lnTo>
                    <a:pt x="457" y="25"/>
                  </a:lnTo>
                  <a:lnTo>
                    <a:pt x="485" y="40"/>
                  </a:lnTo>
                  <a:lnTo>
                    <a:pt x="512" y="56"/>
                  </a:lnTo>
                  <a:lnTo>
                    <a:pt x="537" y="75"/>
                  </a:lnTo>
                  <a:lnTo>
                    <a:pt x="561" y="97"/>
                  </a:lnTo>
                  <a:lnTo>
                    <a:pt x="582" y="120"/>
                  </a:lnTo>
                  <a:lnTo>
                    <a:pt x="602" y="145"/>
                  </a:lnTo>
                  <a:lnTo>
                    <a:pt x="618" y="172"/>
                  </a:lnTo>
                  <a:lnTo>
                    <a:pt x="631" y="201"/>
                  </a:lnTo>
                  <a:lnTo>
                    <a:pt x="642" y="231"/>
                  </a:lnTo>
                  <a:lnTo>
                    <a:pt x="647" y="247"/>
                  </a:lnTo>
                  <a:lnTo>
                    <a:pt x="650" y="263"/>
                  </a:lnTo>
                  <a:lnTo>
                    <a:pt x="654" y="279"/>
                  </a:lnTo>
                  <a:lnTo>
                    <a:pt x="655" y="296"/>
                  </a:lnTo>
                  <a:lnTo>
                    <a:pt x="657" y="312"/>
                  </a:lnTo>
                  <a:lnTo>
                    <a:pt x="657" y="329"/>
                  </a:lnTo>
                  <a:lnTo>
                    <a:pt x="657" y="329"/>
                  </a:lnTo>
                  <a:lnTo>
                    <a:pt x="657" y="345"/>
                  </a:lnTo>
                  <a:lnTo>
                    <a:pt x="655" y="363"/>
                  </a:lnTo>
                  <a:lnTo>
                    <a:pt x="654" y="379"/>
                  </a:lnTo>
                  <a:lnTo>
                    <a:pt x="650" y="395"/>
                  </a:lnTo>
                  <a:lnTo>
                    <a:pt x="647" y="411"/>
                  </a:lnTo>
                  <a:lnTo>
                    <a:pt x="642" y="426"/>
                  </a:lnTo>
                  <a:lnTo>
                    <a:pt x="631" y="457"/>
                  </a:lnTo>
                  <a:lnTo>
                    <a:pt x="618" y="485"/>
                  </a:lnTo>
                  <a:lnTo>
                    <a:pt x="602" y="513"/>
                  </a:lnTo>
                  <a:lnTo>
                    <a:pt x="582" y="537"/>
                  </a:lnTo>
                  <a:lnTo>
                    <a:pt x="561" y="562"/>
                  </a:lnTo>
                  <a:lnTo>
                    <a:pt x="537" y="583"/>
                  </a:lnTo>
                  <a:lnTo>
                    <a:pt x="512" y="602"/>
                  </a:lnTo>
                  <a:lnTo>
                    <a:pt x="485" y="618"/>
                  </a:lnTo>
                  <a:lnTo>
                    <a:pt x="457" y="631"/>
                  </a:lnTo>
                  <a:lnTo>
                    <a:pt x="426" y="644"/>
                  </a:lnTo>
                  <a:lnTo>
                    <a:pt x="411" y="648"/>
                  </a:lnTo>
                  <a:lnTo>
                    <a:pt x="395" y="652"/>
                  </a:lnTo>
                  <a:lnTo>
                    <a:pt x="379" y="654"/>
                  </a:lnTo>
                  <a:lnTo>
                    <a:pt x="363" y="656"/>
                  </a:lnTo>
                  <a:lnTo>
                    <a:pt x="345" y="657"/>
                  </a:lnTo>
                  <a:lnTo>
                    <a:pt x="329" y="658"/>
                  </a:lnTo>
                  <a:lnTo>
                    <a:pt x="329" y="658"/>
                  </a:lnTo>
                  <a:close/>
                  <a:moveTo>
                    <a:pt x="329" y="38"/>
                  </a:moveTo>
                  <a:lnTo>
                    <a:pt x="329" y="38"/>
                  </a:lnTo>
                  <a:lnTo>
                    <a:pt x="298" y="39"/>
                  </a:lnTo>
                  <a:lnTo>
                    <a:pt x="270" y="43"/>
                  </a:lnTo>
                  <a:lnTo>
                    <a:pt x="242" y="51"/>
                  </a:lnTo>
                  <a:lnTo>
                    <a:pt x="215" y="60"/>
                  </a:lnTo>
                  <a:lnTo>
                    <a:pt x="189" y="72"/>
                  </a:lnTo>
                  <a:lnTo>
                    <a:pt x="165" y="87"/>
                  </a:lnTo>
                  <a:lnTo>
                    <a:pt x="144" y="105"/>
                  </a:lnTo>
                  <a:lnTo>
                    <a:pt x="122" y="124"/>
                  </a:lnTo>
                  <a:lnTo>
                    <a:pt x="103" y="144"/>
                  </a:lnTo>
                  <a:lnTo>
                    <a:pt x="87" y="167"/>
                  </a:lnTo>
                  <a:lnTo>
                    <a:pt x="72" y="191"/>
                  </a:lnTo>
                  <a:lnTo>
                    <a:pt x="60" y="215"/>
                  </a:lnTo>
                  <a:lnTo>
                    <a:pt x="51" y="242"/>
                  </a:lnTo>
                  <a:lnTo>
                    <a:pt x="43" y="270"/>
                  </a:lnTo>
                  <a:lnTo>
                    <a:pt x="39" y="300"/>
                  </a:lnTo>
                  <a:lnTo>
                    <a:pt x="38" y="329"/>
                  </a:lnTo>
                  <a:lnTo>
                    <a:pt x="38" y="329"/>
                  </a:lnTo>
                  <a:lnTo>
                    <a:pt x="39" y="359"/>
                  </a:lnTo>
                  <a:lnTo>
                    <a:pt x="43" y="387"/>
                  </a:lnTo>
                  <a:lnTo>
                    <a:pt x="51" y="415"/>
                  </a:lnTo>
                  <a:lnTo>
                    <a:pt x="60" y="442"/>
                  </a:lnTo>
                  <a:lnTo>
                    <a:pt x="72" y="467"/>
                  </a:lnTo>
                  <a:lnTo>
                    <a:pt x="87" y="492"/>
                  </a:lnTo>
                  <a:lnTo>
                    <a:pt x="103" y="515"/>
                  </a:lnTo>
                  <a:lnTo>
                    <a:pt x="122" y="535"/>
                  </a:lnTo>
                  <a:lnTo>
                    <a:pt x="144" y="553"/>
                  </a:lnTo>
                  <a:lnTo>
                    <a:pt x="165" y="570"/>
                  </a:lnTo>
                  <a:lnTo>
                    <a:pt x="189" y="584"/>
                  </a:lnTo>
                  <a:lnTo>
                    <a:pt x="215" y="596"/>
                  </a:lnTo>
                  <a:lnTo>
                    <a:pt x="242" y="607"/>
                  </a:lnTo>
                  <a:lnTo>
                    <a:pt x="270" y="614"/>
                  </a:lnTo>
                  <a:lnTo>
                    <a:pt x="298" y="618"/>
                  </a:lnTo>
                  <a:lnTo>
                    <a:pt x="329" y="621"/>
                  </a:lnTo>
                  <a:lnTo>
                    <a:pt x="329" y="621"/>
                  </a:lnTo>
                  <a:lnTo>
                    <a:pt x="359" y="618"/>
                  </a:lnTo>
                  <a:lnTo>
                    <a:pt x="387" y="614"/>
                  </a:lnTo>
                  <a:lnTo>
                    <a:pt x="415" y="607"/>
                  </a:lnTo>
                  <a:lnTo>
                    <a:pt x="442" y="596"/>
                  </a:lnTo>
                  <a:lnTo>
                    <a:pt x="467" y="584"/>
                  </a:lnTo>
                  <a:lnTo>
                    <a:pt x="492" y="570"/>
                  </a:lnTo>
                  <a:lnTo>
                    <a:pt x="513" y="553"/>
                  </a:lnTo>
                  <a:lnTo>
                    <a:pt x="535" y="535"/>
                  </a:lnTo>
                  <a:lnTo>
                    <a:pt x="553" y="515"/>
                  </a:lnTo>
                  <a:lnTo>
                    <a:pt x="570" y="492"/>
                  </a:lnTo>
                  <a:lnTo>
                    <a:pt x="584" y="467"/>
                  </a:lnTo>
                  <a:lnTo>
                    <a:pt x="596" y="442"/>
                  </a:lnTo>
                  <a:lnTo>
                    <a:pt x="607" y="415"/>
                  </a:lnTo>
                  <a:lnTo>
                    <a:pt x="614" y="387"/>
                  </a:lnTo>
                  <a:lnTo>
                    <a:pt x="618" y="359"/>
                  </a:lnTo>
                  <a:lnTo>
                    <a:pt x="619" y="329"/>
                  </a:lnTo>
                  <a:lnTo>
                    <a:pt x="619" y="329"/>
                  </a:lnTo>
                  <a:lnTo>
                    <a:pt x="618" y="300"/>
                  </a:lnTo>
                  <a:lnTo>
                    <a:pt x="614" y="270"/>
                  </a:lnTo>
                  <a:lnTo>
                    <a:pt x="607" y="242"/>
                  </a:lnTo>
                  <a:lnTo>
                    <a:pt x="596" y="215"/>
                  </a:lnTo>
                  <a:lnTo>
                    <a:pt x="584" y="191"/>
                  </a:lnTo>
                  <a:lnTo>
                    <a:pt x="570" y="167"/>
                  </a:lnTo>
                  <a:lnTo>
                    <a:pt x="553" y="144"/>
                  </a:lnTo>
                  <a:lnTo>
                    <a:pt x="535" y="124"/>
                  </a:lnTo>
                  <a:lnTo>
                    <a:pt x="513" y="105"/>
                  </a:lnTo>
                  <a:lnTo>
                    <a:pt x="492" y="87"/>
                  </a:lnTo>
                  <a:lnTo>
                    <a:pt x="467" y="72"/>
                  </a:lnTo>
                  <a:lnTo>
                    <a:pt x="442" y="60"/>
                  </a:lnTo>
                  <a:lnTo>
                    <a:pt x="415" y="51"/>
                  </a:lnTo>
                  <a:lnTo>
                    <a:pt x="387"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grpSp>
          <p:nvGrpSpPr>
            <p:cNvPr id="71" name="Group 70"/>
            <p:cNvGrpSpPr/>
            <p:nvPr/>
          </p:nvGrpSpPr>
          <p:grpSpPr>
            <a:xfrm>
              <a:off x="1589088" y="3452270"/>
              <a:ext cx="244476" cy="301625"/>
              <a:chOff x="1589088" y="3471863"/>
              <a:chExt cx="244476" cy="301625"/>
            </a:xfrm>
            <a:grpFill/>
          </p:grpSpPr>
          <p:sp>
            <p:nvSpPr>
              <p:cNvPr id="72" name="Freeform 71"/>
              <p:cNvSpPr>
                <a:spLocks noEditPoints="1"/>
              </p:cNvSpPr>
              <p:nvPr/>
            </p:nvSpPr>
            <p:spPr bwMode="auto">
              <a:xfrm>
                <a:off x="1619251" y="3494088"/>
                <a:ext cx="214313" cy="163513"/>
              </a:xfrm>
              <a:custGeom>
                <a:avLst/>
                <a:gdLst>
                  <a:gd name="T0" fmla="*/ 263 w 270"/>
                  <a:gd name="T1" fmla="*/ 0 h 205"/>
                  <a:gd name="T2" fmla="*/ 5 w 270"/>
                  <a:gd name="T3" fmla="*/ 0 h 205"/>
                  <a:gd name="T4" fmla="*/ 5 w 270"/>
                  <a:gd name="T5" fmla="*/ 0 h 205"/>
                  <a:gd name="T6" fmla="*/ 3 w 270"/>
                  <a:gd name="T7" fmla="*/ 1 h 205"/>
                  <a:gd name="T8" fmla="*/ 1 w 270"/>
                  <a:gd name="T9" fmla="*/ 2 h 205"/>
                  <a:gd name="T10" fmla="*/ 0 w 270"/>
                  <a:gd name="T11" fmla="*/ 4 h 205"/>
                  <a:gd name="T12" fmla="*/ 0 w 270"/>
                  <a:gd name="T13" fmla="*/ 6 h 205"/>
                  <a:gd name="T14" fmla="*/ 0 w 270"/>
                  <a:gd name="T15" fmla="*/ 200 h 205"/>
                  <a:gd name="T16" fmla="*/ 0 w 270"/>
                  <a:gd name="T17" fmla="*/ 200 h 205"/>
                  <a:gd name="T18" fmla="*/ 0 w 270"/>
                  <a:gd name="T19" fmla="*/ 203 h 205"/>
                  <a:gd name="T20" fmla="*/ 1 w 270"/>
                  <a:gd name="T21" fmla="*/ 204 h 205"/>
                  <a:gd name="T22" fmla="*/ 3 w 270"/>
                  <a:gd name="T23" fmla="*/ 205 h 205"/>
                  <a:gd name="T24" fmla="*/ 5 w 270"/>
                  <a:gd name="T25" fmla="*/ 205 h 205"/>
                  <a:gd name="T26" fmla="*/ 263 w 270"/>
                  <a:gd name="T27" fmla="*/ 205 h 205"/>
                  <a:gd name="T28" fmla="*/ 263 w 270"/>
                  <a:gd name="T29" fmla="*/ 205 h 205"/>
                  <a:gd name="T30" fmla="*/ 266 w 270"/>
                  <a:gd name="T31" fmla="*/ 205 h 205"/>
                  <a:gd name="T32" fmla="*/ 267 w 270"/>
                  <a:gd name="T33" fmla="*/ 204 h 205"/>
                  <a:gd name="T34" fmla="*/ 269 w 270"/>
                  <a:gd name="T35" fmla="*/ 203 h 205"/>
                  <a:gd name="T36" fmla="*/ 270 w 270"/>
                  <a:gd name="T37" fmla="*/ 200 h 205"/>
                  <a:gd name="T38" fmla="*/ 270 w 270"/>
                  <a:gd name="T39" fmla="*/ 6 h 205"/>
                  <a:gd name="T40" fmla="*/ 270 w 270"/>
                  <a:gd name="T41" fmla="*/ 6 h 205"/>
                  <a:gd name="T42" fmla="*/ 269 w 270"/>
                  <a:gd name="T43" fmla="*/ 4 h 205"/>
                  <a:gd name="T44" fmla="*/ 267 w 270"/>
                  <a:gd name="T45" fmla="*/ 2 h 205"/>
                  <a:gd name="T46" fmla="*/ 266 w 270"/>
                  <a:gd name="T47" fmla="*/ 1 h 205"/>
                  <a:gd name="T48" fmla="*/ 263 w 270"/>
                  <a:gd name="T49" fmla="*/ 0 h 205"/>
                  <a:gd name="T50" fmla="*/ 263 w 270"/>
                  <a:gd name="T51" fmla="*/ 0 h 205"/>
                  <a:gd name="T52" fmla="*/ 64 w 270"/>
                  <a:gd name="T53" fmla="*/ 195 h 205"/>
                  <a:gd name="T54" fmla="*/ 11 w 270"/>
                  <a:gd name="T55" fmla="*/ 195 h 205"/>
                  <a:gd name="T56" fmla="*/ 11 w 270"/>
                  <a:gd name="T57" fmla="*/ 141 h 205"/>
                  <a:gd name="T58" fmla="*/ 64 w 270"/>
                  <a:gd name="T59" fmla="*/ 141 h 205"/>
                  <a:gd name="T60" fmla="*/ 64 w 270"/>
                  <a:gd name="T61" fmla="*/ 195 h 205"/>
                  <a:gd name="T62" fmla="*/ 64 w 270"/>
                  <a:gd name="T63" fmla="*/ 64 h 205"/>
                  <a:gd name="T64" fmla="*/ 11 w 270"/>
                  <a:gd name="T65" fmla="*/ 64 h 205"/>
                  <a:gd name="T66" fmla="*/ 11 w 270"/>
                  <a:gd name="T67" fmla="*/ 12 h 205"/>
                  <a:gd name="T68" fmla="*/ 64 w 270"/>
                  <a:gd name="T69" fmla="*/ 12 h 205"/>
                  <a:gd name="T70" fmla="*/ 64 w 270"/>
                  <a:gd name="T71" fmla="*/ 64 h 205"/>
                  <a:gd name="T72" fmla="*/ 129 w 270"/>
                  <a:gd name="T73" fmla="*/ 129 h 205"/>
                  <a:gd name="T74" fmla="*/ 75 w 270"/>
                  <a:gd name="T75" fmla="*/ 129 h 205"/>
                  <a:gd name="T76" fmla="*/ 75 w 270"/>
                  <a:gd name="T77" fmla="*/ 76 h 205"/>
                  <a:gd name="T78" fmla="*/ 129 w 270"/>
                  <a:gd name="T79" fmla="*/ 76 h 205"/>
                  <a:gd name="T80" fmla="*/ 129 w 270"/>
                  <a:gd name="T81" fmla="*/ 129 h 205"/>
                  <a:gd name="T82" fmla="*/ 193 w 270"/>
                  <a:gd name="T83" fmla="*/ 195 h 205"/>
                  <a:gd name="T84" fmla="*/ 140 w 270"/>
                  <a:gd name="T85" fmla="*/ 195 h 205"/>
                  <a:gd name="T86" fmla="*/ 140 w 270"/>
                  <a:gd name="T87" fmla="*/ 141 h 205"/>
                  <a:gd name="T88" fmla="*/ 193 w 270"/>
                  <a:gd name="T89" fmla="*/ 141 h 205"/>
                  <a:gd name="T90" fmla="*/ 193 w 270"/>
                  <a:gd name="T91" fmla="*/ 195 h 205"/>
                  <a:gd name="T92" fmla="*/ 193 w 270"/>
                  <a:gd name="T93" fmla="*/ 64 h 205"/>
                  <a:gd name="T94" fmla="*/ 140 w 270"/>
                  <a:gd name="T95" fmla="*/ 64 h 205"/>
                  <a:gd name="T96" fmla="*/ 140 w 270"/>
                  <a:gd name="T97" fmla="*/ 12 h 205"/>
                  <a:gd name="T98" fmla="*/ 193 w 270"/>
                  <a:gd name="T99" fmla="*/ 12 h 205"/>
                  <a:gd name="T100" fmla="*/ 193 w 270"/>
                  <a:gd name="T101" fmla="*/ 64 h 205"/>
                  <a:gd name="T102" fmla="*/ 258 w 270"/>
                  <a:gd name="T103" fmla="*/ 129 h 205"/>
                  <a:gd name="T104" fmla="*/ 206 w 270"/>
                  <a:gd name="T105" fmla="*/ 129 h 205"/>
                  <a:gd name="T106" fmla="*/ 206 w 270"/>
                  <a:gd name="T107" fmla="*/ 76 h 205"/>
                  <a:gd name="T108" fmla="*/ 258 w 270"/>
                  <a:gd name="T109" fmla="*/ 76 h 205"/>
                  <a:gd name="T110" fmla="*/ 258 w 270"/>
                  <a:gd name="T111" fmla="*/ 1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205">
                    <a:moveTo>
                      <a:pt x="263" y="0"/>
                    </a:moveTo>
                    <a:lnTo>
                      <a:pt x="5" y="0"/>
                    </a:lnTo>
                    <a:lnTo>
                      <a:pt x="5" y="0"/>
                    </a:lnTo>
                    <a:lnTo>
                      <a:pt x="3" y="1"/>
                    </a:lnTo>
                    <a:lnTo>
                      <a:pt x="1" y="2"/>
                    </a:lnTo>
                    <a:lnTo>
                      <a:pt x="0" y="4"/>
                    </a:lnTo>
                    <a:lnTo>
                      <a:pt x="0" y="6"/>
                    </a:lnTo>
                    <a:lnTo>
                      <a:pt x="0" y="200"/>
                    </a:lnTo>
                    <a:lnTo>
                      <a:pt x="0" y="200"/>
                    </a:lnTo>
                    <a:lnTo>
                      <a:pt x="0" y="203"/>
                    </a:lnTo>
                    <a:lnTo>
                      <a:pt x="1" y="204"/>
                    </a:lnTo>
                    <a:lnTo>
                      <a:pt x="3" y="205"/>
                    </a:lnTo>
                    <a:lnTo>
                      <a:pt x="5" y="205"/>
                    </a:lnTo>
                    <a:lnTo>
                      <a:pt x="263" y="205"/>
                    </a:lnTo>
                    <a:lnTo>
                      <a:pt x="263" y="205"/>
                    </a:lnTo>
                    <a:lnTo>
                      <a:pt x="266" y="205"/>
                    </a:lnTo>
                    <a:lnTo>
                      <a:pt x="267" y="204"/>
                    </a:lnTo>
                    <a:lnTo>
                      <a:pt x="269" y="203"/>
                    </a:lnTo>
                    <a:lnTo>
                      <a:pt x="270" y="200"/>
                    </a:lnTo>
                    <a:lnTo>
                      <a:pt x="270" y="6"/>
                    </a:lnTo>
                    <a:lnTo>
                      <a:pt x="270" y="6"/>
                    </a:lnTo>
                    <a:lnTo>
                      <a:pt x="269" y="4"/>
                    </a:lnTo>
                    <a:lnTo>
                      <a:pt x="267" y="2"/>
                    </a:lnTo>
                    <a:lnTo>
                      <a:pt x="266" y="1"/>
                    </a:lnTo>
                    <a:lnTo>
                      <a:pt x="263" y="0"/>
                    </a:lnTo>
                    <a:lnTo>
                      <a:pt x="263" y="0"/>
                    </a:lnTo>
                    <a:close/>
                    <a:moveTo>
                      <a:pt x="64" y="195"/>
                    </a:moveTo>
                    <a:lnTo>
                      <a:pt x="11" y="195"/>
                    </a:lnTo>
                    <a:lnTo>
                      <a:pt x="11" y="141"/>
                    </a:lnTo>
                    <a:lnTo>
                      <a:pt x="64" y="141"/>
                    </a:lnTo>
                    <a:lnTo>
                      <a:pt x="64" y="195"/>
                    </a:lnTo>
                    <a:close/>
                    <a:moveTo>
                      <a:pt x="64" y="64"/>
                    </a:moveTo>
                    <a:lnTo>
                      <a:pt x="11" y="64"/>
                    </a:lnTo>
                    <a:lnTo>
                      <a:pt x="11" y="12"/>
                    </a:lnTo>
                    <a:lnTo>
                      <a:pt x="64" y="12"/>
                    </a:lnTo>
                    <a:lnTo>
                      <a:pt x="64" y="64"/>
                    </a:lnTo>
                    <a:close/>
                    <a:moveTo>
                      <a:pt x="129" y="129"/>
                    </a:moveTo>
                    <a:lnTo>
                      <a:pt x="75" y="129"/>
                    </a:lnTo>
                    <a:lnTo>
                      <a:pt x="75" y="76"/>
                    </a:lnTo>
                    <a:lnTo>
                      <a:pt x="129" y="76"/>
                    </a:lnTo>
                    <a:lnTo>
                      <a:pt x="129" y="129"/>
                    </a:lnTo>
                    <a:close/>
                    <a:moveTo>
                      <a:pt x="193" y="195"/>
                    </a:moveTo>
                    <a:lnTo>
                      <a:pt x="140" y="195"/>
                    </a:lnTo>
                    <a:lnTo>
                      <a:pt x="140" y="141"/>
                    </a:lnTo>
                    <a:lnTo>
                      <a:pt x="193" y="141"/>
                    </a:lnTo>
                    <a:lnTo>
                      <a:pt x="193" y="195"/>
                    </a:lnTo>
                    <a:close/>
                    <a:moveTo>
                      <a:pt x="193" y="64"/>
                    </a:moveTo>
                    <a:lnTo>
                      <a:pt x="140" y="64"/>
                    </a:lnTo>
                    <a:lnTo>
                      <a:pt x="140" y="12"/>
                    </a:lnTo>
                    <a:lnTo>
                      <a:pt x="193" y="12"/>
                    </a:lnTo>
                    <a:lnTo>
                      <a:pt x="193" y="64"/>
                    </a:lnTo>
                    <a:close/>
                    <a:moveTo>
                      <a:pt x="258" y="129"/>
                    </a:moveTo>
                    <a:lnTo>
                      <a:pt x="206" y="129"/>
                    </a:lnTo>
                    <a:lnTo>
                      <a:pt x="206" y="76"/>
                    </a:lnTo>
                    <a:lnTo>
                      <a:pt x="258" y="76"/>
                    </a:lnTo>
                    <a:lnTo>
                      <a:pt x="258"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73" name="Freeform 72"/>
              <p:cNvSpPr>
                <a:spLocks/>
              </p:cNvSpPr>
              <p:nvPr/>
            </p:nvSpPr>
            <p:spPr bwMode="auto">
              <a:xfrm>
                <a:off x="1589088" y="3471863"/>
                <a:ext cx="14288" cy="301625"/>
              </a:xfrm>
              <a:custGeom>
                <a:avLst/>
                <a:gdLst>
                  <a:gd name="T0" fmla="*/ 9 w 19"/>
                  <a:gd name="T1" fmla="*/ 0 h 379"/>
                  <a:gd name="T2" fmla="*/ 9 w 19"/>
                  <a:gd name="T3" fmla="*/ 0 h 379"/>
                  <a:gd name="T4" fmla="*/ 5 w 19"/>
                  <a:gd name="T5" fmla="*/ 0 h 379"/>
                  <a:gd name="T6" fmla="*/ 3 w 19"/>
                  <a:gd name="T7" fmla="*/ 2 h 379"/>
                  <a:gd name="T8" fmla="*/ 0 w 19"/>
                  <a:gd name="T9" fmla="*/ 5 h 379"/>
                  <a:gd name="T10" fmla="*/ 0 w 19"/>
                  <a:gd name="T11" fmla="*/ 9 h 379"/>
                  <a:gd name="T12" fmla="*/ 0 w 19"/>
                  <a:gd name="T13" fmla="*/ 368 h 379"/>
                  <a:gd name="T14" fmla="*/ 0 w 19"/>
                  <a:gd name="T15" fmla="*/ 368 h 379"/>
                  <a:gd name="T16" fmla="*/ 1 w 19"/>
                  <a:gd name="T17" fmla="*/ 372 h 379"/>
                  <a:gd name="T18" fmla="*/ 3 w 19"/>
                  <a:gd name="T19" fmla="*/ 375 h 379"/>
                  <a:gd name="T20" fmla="*/ 3 w 19"/>
                  <a:gd name="T21" fmla="*/ 375 h 379"/>
                  <a:gd name="T22" fmla="*/ 5 w 19"/>
                  <a:gd name="T23" fmla="*/ 377 h 379"/>
                  <a:gd name="T24" fmla="*/ 7 w 19"/>
                  <a:gd name="T25" fmla="*/ 377 h 379"/>
                  <a:gd name="T26" fmla="*/ 9 w 19"/>
                  <a:gd name="T27" fmla="*/ 379 h 379"/>
                  <a:gd name="T28" fmla="*/ 9 w 19"/>
                  <a:gd name="T29" fmla="*/ 379 h 379"/>
                  <a:gd name="T30" fmla="*/ 11 w 19"/>
                  <a:gd name="T31" fmla="*/ 377 h 379"/>
                  <a:gd name="T32" fmla="*/ 13 w 19"/>
                  <a:gd name="T33" fmla="*/ 377 h 379"/>
                  <a:gd name="T34" fmla="*/ 15 w 19"/>
                  <a:gd name="T35" fmla="*/ 375 h 379"/>
                  <a:gd name="T36" fmla="*/ 15 w 19"/>
                  <a:gd name="T37" fmla="*/ 375 h 379"/>
                  <a:gd name="T38" fmla="*/ 18 w 19"/>
                  <a:gd name="T39" fmla="*/ 372 h 379"/>
                  <a:gd name="T40" fmla="*/ 19 w 19"/>
                  <a:gd name="T41" fmla="*/ 368 h 379"/>
                  <a:gd name="T42" fmla="*/ 19 w 19"/>
                  <a:gd name="T43" fmla="*/ 9 h 379"/>
                  <a:gd name="T44" fmla="*/ 19 w 19"/>
                  <a:gd name="T45" fmla="*/ 9 h 379"/>
                  <a:gd name="T46" fmla="*/ 18 w 19"/>
                  <a:gd name="T47" fmla="*/ 5 h 379"/>
                  <a:gd name="T48" fmla="*/ 16 w 19"/>
                  <a:gd name="T49" fmla="*/ 2 h 379"/>
                  <a:gd name="T50" fmla="*/ 13 w 19"/>
                  <a:gd name="T51" fmla="*/ 0 h 379"/>
                  <a:gd name="T52" fmla="*/ 9 w 19"/>
                  <a:gd name="T53" fmla="*/ 0 h 379"/>
                  <a:gd name="T54" fmla="*/ 9 w 19"/>
                  <a:gd name="T55"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79">
                    <a:moveTo>
                      <a:pt x="9" y="0"/>
                    </a:moveTo>
                    <a:lnTo>
                      <a:pt x="9" y="0"/>
                    </a:lnTo>
                    <a:lnTo>
                      <a:pt x="5" y="0"/>
                    </a:lnTo>
                    <a:lnTo>
                      <a:pt x="3" y="2"/>
                    </a:lnTo>
                    <a:lnTo>
                      <a:pt x="0" y="5"/>
                    </a:lnTo>
                    <a:lnTo>
                      <a:pt x="0" y="9"/>
                    </a:lnTo>
                    <a:lnTo>
                      <a:pt x="0" y="368"/>
                    </a:lnTo>
                    <a:lnTo>
                      <a:pt x="0" y="368"/>
                    </a:lnTo>
                    <a:lnTo>
                      <a:pt x="1" y="372"/>
                    </a:lnTo>
                    <a:lnTo>
                      <a:pt x="3" y="375"/>
                    </a:lnTo>
                    <a:lnTo>
                      <a:pt x="3" y="375"/>
                    </a:lnTo>
                    <a:lnTo>
                      <a:pt x="5" y="377"/>
                    </a:lnTo>
                    <a:lnTo>
                      <a:pt x="7" y="377"/>
                    </a:lnTo>
                    <a:lnTo>
                      <a:pt x="9" y="379"/>
                    </a:lnTo>
                    <a:lnTo>
                      <a:pt x="9" y="379"/>
                    </a:lnTo>
                    <a:lnTo>
                      <a:pt x="11" y="377"/>
                    </a:lnTo>
                    <a:lnTo>
                      <a:pt x="13" y="377"/>
                    </a:lnTo>
                    <a:lnTo>
                      <a:pt x="15" y="375"/>
                    </a:lnTo>
                    <a:lnTo>
                      <a:pt x="15" y="375"/>
                    </a:lnTo>
                    <a:lnTo>
                      <a:pt x="18" y="372"/>
                    </a:lnTo>
                    <a:lnTo>
                      <a:pt x="19" y="368"/>
                    </a:lnTo>
                    <a:lnTo>
                      <a:pt x="19" y="9"/>
                    </a:lnTo>
                    <a:lnTo>
                      <a:pt x="19" y="9"/>
                    </a:lnTo>
                    <a:lnTo>
                      <a:pt x="18" y="5"/>
                    </a:lnTo>
                    <a:lnTo>
                      <a:pt x="16" y="2"/>
                    </a:lnTo>
                    <a:lnTo>
                      <a:pt x="13" y="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grpSp>
      </p:grpSp>
      <p:grpSp>
        <p:nvGrpSpPr>
          <p:cNvPr id="79" name="Group 78"/>
          <p:cNvGrpSpPr>
            <a:grpSpLocks noChangeAspect="1"/>
          </p:cNvGrpSpPr>
          <p:nvPr/>
        </p:nvGrpSpPr>
        <p:grpSpPr>
          <a:xfrm>
            <a:off x="8143640" y="2547588"/>
            <a:ext cx="361098" cy="360000"/>
            <a:chOff x="6716713" y="5860098"/>
            <a:chExt cx="522288" cy="520700"/>
          </a:xfrm>
          <a:solidFill>
            <a:schemeClr val="accent3"/>
          </a:solidFill>
        </p:grpSpPr>
        <p:sp>
          <p:nvSpPr>
            <p:cNvPr id="80" name="Freeform 83"/>
            <p:cNvSpPr>
              <a:spLocks noEditPoints="1"/>
            </p:cNvSpPr>
            <p:nvPr/>
          </p:nvSpPr>
          <p:spPr bwMode="auto">
            <a:xfrm>
              <a:off x="6716713" y="5860098"/>
              <a:ext cx="522288" cy="520700"/>
            </a:xfrm>
            <a:custGeom>
              <a:avLst/>
              <a:gdLst>
                <a:gd name="T0" fmla="*/ 313 w 659"/>
                <a:gd name="T1" fmla="*/ 658 h 658"/>
                <a:gd name="T2" fmla="*/ 264 w 659"/>
                <a:gd name="T3" fmla="*/ 651 h 658"/>
                <a:gd name="T4" fmla="*/ 202 w 659"/>
                <a:gd name="T5" fmla="*/ 632 h 658"/>
                <a:gd name="T6" fmla="*/ 121 w 659"/>
                <a:gd name="T7" fmla="*/ 582 h 658"/>
                <a:gd name="T8" fmla="*/ 57 w 659"/>
                <a:gd name="T9" fmla="*/ 512 h 658"/>
                <a:gd name="T10" fmla="*/ 15 w 659"/>
                <a:gd name="T11" fmla="*/ 426 h 658"/>
                <a:gd name="T12" fmla="*/ 4 w 659"/>
                <a:gd name="T13" fmla="*/ 379 h 658"/>
                <a:gd name="T14" fmla="*/ 0 w 659"/>
                <a:gd name="T15" fmla="*/ 328 h 658"/>
                <a:gd name="T16" fmla="*/ 3 w 659"/>
                <a:gd name="T17" fmla="*/ 295 h 658"/>
                <a:gd name="T18" fmla="*/ 11 w 659"/>
                <a:gd name="T19" fmla="*/ 246 h 658"/>
                <a:gd name="T20" fmla="*/ 41 w 659"/>
                <a:gd name="T21" fmla="*/ 172 h 658"/>
                <a:gd name="T22" fmla="*/ 97 w 659"/>
                <a:gd name="T23" fmla="*/ 96 h 658"/>
                <a:gd name="T24" fmla="*/ 174 w 659"/>
                <a:gd name="T25" fmla="*/ 39 h 658"/>
                <a:gd name="T26" fmla="*/ 247 w 659"/>
                <a:gd name="T27" fmla="*/ 10 h 658"/>
                <a:gd name="T28" fmla="*/ 296 w 659"/>
                <a:gd name="T29" fmla="*/ 2 h 658"/>
                <a:gd name="T30" fmla="*/ 329 w 659"/>
                <a:gd name="T31" fmla="*/ 0 h 658"/>
                <a:gd name="T32" fmla="*/ 379 w 659"/>
                <a:gd name="T33" fmla="*/ 3 h 658"/>
                <a:gd name="T34" fmla="*/ 428 w 659"/>
                <a:gd name="T35" fmla="*/ 15 h 658"/>
                <a:gd name="T36" fmla="*/ 514 w 659"/>
                <a:gd name="T37" fmla="*/ 56 h 658"/>
                <a:gd name="T38" fmla="*/ 583 w 659"/>
                <a:gd name="T39" fmla="*/ 120 h 658"/>
                <a:gd name="T40" fmla="*/ 633 w 659"/>
                <a:gd name="T41" fmla="*/ 201 h 658"/>
                <a:gd name="T42" fmla="*/ 652 w 659"/>
                <a:gd name="T43" fmla="*/ 262 h 658"/>
                <a:gd name="T44" fmla="*/ 659 w 659"/>
                <a:gd name="T45" fmla="*/ 312 h 658"/>
                <a:gd name="T46" fmla="*/ 659 w 659"/>
                <a:gd name="T47" fmla="*/ 346 h 658"/>
                <a:gd name="T48" fmla="*/ 652 w 659"/>
                <a:gd name="T49" fmla="*/ 396 h 658"/>
                <a:gd name="T50" fmla="*/ 633 w 659"/>
                <a:gd name="T51" fmla="*/ 456 h 658"/>
                <a:gd name="T52" fmla="*/ 583 w 659"/>
                <a:gd name="T53" fmla="*/ 538 h 658"/>
                <a:gd name="T54" fmla="*/ 514 w 659"/>
                <a:gd name="T55" fmla="*/ 601 h 658"/>
                <a:gd name="T56" fmla="*/ 428 w 659"/>
                <a:gd name="T57" fmla="*/ 643 h 658"/>
                <a:gd name="T58" fmla="*/ 379 w 659"/>
                <a:gd name="T59" fmla="*/ 654 h 658"/>
                <a:gd name="T60" fmla="*/ 329 w 659"/>
                <a:gd name="T61" fmla="*/ 658 h 658"/>
                <a:gd name="T62" fmla="*/ 329 w 659"/>
                <a:gd name="T63" fmla="*/ 38 h 658"/>
                <a:gd name="T64" fmla="*/ 243 w 659"/>
                <a:gd name="T65" fmla="*/ 50 h 658"/>
                <a:gd name="T66" fmla="*/ 167 w 659"/>
                <a:gd name="T67" fmla="*/ 88 h 658"/>
                <a:gd name="T68" fmla="*/ 105 w 659"/>
                <a:gd name="T69" fmla="*/ 143 h 658"/>
                <a:gd name="T70" fmla="*/ 61 w 659"/>
                <a:gd name="T71" fmla="*/ 215 h 658"/>
                <a:gd name="T72" fmla="*/ 41 w 659"/>
                <a:gd name="T73" fmla="*/ 299 h 658"/>
                <a:gd name="T74" fmla="*/ 41 w 659"/>
                <a:gd name="T75" fmla="*/ 358 h 658"/>
                <a:gd name="T76" fmla="*/ 61 w 659"/>
                <a:gd name="T77" fmla="*/ 443 h 658"/>
                <a:gd name="T78" fmla="*/ 105 w 659"/>
                <a:gd name="T79" fmla="*/ 514 h 658"/>
                <a:gd name="T80" fmla="*/ 167 w 659"/>
                <a:gd name="T81" fmla="*/ 570 h 658"/>
                <a:gd name="T82" fmla="*/ 243 w 659"/>
                <a:gd name="T83" fmla="*/ 607 h 658"/>
                <a:gd name="T84" fmla="*/ 329 w 659"/>
                <a:gd name="T85" fmla="*/ 620 h 658"/>
                <a:gd name="T86" fmla="*/ 389 w 659"/>
                <a:gd name="T87" fmla="*/ 615 h 658"/>
                <a:gd name="T88" fmla="*/ 468 w 659"/>
                <a:gd name="T89" fmla="*/ 585 h 658"/>
                <a:gd name="T90" fmla="*/ 535 w 659"/>
                <a:gd name="T91" fmla="*/ 535 h 658"/>
                <a:gd name="T92" fmla="*/ 586 w 659"/>
                <a:gd name="T93" fmla="*/ 468 h 658"/>
                <a:gd name="T94" fmla="*/ 616 w 659"/>
                <a:gd name="T95" fmla="*/ 387 h 658"/>
                <a:gd name="T96" fmla="*/ 621 w 659"/>
                <a:gd name="T97" fmla="*/ 328 h 658"/>
                <a:gd name="T98" fmla="*/ 608 w 659"/>
                <a:gd name="T99" fmla="*/ 242 h 658"/>
                <a:gd name="T100" fmla="*/ 571 w 659"/>
                <a:gd name="T101" fmla="*/ 166 h 658"/>
                <a:gd name="T102" fmla="*/ 515 w 659"/>
                <a:gd name="T103" fmla="*/ 104 h 658"/>
                <a:gd name="T104" fmla="*/ 442 w 659"/>
                <a:gd name="T105" fmla="*/ 61 h 658"/>
                <a:gd name="T106" fmla="*/ 359 w 659"/>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29" y="658"/>
                  </a:moveTo>
                  <a:lnTo>
                    <a:pt x="329" y="658"/>
                  </a:lnTo>
                  <a:lnTo>
                    <a:pt x="313" y="658"/>
                  </a:lnTo>
                  <a:lnTo>
                    <a:pt x="296" y="656"/>
                  </a:lnTo>
                  <a:lnTo>
                    <a:pt x="280" y="654"/>
                  </a:lnTo>
                  <a:lnTo>
                    <a:pt x="264" y="651"/>
                  </a:lnTo>
                  <a:lnTo>
                    <a:pt x="247" y="647"/>
                  </a:lnTo>
                  <a:lnTo>
                    <a:pt x="231" y="643"/>
                  </a:lnTo>
                  <a:lnTo>
                    <a:pt x="202" y="632"/>
                  </a:lnTo>
                  <a:lnTo>
                    <a:pt x="174" y="617"/>
                  </a:lnTo>
                  <a:lnTo>
                    <a:pt x="145" y="601"/>
                  </a:lnTo>
                  <a:lnTo>
                    <a:pt x="121" y="582"/>
                  </a:lnTo>
                  <a:lnTo>
                    <a:pt x="97" y="561"/>
                  </a:lnTo>
                  <a:lnTo>
                    <a:pt x="75" y="538"/>
                  </a:lnTo>
                  <a:lnTo>
                    <a:pt x="57" y="512"/>
                  </a:lnTo>
                  <a:lnTo>
                    <a:pt x="41" y="486"/>
                  </a:lnTo>
                  <a:lnTo>
                    <a:pt x="27" y="456"/>
                  </a:lnTo>
                  <a:lnTo>
                    <a:pt x="15" y="426"/>
                  </a:lnTo>
                  <a:lnTo>
                    <a:pt x="11" y="410"/>
                  </a:lnTo>
                  <a:lnTo>
                    <a:pt x="7" y="396"/>
                  </a:lnTo>
                  <a:lnTo>
                    <a:pt x="4" y="379"/>
                  </a:lnTo>
                  <a:lnTo>
                    <a:pt x="3" y="362"/>
                  </a:lnTo>
                  <a:lnTo>
                    <a:pt x="2" y="346"/>
                  </a:lnTo>
                  <a:lnTo>
                    <a:pt x="0" y="328"/>
                  </a:lnTo>
                  <a:lnTo>
                    <a:pt x="0" y="328"/>
                  </a:lnTo>
                  <a:lnTo>
                    <a:pt x="2" y="312"/>
                  </a:lnTo>
                  <a:lnTo>
                    <a:pt x="3" y="295"/>
                  </a:lnTo>
                  <a:lnTo>
                    <a:pt x="4" y="279"/>
                  </a:lnTo>
                  <a:lnTo>
                    <a:pt x="7" y="262"/>
                  </a:lnTo>
                  <a:lnTo>
                    <a:pt x="11" y="246"/>
                  </a:lnTo>
                  <a:lnTo>
                    <a:pt x="15" y="232"/>
                  </a:lnTo>
                  <a:lnTo>
                    <a:pt x="27" y="201"/>
                  </a:lnTo>
                  <a:lnTo>
                    <a:pt x="41" y="172"/>
                  </a:lnTo>
                  <a:lnTo>
                    <a:pt x="57" y="146"/>
                  </a:lnTo>
                  <a:lnTo>
                    <a:pt x="75" y="120"/>
                  </a:lnTo>
                  <a:lnTo>
                    <a:pt x="97" y="96"/>
                  </a:lnTo>
                  <a:lnTo>
                    <a:pt x="121" y="74"/>
                  </a:lnTo>
                  <a:lnTo>
                    <a:pt x="145" y="56"/>
                  </a:lnTo>
                  <a:lnTo>
                    <a:pt x="174" y="39"/>
                  </a:lnTo>
                  <a:lnTo>
                    <a:pt x="202" y="26"/>
                  </a:lnTo>
                  <a:lnTo>
                    <a:pt x="231" y="15"/>
                  </a:lnTo>
                  <a:lnTo>
                    <a:pt x="247" y="10"/>
                  </a:lnTo>
                  <a:lnTo>
                    <a:pt x="264" y="7"/>
                  </a:lnTo>
                  <a:lnTo>
                    <a:pt x="280" y="3"/>
                  </a:lnTo>
                  <a:lnTo>
                    <a:pt x="296" y="2"/>
                  </a:lnTo>
                  <a:lnTo>
                    <a:pt x="313" y="0"/>
                  </a:lnTo>
                  <a:lnTo>
                    <a:pt x="329" y="0"/>
                  </a:lnTo>
                  <a:lnTo>
                    <a:pt x="329" y="0"/>
                  </a:lnTo>
                  <a:lnTo>
                    <a:pt x="347" y="0"/>
                  </a:lnTo>
                  <a:lnTo>
                    <a:pt x="363" y="2"/>
                  </a:lnTo>
                  <a:lnTo>
                    <a:pt x="379" y="3"/>
                  </a:lnTo>
                  <a:lnTo>
                    <a:pt x="395" y="7"/>
                  </a:lnTo>
                  <a:lnTo>
                    <a:pt x="411" y="10"/>
                  </a:lnTo>
                  <a:lnTo>
                    <a:pt x="428" y="15"/>
                  </a:lnTo>
                  <a:lnTo>
                    <a:pt x="457" y="26"/>
                  </a:lnTo>
                  <a:lnTo>
                    <a:pt x="487" y="39"/>
                  </a:lnTo>
                  <a:lnTo>
                    <a:pt x="514" y="56"/>
                  </a:lnTo>
                  <a:lnTo>
                    <a:pt x="539" y="74"/>
                  </a:lnTo>
                  <a:lnTo>
                    <a:pt x="562" y="96"/>
                  </a:lnTo>
                  <a:lnTo>
                    <a:pt x="583" y="120"/>
                  </a:lnTo>
                  <a:lnTo>
                    <a:pt x="602" y="146"/>
                  </a:lnTo>
                  <a:lnTo>
                    <a:pt x="618" y="172"/>
                  </a:lnTo>
                  <a:lnTo>
                    <a:pt x="633" y="201"/>
                  </a:lnTo>
                  <a:lnTo>
                    <a:pt x="644" y="232"/>
                  </a:lnTo>
                  <a:lnTo>
                    <a:pt x="648" y="246"/>
                  </a:lnTo>
                  <a:lnTo>
                    <a:pt x="652" y="262"/>
                  </a:lnTo>
                  <a:lnTo>
                    <a:pt x="655" y="279"/>
                  </a:lnTo>
                  <a:lnTo>
                    <a:pt x="657" y="295"/>
                  </a:lnTo>
                  <a:lnTo>
                    <a:pt x="659" y="312"/>
                  </a:lnTo>
                  <a:lnTo>
                    <a:pt x="659" y="328"/>
                  </a:lnTo>
                  <a:lnTo>
                    <a:pt x="659" y="328"/>
                  </a:lnTo>
                  <a:lnTo>
                    <a:pt x="659" y="346"/>
                  </a:lnTo>
                  <a:lnTo>
                    <a:pt x="657" y="362"/>
                  </a:lnTo>
                  <a:lnTo>
                    <a:pt x="655" y="379"/>
                  </a:lnTo>
                  <a:lnTo>
                    <a:pt x="652" y="396"/>
                  </a:lnTo>
                  <a:lnTo>
                    <a:pt x="648" y="410"/>
                  </a:lnTo>
                  <a:lnTo>
                    <a:pt x="644" y="426"/>
                  </a:lnTo>
                  <a:lnTo>
                    <a:pt x="633" y="456"/>
                  </a:lnTo>
                  <a:lnTo>
                    <a:pt x="618" y="486"/>
                  </a:lnTo>
                  <a:lnTo>
                    <a:pt x="602" y="512"/>
                  </a:lnTo>
                  <a:lnTo>
                    <a:pt x="583" y="538"/>
                  </a:lnTo>
                  <a:lnTo>
                    <a:pt x="562" y="561"/>
                  </a:lnTo>
                  <a:lnTo>
                    <a:pt x="539" y="582"/>
                  </a:lnTo>
                  <a:lnTo>
                    <a:pt x="514" y="601"/>
                  </a:lnTo>
                  <a:lnTo>
                    <a:pt x="487" y="617"/>
                  </a:lnTo>
                  <a:lnTo>
                    <a:pt x="457" y="632"/>
                  </a:lnTo>
                  <a:lnTo>
                    <a:pt x="428" y="643"/>
                  </a:lnTo>
                  <a:lnTo>
                    <a:pt x="411" y="647"/>
                  </a:lnTo>
                  <a:lnTo>
                    <a:pt x="395" y="651"/>
                  </a:lnTo>
                  <a:lnTo>
                    <a:pt x="379" y="654"/>
                  </a:lnTo>
                  <a:lnTo>
                    <a:pt x="363" y="656"/>
                  </a:lnTo>
                  <a:lnTo>
                    <a:pt x="347" y="658"/>
                  </a:lnTo>
                  <a:lnTo>
                    <a:pt x="329" y="658"/>
                  </a:lnTo>
                  <a:lnTo>
                    <a:pt x="329" y="658"/>
                  </a:lnTo>
                  <a:close/>
                  <a:moveTo>
                    <a:pt x="329" y="38"/>
                  </a:moveTo>
                  <a:lnTo>
                    <a:pt x="329" y="38"/>
                  </a:lnTo>
                  <a:lnTo>
                    <a:pt x="300" y="39"/>
                  </a:lnTo>
                  <a:lnTo>
                    <a:pt x="272" y="43"/>
                  </a:lnTo>
                  <a:lnTo>
                    <a:pt x="243" y="50"/>
                  </a:lnTo>
                  <a:lnTo>
                    <a:pt x="217" y="61"/>
                  </a:lnTo>
                  <a:lnTo>
                    <a:pt x="191" y="73"/>
                  </a:lnTo>
                  <a:lnTo>
                    <a:pt x="167" y="88"/>
                  </a:lnTo>
                  <a:lnTo>
                    <a:pt x="144" y="104"/>
                  </a:lnTo>
                  <a:lnTo>
                    <a:pt x="124" y="123"/>
                  </a:lnTo>
                  <a:lnTo>
                    <a:pt x="105" y="143"/>
                  </a:lnTo>
                  <a:lnTo>
                    <a:pt x="89" y="166"/>
                  </a:lnTo>
                  <a:lnTo>
                    <a:pt x="74" y="190"/>
                  </a:lnTo>
                  <a:lnTo>
                    <a:pt x="61" y="215"/>
                  </a:lnTo>
                  <a:lnTo>
                    <a:pt x="51" y="242"/>
                  </a:lnTo>
                  <a:lnTo>
                    <a:pt x="45" y="271"/>
                  </a:lnTo>
                  <a:lnTo>
                    <a:pt x="41" y="299"/>
                  </a:lnTo>
                  <a:lnTo>
                    <a:pt x="38" y="328"/>
                  </a:lnTo>
                  <a:lnTo>
                    <a:pt x="38" y="328"/>
                  </a:lnTo>
                  <a:lnTo>
                    <a:pt x="41" y="358"/>
                  </a:lnTo>
                  <a:lnTo>
                    <a:pt x="45" y="387"/>
                  </a:lnTo>
                  <a:lnTo>
                    <a:pt x="51" y="416"/>
                  </a:lnTo>
                  <a:lnTo>
                    <a:pt x="61" y="443"/>
                  </a:lnTo>
                  <a:lnTo>
                    <a:pt x="74" y="468"/>
                  </a:lnTo>
                  <a:lnTo>
                    <a:pt x="89" y="491"/>
                  </a:lnTo>
                  <a:lnTo>
                    <a:pt x="105" y="514"/>
                  </a:lnTo>
                  <a:lnTo>
                    <a:pt x="124" y="535"/>
                  </a:lnTo>
                  <a:lnTo>
                    <a:pt x="144" y="554"/>
                  </a:lnTo>
                  <a:lnTo>
                    <a:pt x="167" y="570"/>
                  </a:lnTo>
                  <a:lnTo>
                    <a:pt x="191" y="585"/>
                  </a:lnTo>
                  <a:lnTo>
                    <a:pt x="217" y="597"/>
                  </a:lnTo>
                  <a:lnTo>
                    <a:pt x="243" y="607"/>
                  </a:lnTo>
                  <a:lnTo>
                    <a:pt x="272" y="615"/>
                  </a:lnTo>
                  <a:lnTo>
                    <a:pt x="300" y="619"/>
                  </a:lnTo>
                  <a:lnTo>
                    <a:pt x="329" y="620"/>
                  </a:lnTo>
                  <a:lnTo>
                    <a:pt x="329" y="620"/>
                  </a:lnTo>
                  <a:lnTo>
                    <a:pt x="359" y="619"/>
                  </a:lnTo>
                  <a:lnTo>
                    <a:pt x="389" y="615"/>
                  </a:lnTo>
                  <a:lnTo>
                    <a:pt x="417" y="607"/>
                  </a:lnTo>
                  <a:lnTo>
                    <a:pt x="442" y="597"/>
                  </a:lnTo>
                  <a:lnTo>
                    <a:pt x="468" y="585"/>
                  </a:lnTo>
                  <a:lnTo>
                    <a:pt x="492" y="570"/>
                  </a:lnTo>
                  <a:lnTo>
                    <a:pt x="515" y="554"/>
                  </a:lnTo>
                  <a:lnTo>
                    <a:pt x="535" y="535"/>
                  </a:lnTo>
                  <a:lnTo>
                    <a:pt x="554" y="514"/>
                  </a:lnTo>
                  <a:lnTo>
                    <a:pt x="571" y="491"/>
                  </a:lnTo>
                  <a:lnTo>
                    <a:pt x="586" y="468"/>
                  </a:lnTo>
                  <a:lnTo>
                    <a:pt x="598" y="443"/>
                  </a:lnTo>
                  <a:lnTo>
                    <a:pt x="608" y="416"/>
                  </a:lnTo>
                  <a:lnTo>
                    <a:pt x="616" y="387"/>
                  </a:lnTo>
                  <a:lnTo>
                    <a:pt x="620" y="358"/>
                  </a:lnTo>
                  <a:lnTo>
                    <a:pt x="621" y="328"/>
                  </a:lnTo>
                  <a:lnTo>
                    <a:pt x="621" y="328"/>
                  </a:lnTo>
                  <a:lnTo>
                    <a:pt x="620" y="299"/>
                  </a:lnTo>
                  <a:lnTo>
                    <a:pt x="616" y="271"/>
                  </a:lnTo>
                  <a:lnTo>
                    <a:pt x="608" y="242"/>
                  </a:lnTo>
                  <a:lnTo>
                    <a:pt x="598" y="215"/>
                  </a:lnTo>
                  <a:lnTo>
                    <a:pt x="586" y="190"/>
                  </a:lnTo>
                  <a:lnTo>
                    <a:pt x="571" y="166"/>
                  </a:lnTo>
                  <a:lnTo>
                    <a:pt x="554" y="143"/>
                  </a:lnTo>
                  <a:lnTo>
                    <a:pt x="535" y="123"/>
                  </a:lnTo>
                  <a:lnTo>
                    <a:pt x="515" y="104"/>
                  </a:lnTo>
                  <a:lnTo>
                    <a:pt x="492" y="88"/>
                  </a:lnTo>
                  <a:lnTo>
                    <a:pt x="468" y="73"/>
                  </a:lnTo>
                  <a:lnTo>
                    <a:pt x="442" y="61"/>
                  </a:lnTo>
                  <a:lnTo>
                    <a:pt x="417" y="50"/>
                  </a:lnTo>
                  <a:lnTo>
                    <a:pt x="389"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81" name="Freeform 189"/>
            <p:cNvSpPr>
              <a:spLocks/>
            </p:cNvSpPr>
            <p:nvPr/>
          </p:nvSpPr>
          <p:spPr bwMode="auto">
            <a:xfrm>
              <a:off x="6854826" y="6009323"/>
              <a:ext cx="222250" cy="222250"/>
            </a:xfrm>
            <a:custGeom>
              <a:avLst/>
              <a:gdLst>
                <a:gd name="T0" fmla="*/ 263 w 279"/>
                <a:gd name="T1" fmla="*/ 263 h 278"/>
                <a:gd name="T2" fmla="*/ 16 w 279"/>
                <a:gd name="T3" fmla="*/ 263 h 278"/>
                <a:gd name="T4" fmla="*/ 16 w 279"/>
                <a:gd name="T5" fmla="*/ 16 h 278"/>
                <a:gd name="T6" fmla="*/ 235 w 279"/>
                <a:gd name="T7" fmla="*/ 16 h 278"/>
                <a:gd name="T8" fmla="*/ 235 w 279"/>
                <a:gd name="T9" fmla="*/ 0 h 278"/>
                <a:gd name="T10" fmla="*/ 8 w 279"/>
                <a:gd name="T11" fmla="*/ 0 h 278"/>
                <a:gd name="T12" fmla="*/ 8 w 279"/>
                <a:gd name="T13" fmla="*/ 0 h 278"/>
                <a:gd name="T14" fmla="*/ 5 w 279"/>
                <a:gd name="T15" fmla="*/ 0 h 278"/>
                <a:gd name="T16" fmla="*/ 3 w 279"/>
                <a:gd name="T17" fmla="*/ 3 h 278"/>
                <a:gd name="T18" fmla="*/ 1 w 279"/>
                <a:gd name="T19" fmla="*/ 4 h 278"/>
                <a:gd name="T20" fmla="*/ 0 w 279"/>
                <a:gd name="T21" fmla="*/ 8 h 278"/>
                <a:gd name="T22" fmla="*/ 0 w 279"/>
                <a:gd name="T23" fmla="*/ 270 h 278"/>
                <a:gd name="T24" fmla="*/ 0 w 279"/>
                <a:gd name="T25" fmla="*/ 270 h 278"/>
                <a:gd name="T26" fmla="*/ 1 w 279"/>
                <a:gd name="T27" fmla="*/ 274 h 278"/>
                <a:gd name="T28" fmla="*/ 3 w 279"/>
                <a:gd name="T29" fmla="*/ 277 h 278"/>
                <a:gd name="T30" fmla="*/ 5 w 279"/>
                <a:gd name="T31" fmla="*/ 278 h 278"/>
                <a:gd name="T32" fmla="*/ 8 w 279"/>
                <a:gd name="T33" fmla="*/ 278 h 278"/>
                <a:gd name="T34" fmla="*/ 271 w 279"/>
                <a:gd name="T35" fmla="*/ 278 h 278"/>
                <a:gd name="T36" fmla="*/ 271 w 279"/>
                <a:gd name="T37" fmla="*/ 278 h 278"/>
                <a:gd name="T38" fmla="*/ 274 w 279"/>
                <a:gd name="T39" fmla="*/ 278 h 278"/>
                <a:gd name="T40" fmla="*/ 277 w 279"/>
                <a:gd name="T41" fmla="*/ 277 h 278"/>
                <a:gd name="T42" fmla="*/ 278 w 279"/>
                <a:gd name="T43" fmla="*/ 274 h 278"/>
                <a:gd name="T44" fmla="*/ 279 w 279"/>
                <a:gd name="T45" fmla="*/ 270 h 278"/>
                <a:gd name="T46" fmla="*/ 279 w 279"/>
                <a:gd name="T47" fmla="*/ 87 h 278"/>
                <a:gd name="T48" fmla="*/ 263 w 279"/>
                <a:gd name="T49" fmla="*/ 87 h 278"/>
                <a:gd name="T50" fmla="*/ 263 w 279"/>
                <a:gd name="T51" fmla="*/ 26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78">
                  <a:moveTo>
                    <a:pt x="263" y="263"/>
                  </a:moveTo>
                  <a:lnTo>
                    <a:pt x="16" y="263"/>
                  </a:lnTo>
                  <a:lnTo>
                    <a:pt x="16" y="16"/>
                  </a:lnTo>
                  <a:lnTo>
                    <a:pt x="235" y="16"/>
                  </a:lnTo>
                  <a:lnTo>
                    <a:pt x="235" y="0"/>
                  </a:lnTo>
                  <a:lnTo>
                    <a:pt x="8" y="0"/>
                  </a:lnTo>
                  <a:lnTo>
                    <a:pt x="8" y="0"/>
                  </a:lnTo>
                  <a:lnTo>
                    <a:pt x="5" y="0"/>
                  </a:lnTo>
                  <a:lnTo>
                    <a:pt x="3" y="3"/>
                  </a:lnTo>
                  <a:lnTo>
                    <a:pt x="1" y="4"/>
                  </a:lnTo>
                  <a:lnTo>
                    <a:pt x="0" y="8"/>
                  </a:lnTo>
                  <a:lnTo>
                    <a:pt x="0" y="270"/>
                  </a:lnTo>
                  <a:lnTo>
                    <a:pt x="0" y="270"/>
                  </a:lnTo>
                  <a:lnTo>
                    <a:pt x="1" y="274"/>
                  </a:lnTo>
                  <a:lnTo>
                    <a:pt x="3" y="277"/>
                  </a:lnTo>
                  <a:lnTo>
                    <a:pt x="5" y="278"/>
                  </a:lnTo>
                  <a:lnTo>
                    <a:pt x="8" y="278"/>
                  </a:lnTo>
                  <a:lnTo>
                    <a:pt x="271" y="278"/>
                  </a:lnTo>
                  <a:lnTo>
                    <a:pt x="271" y="278"/>
                  </a:lnTo>
                  <a:lnTo>
                    <a:pt x="274" y="278"/>
                  </a:lnTo>
                  <a:lnTo>
                    <a:pt x="277" y="277"/>
                  </a:lnTo>
                  <a:lnTo>
                    <a:pt x="278" y="274"/>
                  </a:lnTo>
                  <a:lnTo>
                    <a:pt x="279" y="270"/>
                  </a:lnTo>
                  <a:lnTo>
                    <a:pt x="279" y="87"/>
                  </a:lnTo>
                  <a:lnTo>
                    <a:pt x="263" y="87"/>
                  </a:lnTo>
                  <a:lnTo>
                    <a:pt x="263"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82" name="Freeform 190"/>
            <p:cNvSpPr>
              <a:spLocks/>
            </p:cNvSpPr>
            <p:nvPr/>
          </p:nvSpPr>
          <p:spPr bwMode="auto">
            <a:xfrm>
              <a:off x="6923088" y="5993448"/>
              <a:ext cx="192088" cy="144463"/>
            </a:xfrm>
            <a:custGeom>
              <a:avLst/>
              <a:gdLst>
                <a:gd name="T0" fmla="*/ 22 w 242"/>
                <a:gd name="T1" fmla="*/ 76 h 181"/>
                <a:gd name="T2" fmla="*/ 0 w 242"/>
                <a:gd name="T3" fmla="*/ 99 h 181"/>
                <a:gd name="T4" fmla="*/ 82 w 242"/>
                <a:gd name="T5" fmla="*/ 181 h 181"/>
                <a:gd name="T6" fmla="*/ 242 w 242"/>
                <a:gd name="T7" fmla="*/ 17 h 181"/>
                <a:gd name="T8" fmla="*/ 219 w 242"/>
                <a:gd name="T9" fmla="*/ 0 h 181"/>
                <a:gd name="T10" fmla="*/ 82 w 242"/>
                <a:gd name="T11" fmla="*/ 121 h 181"/>
                <a:gd name="T12" fmla="*/ 22 w 242"/>
                <a:gd name="T13" fmla="*/ 76 h 181"/>
              </a:gdLst>
              <a:ahLst/>
              <a:cxnLst>
                <a:cxn ang="0">
                  <a:pos x="T0" y="T1"/>
                </a:cxn>
                <a:cxn ang="0">
                  <a:pos x="T2" y="T3"/>
                </a:cxn>
                <a:cxn ang="0">
                  <a:pos x="T4" y="T5"/>
                </a:cxn>
                <a:cxn ang="0">
                  <a:pos x="T6" y="T7"/>
                </a:cxn>
                <a:cxn ang="0">
                  <a:pos x="T8" y="T9"/>
                </a:cxn>
                <a:cxn ang="0">
                  <a:pos x="T10" y="T11"/>
                </a:cxn>
                <a:cxn ang="0">
                  <a:pos x="T12" y="T13"/>
                </a:cxn>
              </a:cxnLst>
              <a:rect l="0" t="0" r="r" b="b"/>
              <a:pathLst>
                <a:path w="242" h="181">
                  <a:moveTo>
                    <a:pt x="22" y="76"/>
                  </a:moveTo>
                  <a:lnTo>
                    <a:pt x="0" y="99"/>
                  </a:lnTo>
                  <a:lnTo>
                    <a:pt x="82" y="181"/>
                  </a:lnTo>
                  <a:lnTo>
                    <a:pt x="242" y="17"/>
                  </a:lnTo>
                  <a:lnTo>
                    <a:pt x="219" y="0"/>
                  </a:lnTo>
                  <a:lnTo>
                    <a:pt x="82" y="121"/>
                  </a:lnTo>
                  <a:lnTo>
                    <a:pt x="2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grpSp>
      <p:grpSp>
        <p:nvGrpSpPr>
          <p:cNvPr id="59" name="Group 58"/>
          <p:cNvGrpSpPr>
            <a:grpSpLocks noChangeAspect="1"/>
          </p:cNvGrpSpPr>
          <p:nvPr/>
        </p:nvGrpSpPr>
        <p:grpSpPr>
          <a:xfrm>
            <a:off x="6250486" y="1154460"/>
            <a:ext cx="360000" cy="360000"/>
            <a:chOff x="9358313" y="823913"/>
            <a:chExt cx="522288" cy="522288"/>
          </a:xfrm>
          <a:solidFill>
            <a:schemeClr val="accent3"/>
          </a:solidFill>
        </p:grpSpPr>
        <p:sp>
          <p:nvSpPr>
            <p:cNvPr id="60" name="Freeform 20"/>
            <p:cNvSpPr>
              <a:spLocks noEditPoints="1"/>
            </p:cNvSpPr>
            <p:nvPr/>
          </p:nvSpPr>
          <p:spPr bwMode="auto">
            <a:xfrm>
              <a:off x="9358313" y="823913"/>
              <a:ext cx="522288" cy="522288"/>
            </a:xfrm>
            <a:custGeom>
              <a:avLst/>
              <a:gdLst>
                <a:gd name="T0" fmla="*/ 313 w 658"/>
                <a:gd name="T1" fmla="*/ 656 h 658"/>
                <a:gd name="T2" fmla="*/ 263 w 658"/>
                <a:gd name="T3" fmla="*/ 651 h 658"/>
                <a:gd name="T4" fmla="*/ 202 w 658"/>
                <a:gd name="T5" fmla="*/ 632 h 658"/>
                <a:gd name="T6" fmla="*/ 121 w 658"/>
                <a:gd name="T7" fmla="*/ 582 h 658"/>
                <a:gd name="T8" fmla="*/ 57 w 658"/>
                <a:gd name="T9" fmla="*/ 513 h 658"/>
                <a:gd name="T10" fmla="*/ 15 w 658"/>
                <a:gd name="T11" fmla="*/ 427 h 658"/>
                <a:gd name="T12" fmla="*/ 4 w 658"/>
                <a:gd name="T13" fmla="*/ 378 h 658"/>
                <a:gd name="T14" fmla="*/ 0 w 658"/>
                <a:gd name="T15" fmla="*/ 329 h 658"/>
                <a:gd name="T16" fmla="*/ 3 w 658"/>
                <a:gd name="T17" fmla="*/ 295 h 658"/>
                <a:gd name="T18" fmla="*/ 11 w 658"/>
                <a:gd name="T19" fmla="*/ 247 h 658"/>
                <a:gd name="T20" fmla="*/ 41 w 658"/>
                <a:gd name="T21" fmla="*/ 172 h 658"/>
                <a:gd name="T22" fmla="*/ 97 w 658"/>
                <a:gd name="T23" fmla="*/ 96 h 658"/>
                <a:gd name="T24" fmla="*/ 173 w 658"/>
                <a:gd name="T25" fmla="*/ 40 h 658"/>
                <a:gd name="T26" fmla="*/ 247 w 658"/>
                <a:gd name="T27" fmla="*/ 10 h 658"/>
                <a:gd name="T28" fmla="*/ 296 w 658"/>
                <a:gd name="T29" fmla="*/ 2 h 658"/>
                <a:gd name="T30" fmla="*/ 329 w 658"/>
                <a:gd name="T31" fmla="*/ 0 h 658"/>
                <a:gd name="T32" fmla="*/ 379 w 658"/>
                <a:gd name="T33" fmla="*/ 4 h 658"/>
                <a:gd name="T34" fmla="*/ 427 w 658"/>
                <a:gd name="T35" fmla="*/ 14 h 658"/>
                <a:gd name="T36" fmla="*/ 513 w 658"/>
                <a:gd name="T37" fmla="*/ 56 h 658"/>
                <a:gd name="T38" fmla="*/ 583 w 658"/>
                <a:gd name="T39" fmla="*/ 119 h 658"/>
                <a:gd name="T40" fmla="*/ 633 w 658"/>
                <a:gd name="T41" fmla="*/ 201 h 658"/>
                <a:gd name="T42" fmla="*/ 651 w 658"/>
                <a:gd name="T43" fmla="*/ 263 h 658"/>
                <a:gd name="T44" fmla="*/ 658 w 658"/>
                <a:gd name="T45" fmla="*/ 311 h 658"/>
                <a:gd name="T46" fmla="*/ 658 w 658"/>
                <a:gd name="T47" fmla="*/ 346 h 658"/>
                <a:gd name="T48" fmla="*/ 651 w 658"/>
                <a:gd name="T49" fmla="*/ 394 h 658"/>
                <a:gd name="T50" fmla="*/ 633 w 658"/>
                <a:gd name="T51" fmla="*/ 456 h 658"/>
                <a:gd name="T52" fmla="*/ 583 w 658"/>
                <a:gd name="T53" fmla="*/ 538 h 658"/>
                <a:gd name="T54" fmla="*/ 513 w 658"/>
                <a:gd name="T55" fmla="*/ 601 h 658"/>
                <a:gd name="T56" fmla="*/ 427 w 658"/>
                <a:gd name="T57" fmla="*/ 643 h 658"/>
                <a:gd name="T58" fmla="*/ 379 w 658"/>
                <a:gd name="T59" fmla="*/ 653 h 658"/>
                <a:gd name="T60" fmla="*/ 329 w 658"/>
                <a:gd name="T61" fmla="*/ 658 h 658"/>
                <a:gd name="T62" fmla="*/ 329 w 658"/>
                <a:gd name="T63" fmla="*/ 37 h 658"/>
                <a:gd name="T64" fmla="*/ 243 w 658"/>
                <a:gd name="T65" fmla="*/ 51 h 658"/>
                <a:gd name="T66" fmla="*/ 167 w 658"/>
                <a:gd name="T67" fmla="*/ 87 h 658"/>
                <a:gd name="T68" fmla="*/ 105 w 658"/>
                <a:gd name="T69" fmla="*/ 143 h 658"/>
                <a:gd name="T70" fmla="*/ 61 w 658"/>
                <a:gd name="T71" fmla="*/ 216 h 658"/>
                <a:gd name="T72" fmla="*/ 41 w 658"/>
                <a:gd name="T73" fmla="*/ 299 h 658"/>
                <a:gd name="T74" fmla="*/ 41 w 658"/>
                <a:gd name="T75" fmla="*/ 358 h 658"/>
                <a:gd name="T76" fmla="*/ 61 w 658"/>
                <a:gd name="T77" fmla="*/ 441 h 658"/>
                <a:gd name="T78" fmla="*/ 105 w 658"/>
                <a:gd name="T79" fmla="*/ 514 h 658"/>
                <a:gd name="T80" fmla="*/ 167 w 658"/>
                <a:gd name="T81" fmla="*/ 570 h 658"/>
                <a:gd name="T82" fmla="*/ 243 w 658"/>
                <a:gd name="T83" fmla="*/ 607 h 658"/>
                <a:gd name="T84" fmla="*/ 329 w 658"/>
                <a:gd name="T85" fmla="*/ 620 h 658"/>
                <a:gd name="T86" fmla="*/ 388 w 658"/>
                <a:gd name="T87" fmla="*/ 613 h 658"/>
                <a:gd name="T88" fmla="*/ 467 w 658"/>
                <a:gd name="T89" fmla="*/ 585 h 658"/>
                <a:gd name="T90" fmla="*/ 535 w 658"/>
                <a:gd name="T91" fmla="*/ 534 h 658"/>
                <a:gd name="T92" fmla="*/ 586 w 658"/>
                <a:gd name="T93" fmla="*/ 467 h 658"/>
                <a:gd name="T94" fmla="*/ 615 w 658"/>
                <a:gd name="T95" fmla="*/ 388 h 658"/>
                <a:gd name="T96" fmla="*/ 621 w 658"/>
                <a:gd name="T97" fmla="*/ 329 h 658"/>
                <a:gd name="T98" fmla="*/ 607 w 658"/>
                <a:gd name="T99" fmla="*/ 243 h 658"/>
                <a:gd name="T100" fmla="*/ 571 w 658"/>
                <a:gd name="T101" fmla="*/ 166 h 658"/>
                <a:gd name="T102" fmla="*/ 514 w 658"/>
                <a:gd name="T103" fmla="*/ 104 h 658"/>
                <a:gd name="T104" fmla="*/ 442 w 658"/>
                <a:gd name="T105" fmla="*/ 60 h 658"/>
                <a:gd name="T106" fmla="*/ 359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3" y="656"/>
                  </a:lnTo>
                  <a:lnTo>
                    <a:pt x="296" y="656"/>
                  </a:lnTo>
                  <a:lnTo>
                    <a:pt x="280" y="653"/>
                  </a:lnTo>
                  <a:lnTo>
                    <a:pt x="263" y="651"/>
                  </a:lnTo>
                  <a:lnTo>
                    <a:pt x="247" y="647"/>
                  </a:lnTo>
                  <a:lnTo>
                    <a:pt x="231" y="643"/>
                  </a:lnTo>
                  <a:lnTo>
                    <a:pt x="202" y="632"/>
                  </a:lnTo>
                  <a:lnTo>
                    <a:pt x="173" y="617"/>
                  </a:lnTo>
                  <a:lnTo>
                    <a:pt x="145" y="601"/>
                  </a:lnTo>
                  <a:lnTo>
                    <a:pt x="121" y="582"/>
                  </a:lnTo>
                  <a:lnTo>
                    <a:pt x="97" y="561"/>
                  </a:lnTo>
                  <a:lnTo>
                    <a:pt x="75" y="538"/>
                  </a:lnTo>
                  <a:lnTo>
                    <a:pt x="57" y="513"/>
                  </a:lnTo>
                  <a:lnTo>
                    <a:pt x="41" y="486"/>
                  </a:lnTo>
                  <a:lnTo>
                    <a:pt x="27" y="456"/>
                  </a:lnTo>
                  <a:lnTo>
                    <a:pt x="15" y="427"/>
                  </a:lnTo>
                  <a:lnTo>
                    <a:pt x="11" y="410"/>
                  </a:lnTo>
                  <a:lnTo>
                    <a:pt x="7" y="394"/>
                  </a:lnTo>
                  <a:lnTo>
                    <a:pt x="4" y="378"/>
                  </a:lnTo>
                  <a:lnTo>
                    <a:pt x="3" y="362"/>
                  </a:lnTo>
                  <a:lnTo>
                    <a:pt x="2" y="346"/>
                  </a:lnTo>
                  <a:lnTo>
                    <a:pt x="0" y="329"/>
                  </a:lnTo>
                  <a:lnTo>
                    <a:pt x="0" y="329"/>
                  </a:lnTo>
                  <a:lnTo>
                    <a:pt x="2" y="311"/>
                  </a:lnTo>
                  <a:lnTo>
                    <a:pt x="3" y="295"/>
                  </a:lnTo>
                  <a:lnTo>
                    <a:pt x="4" y="279"/>
                  </a:lnTo>
                  <a:lnTo>
                    <a:pt x="7" y="263"/>
                  </a:lnTo>
                  <a:lnTo>
                    <a:pt x="11" y="247"/>
                  </a:lnTo>
                  <a:lnTo>
                    <a:pt x="15" y="231"/>
                  </a:lnTo>
                  <a:lnTo>
                    <a:pt x="27" y="201"/>
                  </a:lnTo>
                  <a:lnTo>
                    <a:pt x="41" y="172"/>
                  </a:lnTo>
                  <a:lnTo>
                    <a:pt x="57" y="145"/>
                  </a:lnTo>
                  <a:lnTo>
                    <a:pt x="75" y="119"/>
                  </a:lnTo>
                  <a:lnTo>
                    <a:pt x="97" y="96"/>
                  </a:lnTo>
                  <a:lnTo>
                    <a:pt x="121" y="75"/>
                  </a:lnTo>
                  <a:lnTo>
                    <a:pt x="145" y="56"/>
                  </a:lnTo>
                  <a:lnTo>
                    <a:pt x="173" y="40"/>
                  </a:lnTo>
                  <a:lnTo>
                    <a:pt x="202" y="27"/>
                  </a:lnTo>
                  <a:lnTo>
                    <a:pt x="231" y="14"/>
                  </a:lnTo>
                  <a:lnTo>
                    <a:pt x="247" y="10"/>
                  </a:lnTo>
                  <a:lnTo>
                    <a:pt x="263" y="6"/>
                  </a:lnTo>
                  <a:lnTo>
                    <a:pt x="280" y="4"/>
                  </a:lnTo>
                  <a:lnTo>
                    <a:pt x="296" y="2"/>
                  </a:lnTo>
                  <a:lnTo>
                    <a:pt x="313" y="1"/>
                  </a:lnTo>
                  <a:lnTo>
                    <a:pt x="329" y="0"/>
                  </a:lnTo>
                  <a:lnTo>
                    <a:pt x="329" y="0"/>
                  </a:lnTo>
                  <a:lnTo>
                    <a:pt x="347" y="1"/>
                  </a:lnTo>
                  <a:lnTo>
                    <a:pt x="363" y="2"/>
                  </a:lnTo>
                  <a:lnTo>
                    <a:pt x="379" y="4"/>
                  </a:lnTo>
                  <a:lnTo>
                    <a:pt x="395" y="6"/>
                  </a:lnTo>
                  <a:lnTo>
                    <a:pt x="411" y="10"/>
                  </a:lnTo>
                  <a:lnTo>
                    <a:pt x="427" y="14"/>
                  </a:lnTo>
                  <a:lnTo>
                    <a:pt x="457" y="27"/>
                  </a:lnTo>
                  <a:lnTo>
                    <a:pt x="486" y="40"/>
                  </a:lnTo>
                  <a:lnTo>
                    <a:pt x="513" y="56"/>
                  </a:lnTo>
                  <a:lnTo>
                    <a:pt x="539" y="75"/>
                  </a:lnTo>
                  <a:lnTo>
                    <a:pt x="561" y="96"/>
                  </a:lnTo>
                  <a:lnTo>
                    <a:pt x="583" y="119"/>
                  </a:lnTo>
                  <a:lnTo>
                    <a:pt x="602" y="145"/>
                  </a:lnTo>
                  <a:lnTo>
                    <a:pt x="618" y="172"/>
                  </a:lnTo>
                  <a:lnTo>
                    <a:pt x="633" y="201"/>
                  </a:lnTo>
                  <a:lnTo>
                    <a:pt x="643" y="231"/>
                  </a:lnTo>
                  <a:lnTo>
                    <a:pt x="647" y="247"/>
                  </a:lnTo>
                  <a:lnTo>
                    <a:pt x="651" y="263"/>
                  </a:lnTo>
                  <a:lnTo>
                    <a:pt x="654" y="279"/>
                  </a:lnTo>
                  <a:lnTo>
                    <a:pt x="657" y="295"/>
                  </a:lnTo>
                  <a:lnTo>
                    <a:pt x="658" y="311"/>
                  </a:lnTo>
                  <a:lnTo>
                    <a:pt x="658" y="329"/>
                  </a:lnTo>
                  <a:lnTo>
                    <a:pt x="658" y="329"/>
                  </a:lnTo>
                  <a:lnTo>
                    <a:pt x="658" y="346"/>
                  </a:lnTo>
                  <a:lnTo>
                    <a:pt x="657" y="362"/>
                  </a:lnTo>
                  <a:lnTo>
                    <a:pt x="654" y="378"/>
                  </a:lnTo>
                  <a:lnTo>
                    <a:pt x="651" y="394"/>
                  </a:lnTo>
                  <a:lnTo>
                    <a:pt x="647" y="410"/>
                  </a:lnTo>
                  <a:lnTo>
                    <a:pt x="643" y="427"/>
                  </a:lnTo>
                  <a:lnTo>
                    <a:pt x="633" y="456"/>
                  </a:lnTo>
                  <a:lnTo>
                    <a:pt x="618" y="486"/>
                  </a:lnTo>
                  <a:lnTo>
                    <a:pt x="602" y="513"/>
                  </a:lnTo>
                  <a:lnTo>
                    <a:pt x="583" y="538"/>
                  </a:lnTo>
                  <a:lnTo>
                    <a:pt x="561" y="561"/>
                  </a:lnTo>
                  <a:lnTo>
                    <a:pt x="539" y="582"/>
                  </a:lnTo>
                  <a:lnTo>
                    <a:pt x="513" y="601"/>
                  </a:lnTo>
                  <a:lnTo>
                    <a:pt x="486" y="617"/>
                  </a:lnTo>
                  <a:lnTo>
                    <a:pt x="457" y="632"/>
                  </a:lnTo>
                  <a:lnTo>
                    <a:pt x="427" y="643"/>
                  </a:lnTo>
                  <a:lnTo>
                    <a:pt x="411" y="647"/>
                  </a:lnTo>
                  <a:lnTo>
                    <a:pt x="395" y="651"/>
                  </a:lnTo>
                  <a:lnTo>
                    <a:pt x="379" y="653"/>
                  </a:lnTo>
                  <a:lnTo>
                    <a:pt x="363" y="656"/>
                  </a:lnTo>
                  <a:lnTo>
                    <a:pt x="347" y="656"/>
                  </a:lnTo>
                  <a:lnTo>
                    <a:pt x="329" y="658"/>
                  </a:lnTo>
                  <a:lnTo>
                    <a:pt x="329" y="658"/>
                  </a:lnTo>
                  <a:close/>
                  <a:moveTo>
                    <a:pt x="329" y="37"/>
                  </a:moveTo>
                  <a:lnTo>
                    <a:pt x="329" y="37"/>
                  </a:lnTo>
                  <a:lnTo>
                    <a:pt x="300" y="39"/>
                  </a:lnTo>
                  <a:lnTo>
                    <a:pt x="271" y="44"/>
                  </a:lnTo>
                  <a:lnTo>
                    <a:pt x="243" y="51"/>
                  </a:lnTo>
                  <a:lnTo>
                    <a:pt x="216" y="60"/>
                  </a:lnTo>
                  <a:lnTo>
                    <a:pt x="191" y="72"/>
                  </a:lnTo>
                  <a:lnTo>
                    <a:pt x="167" y="87"/>
                  </a:lnTo>
                  <a:lnTo>
                    <a:pt x="144" y="104"/>
                  </a:lnTo>
                  <a:lnTo>
                    <a:pt x="124" y="123"/>
                  </a:lnTo>
                  <a:lnTo>
                    <a:pt x="105" y="143"/>
                  </a:lnTo>
                  <a:lnTo>
                    <a:pt x="88" y="166"/>
                  </a:lnTo>
                  <a:lnTo>
                    <a:pt x="74" y="190"/>
                  </a:lnTo>
                  <a:lnTo>
                    <a:pt x="61" y="216"/>
                  </a:lnTo>
                  <a:lnTo>
                    <a:pt x="51" y="243"/>
                  </a:lnTo>
                  <a:lnTo>
                    <a:pt x="45" y="270"/>
                  </a:lnTo>
                  <a:lnTo>
                    <a:pt x="41" y="299"/>
                  </a:lnTo>
                  <a:lnTo>
                    <a:pt x="38" y="329"/>
                  </a:lnTo>
                  <a:lnTo>
                    <a:pt x="38" y="329"/>
                  </a:lnTo>
                  <a:lnTo>
                    <a:pt x="41" y="358"/>
                  </a:lnTo>
                  <a:lnTo>
                    <a:pt x="45" y="388"/>
                  </a:lnTo>
                  <a:lnTo>
                    <a:pt x="51" y="415"/>
                  </a:lnTo>
                  <a:lnTo>
                    <a:pt x="61" y="441"/>
                  </a:lnTo>
                  <a:lnTo>
                    <a:pt x="74" y="467"/>
                  </a:lnTo>
                  <a:lnTo>
                    <a:pt x="88" y="491"/>
                  </a:lnTo>
                  <a:lnTo>
                    <a:pt x="105" y="514"/>
                  </a:lnTo>
                  <a:lnTo>
                    <a:pt x="124" y="534"/>
                  </a:lnTo>
                  <a:lnTo>
                    <a:pt x="144" y="553"/>
                  </a:lnTo>
                  <a:lnTo>
                    <a:pt x="167" y="570"/>
                  </a:lnTo>
                  <a:lnTo>
                    <a:pt x="191" y="585"/>
                  </a:lnTo>
                  <a:lnTo>
                    <a:pt x="216" y="597"/>
                  </a:lnTo>
                  <a:lnTo>
                    <a:pt x="243" y="607"/>
                  </a:lnTo>
                  <a:lnTo>
                    <a:pt x="271" y="613"/>
                  </a:lnTo>
                  <a:lnTo>
                    <a:pt x="300" y="619"/>
                  </a:lnTo>
                  <a:lnTo>
                    <a:pt x="329" y="620"/>
                  </a:lnTo>
                  <a:lnTo>
                    <a:pt x="329" y="620"/>
                  </a:lnTo>
                  <a:lnTo>
                    <a:pt x="359" y="619"/>
                  </a:lnTo>
                  <a:lnTo>
                    <a:pt x="388" y="613"/>
                  </a:lnTo>
                  <a:lnTo>
                    <a:pt x="416" y="607"/>
                  </a:lnTo>
                  <a:lnTo>
                    <a:pt x="442" y="597"/>
                  </a:lnTo>
                  <a:lnTo>
                    <a:pt x="467" y="585"/>
                  </a:lnTo>
                  <a:lnTo>
                    <a:pt x="492" y="570"/>
                  </a:lnTo>
                  <a:lnTo>
                    <a:pt x="514" y="553"/>
                  </a:lnTo>
                  <a:lnTo>
                    <a:pt x="535" y="534"/>
                  </a:lnTo>
                  <a:lnTo>
                    <a:pt x="553" y="514"/>
                  </a:lnTo>
                  <a:lnTo>
                    <a:pt x="571" y="491"/>
                  </a:lnTo>
                  <a:lnTo>
                    <a:pt x="586" y="467"/>
                  </a:lnTo>
                  <a:lnTo>
                    <a:pt x="598" y="441"/>
                  </a:lnTo>
                  <a:lnTo>
                    <a:pt x="607" y="415"/>
                  </a:lnTo>
                  <a:lnTo>
                    <a:pt x="615" y="388"/>
                  </a:lnTo>
                  <a:lnTo>
                    <a:pt x="619" y="358"/>
                  </a:lnTo>
                  <a:lnTo>
                    <a:pt x="621" y="329"/>
                  </a:lnTo>
                  <a:lnTo>
                    <a:pt x="621" y="329"/>
                  </a:lnTo>
                  <a:lnTo>
                    <a:pt x="619" y="299"/>
                  </a:lnTo>
                  <a:lnTo>
                    <a:pt x="615" y="270"/>
                  </a:lnTo>
                  <a:lnTo>
                    <a:pt x="607" y="243"/>
                  </a:lnTo>
                  <a:lnTo>
                    <a:pt x="598" y="216"/>
                  </a:lnTo>
                  <a:lnTo>
                    <a:pt x="586" y="190"/>
                  </a:lnTo>
                  <a:lnTo>
                    <a:pt x="571" y="166"/>
                  </a:lnTo>
                  <a:lnTo>
                    <a:pt x="553" y="143"/>
                  </a:lnTo>
                  <a:lnTo>
                    <a:pt x="535" y="123"/>
                  </a:lnTo>
                  <a:lnTo>
                    <a:pt x="514" y="104"/>
                  </a:lnTo>
                  <a:lnTo>
                    <a:pt x="492" y="87"/>
                  </a:lnTo>
                  <a:lnTo>
                    <a:pt x="467" y="72"/>
                  </a:lnTo>
                  <a:lnTo>
                    <a:pt x="442" y="60"/>
                  </a:lnTo>
                  <a:lnTo>
                    <a:pt x="416" y="51"/>
                  </a:lnTo>
                  <a:lnTo>
                    <a:pt x="388" y="44"/>
                  </a:lnTo>
                  <a:lnTo>
                    <a:pt x="359"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74"/>
            <p:cNvSpPr>
              <a:spLocks noEditPoints="1"/>
            </p:cNvSpPr>
            <p:nvPr/>
          </p:nvSpPr>
          <p:spPr bwMode="auto">
            <a:xfrm>
              <a:off x="9502776" y="976313"/>
              <a:ext cx="233363" cy="220663"/>
            </a:xfrm>
            <a:custGeom>
              <a:avLst/>
              <a:gdLst>
                <a:gd name="T0" fmla="*/ 291 w 295"/>
                <a:gd name="T1" fmla="*/ 9 h 276"/>
                <a:gd name="T2" fmla="*/ 102 w 295"/>
                <a:gd name="T3" fmla="*/ 1 h 276"/>
                <a:gd name="T4" fmla="*/ 4 w 295"/>
                <a:gd name="T5" fmla="*/ 29 h 276"/>
                <a:gd name="T6" fmla="*/ 0 w 295"/>
                <a:gd name="T7" fmla="*/ 33 h 276"/>
                <a:gd name="T8" fmla="*/ 1 w 295"/>
                <a:gd name="T9" fmla="*/ 264 h 276"/>
                <a:gd name="T10" fmla="*/ 4 w 295"/>
                <a:gd name="T11" fmla="*/ 267 h 276"/>
                <a:gd name="T12" fmla="*/ 193 w 295"/>
                <a:gd name="T13" fmla="*/ 276 h 276"/>
                <a:gd name="T14" fmla="*/ 196 w 295"/>
                <a:gd name="T15" fmla="*/ 276 h 276"/>
                <a:gd name="T16" fmla="*/ 292 w 295"/>
                <a:gd name="T17" fmla="*/ 248 h 276"/>
                <a:gd name="T18" fmla="*/ 295 w 295"/>
                <a:gd name="T19" fmla="*/ 14 h 276"/>
                <a:gd name="T20" fmla="*/ 294 w 295"/>
                <a:gd name="T21" fmla="*/ 10 h 276"/>
                <a:gd name="T22" fmla="*/ 41 w 295"/>
                <a:gd name="T23" fmla="*/ 147 h 276"/>
                <a:gd name="T24" fmla="*/ 34 w 295"/>
                <a:gd name="T25" fmla="*/ 143 h 276"/>
                <a:gd name="T26" fmla="*/ 32 w 295"/>
                <a:gd name="T27" fmla="*/ 138 h 276"/>
                <a:gd name="T28" fmla="*/ 38 w 295"/>
                <a:gd name="T29" fmla="*/ 129 h 276"/>
                <a:gd name="T30" fmla="*/ 65 w 295"/>
                <a:gd name="T31" fmla="*/ 129 h 276"/>
                <a:gd name="T32" fmla="*/ 73 w 295"/>
                <a:gd name="T33" fmla="*/ 134 h 276"/>
                <a:gd name="T34" fmla="*/ 73 w 295"/>
                <a:gd name="T35" fmla="*/ 141 h 276"/>
                <a:gd name="T36" fmla="*/ 65 w 295"/>
                <a:gd name="T37" fmla="*/ 147 h 276"/>
                <a:gd name="T38" fmla="*/ 115 w 295"/>
                <a:gd name="T39" fmla="*/ 147 h 276"/>
                <a:gd name="T40" fmla="*/ 108 w 295"/>
                <a:gd name="T41" fmla="*/ 143 h 276"/>
                <a:gd name="T42" fmla="*/ 106 w 295"/>
                <a:gd name="T43" fmla="*/ 138 h 276"/>
                <a:gd name="T44" fmla="*/ 111 w 295"/>
                <a:gd name="T45" fmla="*/ 129 h 276"/>
                <a:gd name="T46" fmla="*/ 138 w 295"/>
                <a:gd name="T47" fmla="*/ 129 h 276"/>
                <a:gd name="T48" fmla="*/ 147 w 295"/>
                <a:gd name="T49" fmla="*/ 134 h 276"/>
                <a:gd name="T50" fmla="*/ 147 w 295"/>
                <a:gd name="T51" fmla="*/ 141 h 276"/>
                <a:gd name="T52" fmla="*/ 138 w 295"/>
                <a:gd name="T53" fmla="*/ 147 h 276"/>
                <a:gd name="T54" fmla="*/ 251 w 295"/>
                <a:gd name="T55" fmla="*/ 174 h 276"/>
                <a:gd name="T56" fmla="*/ 240 w 295"/>
                <a:gd name="T57" fmla="*/ 177 h 276"/>
                <a:gd name="T58" fmla="*/ 191 w 295"/>
                <a:gd name="T59" fmla="*/ 174 h 276"/>
                <a:gd name="T60" fmla="*/ 185 w 295"/>
                <a:gd name="T61" fmla="*/ 177 h 276"/>
                <a:gd name="T62" fmla="*/ 178 w 295"/>
                <a:gd name="T63" fmla="*/ 174 h 276"/>
                <a:gd name="T64" fmla="*/ 177 w 295"/>
                <a:gd name="T65" fmla="*/ 165 h 276"/>
                <a:gd name="T66" fmla="*/ 178 w 295"/>
                <a:gd name="T67" fmla="*/ 115 h 276"/>
                <a:gd name="T68" fmla="*/ 175 w 295"/>
                <a:gd name="T69" fmla="*/ 108 h 276"/>
                <a:gd name="T70" fmla="*/ 178 w 295"/>
                <a:gd name="T71" fmla="*/ 102 h 276"/>
                <a:gd name="T72" fmla="*/ 189 w 295"/>
                <a:gd name="T73" fmla="*/ 100 h 276"/>
                <a:gd name="T74" fmla="*/ 237 w 295"/>
                <a:gd name="T75" fmla="*/ 102 h 276"/>
                <a:gd name="T76" fmla="*/ 244 w 295"/>
                <a:gd name="T77" fmla="*/ 99 h 276"/>
                <a:gd name="T78" fmla="*/ 251 w 295"/>
                <a:gd name="T79" fmla="*/ 102 h 276"/>
                <a:gd name="T80" fmla="*/ 252 w 295"/>
                <a:gd name="T81" fmla="*/ 112 h 276"/>
                <a:gd name="T82" fmla="*/ 251 w 295"/>
                <a:gd name="T83" fmla="*/ 161 h 276"/>
                <a:gd name="T84" fmla="*/ 253 w 295"/>
                <a:gd name="T85" fmla="*/ 167 h 276"/>
                <a:gd name="T86" fmla="*/ 251 w 295"/>
                <a:gd name="T87" fmla="*/ 1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5" h="276">
                  <a:moveTo>
                    <a:pt x="294" y="10"/>
                  </a:moveTo>
                  <a:lnTo>
                    <a:pt x="294" y="10"/>
                  </a:lnTo>
                  <a:lnTo>
                    <a:pt x="291" y="9"/>
                  </a:lnTo>
                  <a:lnTo>
                    <a:pt x="289" y="10"/>
                  </a:lnTo>
                  <a:lnTo>
                    <a:pt x="196" y="39"/>
                  </a:lnTo>
                  <a:lnTo>
                    <a:pt x="102" y="1"/>
                  </a:lnTo>
                  <a:lnTo>
                    <a:pt x="102" y="1"/>
                  </a:lnTo>
                  <a:lnTo>
                    <a:pt x="99" y="0"/>
                  </a:lnTo>
                  <a:lnTo>
                    <a:pt x="4" y="29"/>
                  </a:lnTo>
                  <a:lnTo>
                    <a:pt x="4" y="29"/>
                  </a:lnTo>
                  <a:lnTo>
                    <a:pt x="1" y="31"/>
                  </a:lnTo>
                  <a:lnTo>
                    <a:pt x="0" y="33"/>
                  </a:lnTo>
                  <a:lnTo>
                    <a:pt x="0" y="261"/>
                  </a:lnTo>
                  <a:lnTo>
                    <a:pt x="0" y="261"/>
                  </a:lnTo>
                  <a:lnTo>
                    <a:pt x="1" y="264"/>
                  </a:lnTo>
                  <a:lnTo>
                    <a:pt x="2" y="265"/>
                  </a:lnTo>
                  <a:lnTo>
                    <a:pt x="2" y="265"/>
                  </a:lnTo>
                  <a:lnTo>
                    <a:pt x="4" y="267"/>
                  </a:lnTo>
                  <a:lnTo>
                    <a:pt x="6" y="267"/>
                  </a:lnTo>
                  <a:lnTo>
                    <a:pt x="100" y="239"/>
                  </a:lnTo>
                  <a:lnTo>
                    <a:pt x="193" y="276"/>
                  </a:lnTo>
                  <a:lnTo>
                    <a:pt x="193" y="276"/>
                  </a:lnTo>
                  <a:lnTo>
                    <a:pt x="196" y="276"/>
                  </a:lnTo>
                  <a:lnTo>
                    <a:pt x="196" y="276"/>
                  </a:lnTo>
                  <a:lnTo>
                    <a:pt x="197" y="276"/>
                  </a:lnTo>
                  <a:lnTo>
                    <a:pt x="292" y="248"/>
                  </a:lnTo>
                  <a:lnTo>
                    <a:pt x="292" y="248"/>
                  </a:lnTo>
                  <a:lnTo>
                    <a:pt x="294" y="245"/>
                  </a:lnTo>
                  <a:lnTo>
                    <a:pt x="295" y="243"/>
                  </a:lnTo>
                  <a:lnTo>
                    <a:pt x="295" y="14"/>
                  </a:lnTo>
                  <a:lnTo>
                    <a:pt x="295" y="14"/>
                  </a:lnTo>
                  <a:lnTo>
                    <a:pt x="295" y="12"/>
                  </a:lnTo>
                  <a:lnTo>
                    <a:pt x="294" y="10"/>
                  </a:lnTo>
                  <a:lnTo>
                    <a:pt x="294" y="10"/>
                  </a:lnTo>
                  <a:close/>
                  <a:moveTo>
                    <a:pt x="65" y="147"/>
                  </a:moveTo>
                  <a:lnTo>
                    <a:pt x="41" y="147"/>
                  </a:lnTo>
                  <a:lnTo>
                    <a:pt x="41" y="147"/>
                  </a:lnTo>
                  <a:lnTo>
                    <a:pt x="38" y="146"/>
                  </a:lnTo>
                  <a:lnTo>
                    <a:pt x="34" y="143"/>
                  </a:lnTo>
                  <a:lnTo>
                    <a:pt x="33" y="141"/>
                  </a:lnTo>
                  <a:lnTo>
                    <a:pt x="32" y="138"/>
                  </a:lnTo>
                  <a:lnTo>
                    <a:pt x="32" y="138"/>
                  </a:lnTo>
                  <a:lnTo>
                    <a:pt x="33" y="134"/>
                  </a:lnTo>
                  <a:lnTo>
                    <a:pt x="34" y="131"/>
                  </a:lnTo>
                  <a:lnTo>
                    <a:pt x="38" y="129"/>
                  </a:lnTo>
                  <a:lnTo>
                    <a:pt x="41" y="129"/>
                  </a:lnTo>
                  <a:lnTo>
                    <a:pt x="65" y="129"/>
                  </a:lnTo>
                  <a:lnTo>
                    <a:pt x="65" y="129"/>
                  </a:lnTo>
                  <a:lnTo>
                    <a:pt x="69" y="129"/>
                  </a:lnTo>
                  <a:lnTo>
                    <a:pt x="72" y="131"/>
                  </a:lnTo>
                  <a:lnTo>
                    <a:pt x="73" y="134"/>
                  </a:lnTo>
                  <a:lnTo>
                    <a:pt x="75" y="138"/>
                  </a:lnTo>
                  <a:lnTo>
                    <a:pt x="75" y="138"/>
                  </a:lnTo>
                  <a:lnTo>
                    <a:pt x="73" y="141"/>
                  </a:lnTo>
                  <a:lnTo>
                    <a:pt x="72" y="143"/>
                  </a:lnTo>
                  <a:lnTo>
                    <a:pt x="69" y="146"/>
                  </a:lnTo>
                  <a:lnTo>
                    <a:pt x="65" y="147"/>
                  </a:lnTo>
                  <a:lnTo>
                    <a:pt x="65" y="147"/>
                  </a:lnTo>
                  <a:close/>
                  <a:moveTo>
                    <a:pt x="138" y="147"/>
                  </a:moveTo>
                  <a:lnTo>
                    <a:pt x="115" y="147"/>
                  </a:lnTo>
                  <a:lnTo>
                    <a:pt x="115" y="147"/>
                  </a:lnTo>
                  <a:lnTo>
                    <a:pt x="111" y="146"/>
                  </a:lnTo>
                  <a:lnTo>
                    <a:pt x="108" y="143"/>
                  </a:lnTo>
                  <a:lnTo>
                    <a:pt x="106" y="141"/>
                  </a:lnTo>
                  <a:lnTo>
                    <a:pt x="106" y="138"/>
                  </a:lnTo>
                  <a:lnTo>
                    <a:pt x="106" y="138"/>
                  </a:lnTo>
                  <a:lnTo>
                    <a:pt x="106" y="134"/>
                  </a:lnTo>
                  <a:lnTo>
                    <a:pt x="108" y="131"/>
                  </a:lnTo>
                  <a:lnTo>
                    <a:pt x="111" y="129"/>
                  </a:lnTo>
                  <a:lnTo>
                    <a:pt x="115" y="129"/>
                  </a:lnTo>
                  <a:lnTo>
                    <a:pt x="138" y="129"/>
                  </a:lnTo>
                  <a:lnTo>
                    <a:pt x="138" y="129"/>
                  </a:lnTo>
                  <a:lnTo>
                    <a:pt x="142" y="129"/>
                  </a:lnTo>
                  <a:lnTo>
                    <a:pt x="145" y="131"/>
                  </a:lnTo>
                  <a:lnTo>
                    <a:pt x="147" y="134"/>
                  </a:lnTo>
                  <a:lnTo>
                    <a:pt x="147" y="138"/>
                  </a:lnTo>
                  <a:lnTo>
                    <a:pt x="147" y="138"/>
                  </a:lnTo>
                  <a:lnTo>
                    <a:pt x="147" y="141"/>
                  </a:lnTo>
                  <a:lnTo>
                    <a:pt x="145" y="143"/>
                  </a:lnTo>
                  <a:lnTo>
                    <a:pt x="142" y="146"/>
                  </a:lnTo>
                  <a:lnTo>
                    <a:pt x="138" y="147"/>
                  </a:lnTo>
                  <a:lnTo>
                    <a:pt x="138" y="147"/>
                  </a:lnTo>
                  <a:close/>
                  <a:moveTo>
                    <a:pt x="251" y="174"/>
                  </a:moveTo>
                  <a:lnTo>
                    <a:pt x="251" y="174"/>
                  </a:lnTo>
                  <a:lnTo>
                    <a:pt x="247" y="177"/>
                  </a:lnTo>
                  <a:lnTo>
                    <a:pt x="244" y="177"/>
                  </a:lnTo>
                  <a:lnTo>
                    <a:pt x="240" y="177"/>
                  </a:lnTo>
                  <a:lnTo>
                    <a:pt x="237" y="174"/>
                  </a:lnTo>
                  <a:lnTo>
                    <a:pt x="214" y="151"/>
                  </a:lnTo>
                  <a:lnTo>
                    <a:pt x="191" y="174"/>
                  </a:lnTo>
                  <a:lnTo>
                    <a:pt x="191" y="174"/>
                  </a:lnTo>
                  <a:lnTo>
                    <a:pt x="189" y="177"/>
                  </a:lnTo>
                  <a:lnTo>
                    <a:pt x="185" y="177"/>
                  </a:lnTo>
                  <a:lnTo>
                    <a:pt x="181" y="177"/>
                  </a:lnTo>
                  <a:lnTo>
                    <a:pt x="178" y="174"/>
                  </a:lnTo>
                  <a:lnTo>
                    <a:pt x="178" y="174"/>
                  </a:lnTo>
                  <a:lnTo>
                    <a:pt x="177" y="172"/>
                  </a:lnTo>
                  <a:lnTo>
                    <a:pt x="175" y="167"/>
                  </a:lnTo>
                  <a:lnTo>
                    <a:pt x="177" y="165"/>
                  </a:lnTo>
                  <a:lnTo>
                    <a:pt x="178" y="161"/>
                  </a:lnTo>
                  <a:lnTo>
                    <a:pt x="201" y="138"/>
                  </a:lnTo>
                  <a:lnTo>
                    <a:pt x="178" y="115"/>
                  </a:lnTo>
                  <a:lnTo>
                    <a:pt x="178" y="115"/>
                  </a:lnTo>
                  <a:lnTo>
                    <a:pt x="177" y="112"/>
                  </a:lnTo>
                  <a:lnTo>
                    <a:pt x="175" y="108"/>
                  </a:lnTo>
                  <a:lnTo>
                    <a:pt x="177" y="106"/>
                  </a:lnTo>
                  <a:lnTo>
                    <a:pt x="178" y="102"/>
                  </a:lnTo>
                  <a:lnTo>
                    <a:pt x="178" y="102"/>
                  </a:lnTo>
                  <a:lnTo>
                    <a:pt x="181" y="100"/>
                  </a:lnTo>
                  <a:lnTo>
                    <a:pt x="185" y="99"/>
                  </a:lnTo>
                  <a:lnTo>
                    <a:pt x="189" y="100"/>
                  </a:lnTo>
                  <a:lnTo>
                    <a:pt x="191" y="102"/>
                  </a:lnTo>
                  <a:lnTo>
                    <a:pt x="214" y="126"/>
                  </a:lnTo>
                  <a:lnTo>
                    <a:pt x="237" y="102"/>
                  </a:lnTo>
                  <a:lnTo>
                    <a:pt x="237" y="102"/>
                  </a:lnTo>
                  <a:lnTo>
                    <a:pt x="240" y="100"/>
                  </a:lnTo>
                  <a:lnTo>
                    <a:pt x="244" y="99"/>
                  </a:lnTo>
                  <a:lnTo>
                    <a:pt x="247" y="100"/>
                  </a:lnTo>
                  <a:lnTo>
                    <a:pt x="251" y="102"/>
                  </a:lnTo>
                  <a:lnTo>
                    <a:pt x="251" y="102"/>
                  </a:lnTo>
                  <a:lnTo>
                    <a:pt x="252" y="106"/>
                  </a:lnTo>
                  <a:lnTo>
                    <a:pt x="253" y="108"/>
                  </a:lnTo>
                  <a:lnTo>
                    <a:pt x="252" y="112"/>
                  </a:lnTo>
                  <a:lnTo>
                    <a:pt x="251" y="115"/>
                  </a:lnTo>
                  <a:lnTo>
                    <a:pt x="228" y="138"/>
                  </a:lnTo>
                  <a:lnTo>
                    <a:pt x="251" y="161"/>
                  </a:lnTo>
                  <a:lnTo>
                    <a:pt x="251" y="161"/>
                  </a:lnTo>
                  <a:lnTo>
                    <a:pt x="252" y="165"/>
                  </a:lnTo>
                  <a:lnTo>
                    <a:pt x="253" y="167"/>
                  </a:lnTo>
                  <a:lnTo>
                    <a:pt x="252" y="172"/>
                  </a:lnTo>
                  <a:lnTo>
                    <a:pt x="251" y="174"/>
                  </a:lnTo>
                  <a:lnTo>
                    <a:pt x="25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29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20000"/>
              </a:lnSpc>
              <a:spcBef>
                <a:spcPts val="0"/>
              </a:spcBef>
              <a:spcAft>
                <a:spcPts val="600"/>
              </a:spcAft>
            </a:pPr>
            <a:r>
              <a:rPr lang="en-GB" sz="1600" dirty="0">
                <a:cs typeface="Arial" panose="020B0604020202020204" pitchFamily="34" charset="0"/>
              </a:rPr>
              <a:t>To make transit movements a trader needs to provide a guarantee for the customs duties suspended during the movement. This can be an individual guarantee for a single movement or a Customs Comprehensive Guarantee (CCG) for multiple movements. To hold a CCG, a business needs to:</a:t>
            </a:r>
          </a:p>
          <a:p>
            <a:pPr marL="742950" lvl="2" indent="-285750">
              <a:lnSpc>
                <a:spcPct val="12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Satisfy HMRC’s customs/compliance checks; and </a:t>
            </a:r>
          </a:p>
          <a:p>
            <a:pPr marL="742950" lvl="2" indent="-285750">
              <a:lnSpc>
                <a:spcPct val="12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Obtain a guarantee from an approved financial institution. </a:t>
            </a:r>
          </a:p>
          <a:p>
            <a:pPr marL="285750" lvl="1" indent="-285750">
              <a:lnSpc>
                <a:spcPct val="120000"/>
              </a:lnSpc>
              <a:spcBef>
                <a:spcPts val="0"/>
              </a:spcBef>
              <a:spcAft>
                <a:spcPts val="600"/>
              </a:spcAft>
            </a:pPr>
            <a:r>
              <a:rPr lang="en-GB" sz="1600" dirty="0">
                <a:cs typeface="Arial" panose="020B0604020202020204" pitchFamily="34" charset="0"/>
              </a:rPr>
              <a:t>An individual guarantee can include a guarantor undertaking from a bank or financial institution and a cash deposit.</a:t>
            </a:r>
          </a:p>
          <a:p>
            <a:pPr marL="285750" lvl="1" indent="-285750">
              <a:lnSpc>
                <a:spcPct val="120000"/>
              </a:lnSpc>
              <a:spcBef>
                <a:spcPts val="0"/>
              </a:spcBef>
              <a:spcAft>
                <a:spcPts val="600"/>
              </a:spcAft>
            </a:pPr>
            <a:r>
              <a:rPr lang="en-GB" sz="1600" dirty="0">
                <a:cs typeface="Arial" panose="020B0604020202020204" pitchFamily="34" charset="0"/>
              </a:rPr>
              <a:t>Guarantees can take several weeks to set up, so traders should contact their bank or insurer about this as soon as possible.</a:t>
            </a:r>
          </a:p>
          <a:p>
            <a:pPr marL="285750" lvl="1" indent="-285750">
              <a:lnSpc>
                <a:spcPct val="120000"/>
              </a:lnSpc>
              <a:spcBef>
                <a:spcPts val="0"/>
              </a:spcBef>
              <a:spcAft>
                <a:spcPts val="600"/>
              </a:spcAft>
            </a:pPr>
            <a:r>
              <a:rPr lang="en-GB" sz="1600" dirty="0">
                <a:cs typeface="Arial" panose="020B0604020202020204" pitchFamily="34" charset="0"/>
              </a:rPr>
              <a:t>The guarantee requirements are set by the Common Transit </a:t>
            </a:r>
            <a:r>
              <a:rPr lang="en-GB" sz="1600" dirty="0" smtClean="0">
                <a:cs typeface="Arial" panose="020B0604020202020204" pitchFamily="34" charset="0"/>
              </a:rPr>
              <a:t>Convention.</a:t>
            </a:r>
            <a:endParaRPr lang="en-GB" sz="1600" dirty="0">
              <a:cs typeface="Arial" panose="020B0604020202020204" pitchFamily="34" charset="0"/>
            </a:endParaRPr>
          </a:p>
          <a:p>
            <a:pPr marL="285750" lvl="1" indent="-285750">
              <a:lnSpc>
                <a:spcPct val="120000"/>
              </a:lnSpc>
              <a:spcBef>
                <a:spcPts val="0"/>
              </a:spcBef>
              <a:spcAft>
                <a:spcPts val="600"/>
              </a:spcAft>
            </a:pPr>
            <a:endParaRPr lang="en-GB" sz="1600" dirty="0">
              <a:cs typeface="Arial" panose="020B0604020202020204" pitchFamily="34" charset="0"/>
            </a:endParaRPr>
          </a:p>
        </p:txBody>
      </p:sp>
      <p:sp>
        <p:nvSpPr>
          <p:cNvPr id="2" name="Title 1"/>
          <p:cNvSpPr>
            <a:spLocks noGrp="1"/>
          </p:cNvSpPr>
          <p:nvPr>
            <p:ph type="title"/>
          </p:nvPr>
        </p:nvSpPr>
        <p:spPr/>
        <p:txBody>
          <a:bodyPr/>
          <a:lstStyle/>
          <a:p>
            <a:r>
              <a:rPr lang="en-GB" dirty="0" smtClean="0"/>
              <a:t>Transit guarantees</a:t>
            </a:r>
            <a:endParaRPr lang="en-GB" dirty="0"/>
          </a:p>
        </p:txBody>
      </p:sp>
      <p:sp>
        <p:nvSpPr>
          <p:cNvPr id="7"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7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20000"/>
              </a:lnSpc>
              <a:spcBef>
                <a:spcPts val="0"/>
              </a:spcBef>
              <a:spcAft>
                <a:spcPts val="600"/>
              </a:spcAft>
            </a:pPr>
            <a:r>
              <a:rPr lang="en-GB" sz="1600" dirty="0">
                <a:cs typeface="Arial" panose="020B0604020202020204" pitchFamily="34" charset="0"/>
              </a:rPr>
              <a:t>Under the CTC, traders can apply for authorisation to use simplified transit procedures. The main types of authorisation </a:t>
            </a:r>
            <a:r>
              <a:rPr lang="en-GB" sz="1600" dirty="0" smtClean="0">
                <a:cs typeface="Arial" panose="020B0604020202020204" pitchFamily="34" charset="0"/>
              </a:rPr>
              <a:t>are:</a:t>
            </a:r>
          </a:p>
          <a:p>
            <a:pPr marL="0" lvl="1" indent="0">
              <a:lnSpc>
                <a:spcPct val="120000"/>
              </a:lnSpc>
              <a:spcBef>
                <a:spcPts val="0"/>
              </a:spcBef>
              <a:spcAft>
                <a:spcPts val="600"/>
              </a:spcAft>
              <a:buNone/>
            </a:pPr>
            <a:endParaRPr lang="en-GB" sz="1600" b="1" dirty="0" smtClean="0">
              <a:cs typeface="Arial" panose="020B0604020202020204" pitchFamily="34" charset="0"/>
            </a:endParaRPr>
          </a:p>
          <a:p>
            <a:pPr marL="1080000" lvl="1" indent="0">
              <a:lnSpc>
                <a:spcPct val="120000"/>
              </a:lnSpc>
              <a:spcBef>
                <a:spcPts val="0"/>
              </a:spcBef>
              <a:spcAft>
                <a:spcPts val="600"/>
              </a:spcAft>
              <a:buNone/>
            </a:pPr>
            <a:r>
              <a:rPr lang="en-GB" sz="1600" b="1" dirty="0" smtClean="0">
                <a:cs typeface="Arial" panose="020B0604020202020204" pitchFamily="34" charset="0"/>
              </a:rPr>
              <a:t>Authorised </a:t>
            </a:r>
            <a:r>
              <a:rPr lang="en-GB" sz="1600" b="1" dirty="0">
                <a:cs typeface="Arial" panose="020B0604020202020204" pitchFamily="34" charset="0"/>
              </a:rPr>
              <a:t>Consignor Status</a:t>
            </a:r>
            <a:r>
              <a:rPr lang="en-GB" sz="1600" dirty="0">
                <a:cs typeface="Arial" panose="020B0604020202020204" pitchFamily="34" charset="0"/>
              </a:rPr>
              <a:t> </a:t>
            </a:r>
            <a:r>
              <a:rPr lang="en-GB" sz="1600" dirty="0" smtClean="0">
                <a:cs typeface="Arial" panose="020B0604020202020204" pitchFamily="34" charset="0"/>
              </a:rPr>
              <a:t>allows </a:t>
            </a:r>
            <a:r>
              <a:rPr lang="en-GB" sz="1600" dirty="0">
                <a:cs typeface="Arial" panose="020B0604020202020204" pitchFamily="34" charset="0"/>
              </a:rPr>
              <a:t>traders to declare goods to transit at their premises rather than an Office of Departure. Traders applying for this need to have a </a:t>
            </a:r>
            <a:r>
              <a:rPr lang="en-GB" sz="1600" dirty="0" smtClean="0">
                <a:cs typeface="Arial" panose="020B0604020202020204" pitchFamily="34" charset="0"/>
              </a:rPr>
              <a:t>CCG.</a:t>
            </a:r>
          </a:p>
          <a:p>
            <a:pPr marL="0" lvl="1" indent="0">
              <a:lnSpc>
                <a:spcPct val="120000"/>
              </a:lnSpc>
              <a:spcBef>
                <a:spcPts val="0"/>
              </a:spcBef>
              <a:spcAft>
                <a:spcPts val="600"/>
              </a:spcAft>
              <a:buNone/>
            </a:pPr>
            <a:endParaRPr lang="en-GB" sz="1600" b="1" dirty="0" smtClean="0">
              <a:cs typeface="Arial" panose="020B0604020202020204" pitchFamily="34" charset="0"/>
            </a:endParaRPr>
          </a:p>
          <a:p>
            <a:pPr marL="1080000" lvl="1" indent="0">
              <a:lnSpc>
                <a:spcPct val="120000"/>
              </a:lnSpc>
              <a:spcBef>
                <a:spcPts val="0"/>
              </a:spcBef>
              <a:spcAft>
                <a:spcPts val="600"/>
              </a:spcAft>
              <a:buNone/>
            </a:pPr>
            <a:r>
              <a:rPr lang="en-GB" sz="1600" b="1" dirty="0" smtClean="0">
                <a:cs typeface="Arial" panose="020B0604020202020204" pitchFamily="34" charset="0"/>
              </a:rPr>
              <a:t>Authorised </a:t>
            </a:r>
            <a:r>
              <a:rPr lang="en-GB" sz="1600" b="1" dirty="0">
                <a:cs typeface="Arial" panose="020B0604020202020204" pitchFamily="34" charset="0"/>
              </a:rPr>
              <a:t>Consignee Status </a:t>
            </a:r>
            <a:r>
              <a:rPr lang="en-GB" sz="1600" dirty="0" smtClean="0">
                <a:cs typeface="Arial" panose="020B0604020202020204" pitchFamily="34" charset="0"/>
              </a:rPr>
              <a:t>allows </a:t>
            </a:r>
            <a:r>
              <a:rPr lang="en-GB" sz="1600" dirty="0">
                <a:cs typeface="Arial" panose="020B0604020202020204" pitchFamily="34" charset="0"/>
              </a:rPr>
              <a:t>traders to end transit movements at their premises rather than an Office of Destination. Traders applying for this generally need a temporary storage facility.</a:t>
            </a:r>
          </a:p>
          <a:p>
            <a:pPr marL="0" lvl="1" indent="0">
              <a:lnSpc>
                <a:spcPct val="120000"/>
              </a:lnSpc>
              <a:spcBef>
                <a:spcPts val="0"/>
              </a:spcBef>
              <a:spcAft>
                <a:spcPts val="600"/>
              </a:spcAft>
              <a:buNone/>
            </a:pPr>
            <a:endParaRPr lang="en-GB" sz="1600" b="1" dirty="0" smtClean="0">
              <a:solidFill>
                <a:schemeClr val="accent3"/>
              </a:solidFill>
              <a:cs typeface="Arial" panose="020B0604020202020204" pitchFamily="34" charset="0"/>
            </a:endParaRPr>
          </a:p>
          <a:p>
            <a:pPr marL="0" lvl="1" indent="0">
              <a:lnSpc>
                <a:spcPct val="120000"/>
              </a:lnSpc>
              <a:spcBef>
                <a:spcPts val="0"/>
              </a:spcBef>
              <a:spcAft>
                <a:spcPts val="600"/>
              </a:spcAft>
              <a:buNone/>
            </a:pPr>
            <a:r>
              <a:rPr lang="en-GB" sz="1600" b="1" dirty="0">
                <a:solidFill>
                  <a:schemeClr val="accent3"/>
                </a:solidFill>
                <a:cs typeface="Arial" panose="020B0604020202020204" pitchFamily="34" charset="0"/>
              </a:rPr>
              <a:t>HMRC is working to enable traders to be authorised as quickly as possible. </a:t>
            </a:r>
          </a:p>
        </p:txBody>
      </p:sp>
      <p:grpSp>
        <p:nvGrpSpPr>
          <p:cNvPr id="4" name="Group 3"/>
          <p:cNvGrpSpPr>
            <a:grpSpLocks noChangeAspect="1"/>
          </p:cNvGrpSpPr>
          <p:nvPr/>
        </p:nvGrpSpPr>
        <p:grpSpPr>
          <a:xfrm>
            <a:off x="518877" y="1985732"/>
            <a:ext cx="717818" cy="720000"/>
            <a:chOff x="1435101" y="3344863"/>
            <a:chExt cx="522288" cy="523875"/>
          </a:xfrm>
          <a:solidFill>
            <a:schemeClr val="accent3"/>
          </a:solidFill>
        </p:grpSpPr>
        <p:sp>
          <p:nvSpPr>
            <p:cNvPr id="7" name="Freeform 6"/>
            <p:cNvSpPr>
              <a:spLocks noEditPoints="1"/>
            </p:cNvSpPr>
            <p:nvPr/>
          </p:nvSpPr>
          <p:spPr bwMode="auto">
            <a:xfrm>
              <a:off x="1435101" y="3344863"/>
              <a:ext cx="522288" cy="523875"/>
            </a:xfrm>
            <a:custGeom>
              <a:avLst/>
              <a:gdLst>
                <a:gd name="T0" fmla="*/ 312 w 657"/>
                <a:gd name="T1" fmla="*/ 657 h 658"/>
                <a:gd name="T2" fmla="*/ 262 w 657"/>
                <a:gd name="T3" fmla="*/ 652 h 658"/>
                <a:gd name="T4" fmla="*/ 200 w 657"/>
                <a:gd name="T5" fmla="*/ 631 h 658"/>
                <a:gd name="T6" fmla="*/ 119 w 657"/>
                <a:gd name="T7" fmla="*/ 583 h 658"/>
                <a:gd name="T8" fmla="*/ 56 w 657"/>
                <a:gd name="T9" fmla="*/ 513 h 658"/>
                <a:gd name="T10" fmla="*/ 15 w 657"/>
                <a:gd name="T11" fmla="*/ 426 h 658"/>
                <a:gd name="T12" fmla="*/ 4 w 657"/>
                <a:gd name="T13" fmla="*/ 379 h 658"/>
                <a:gd name="T14" fmla="*/ 0 w 657"/>
                <a:gd name="T15" fmla="*/ 329 h 658"/>
                <a:gd name="T16" fmla="*/ 1 w 657"/>
                <a:gd name="T17" fmla="*/ 296 h 658"/>
                <a:gd name="T18" fmla="*/ 11 w 657"/>
                <a:gd name="T19" fmla="*/ 247 h 658"/>
                <a:gd name="T20" fmla="*/ 39 w 657"/>
                <a:gd name="T21" fmla="*/ 172 h 658"/>
                <a:gd name="T22" fmla="*/ 97 w 657"/>
                <a:gd name="T23" fmla="*/ 97 h 658"/>
                <a:gd name="T24" fmla="*/ 172 w 657"/>
                <a:gd name="T25" fmla="*/ 40 h 658"/>
                <a:gd name="T26" fmla="*/ 246 w 657"/>
                <a:gd name="T27" fmla="*/ 11 h 658"/>
                <a:gd name="T28" fmla="*/ 295 w 657"/>
                <a:gd name="T29" fmla="*/ 1 h 658"/>
                <a:gd name="T30" fmla="*/ 329 w 657"/>
                <a:gd name="T31" fmla="*/ 0 h 658"/>
                <a:gd name="T32" fmla="*/ 379 w 657"/>
                <a:gd name="T33" fmla="*/ 4 h 658"/>
                <a:gd name="T34" fmla="*/ 426 w 657"/>
                <a:gd name="T35" fmla="*/ 15 h 658"/>
                <a:gd name="T36" fmla="*/ 512 w 657"/>
                <a:gd name="T37" fmla="*/ 56 h 658"/>
                <a:gd name="T38" fmla="*/ 582 w 657"/>
                <a:gd name="T39" fmla="*/ 120 h 658"/>
                <a:gd name="T40" fmla="*/ 631 w 657"/>
                <a:gd name="T41" fmla="*/ 201 h 658"/>
                <a:gd name="T42" fmla="*/ 650 w 657"/>
                <a:gd name="T43" fmla="*/ 263 h 658"/>
                <a:gd name="T44" fmla="*/ 657 w 657"/>
                <a:gd name="T45" fmla="*/ 312 h 658"/>
                <a:gd name="T46" fmla="*/ 657 w 657"/>
                <a:gd name="T47" fmla="*/ 345 h 658"/>
                <a:gd name="T48" fmla="*/ 650 w 657"/>
                <a:gd name="T49" fmla="*/ 395 h 658"/>
                <a:gd name="T50" fmla="*/ 631 w 657"/>
                <a:gd name="T51" fmla="*/ 457 h 658"/>
                <a:gd name="T52" fmla="*/ 582 w 657"/>
                <a:gd name="T53" fmla="*/ 537 h 658"/>
                <a:gd name="T54" fmla="*/ 512 w 657"/>
                <a:gd name="T55" fmla="*/ 602 h 658"/>
                <a:gd name="T56" fmla="*/ 426 w 657"/>
                <a:gd name="T57" fmla="*/ 644 h 658"/>
                <a:gd name="T58" fmla="*/ 379 w 657"/>
                <a:gd name="T59" fmla="*/ 654 h 658"/>
                <a:gd name="T60" fmla="*/ 329 w 657"/>
                <a:gd name="T61" fmla="*/ 658 h 658"/>
                <a:gd name="T62" fmla="*/ 329 w 657"/>
                <a:gd name="T63" fmla="*/ 38 h 658"/>
                <a:gd name="T64" fmla="*/ 242 w 657"/>
                <a:gd name="T65" fmla="*/ 51 h 658"/>
                <a:gd name="T66" fmla="*/ 165 w 657"/>
                <a:gd name="T67" fmla="*/ 87 h 658"/>
                <a:gd name="T68" fmla="*/ 103 w 657"/>
                <a:gd name="T69" fmla="*/ 144 h 658"/>
                <a:gd name="T70" fmla="*/ 60 w 657"/>
                <a:gd name="T71" fmla="*/ 215 h 658"/>
                <a:gd name="T72" fmla="*/ 39 w 657"/>
                <a:gd name="T73" fmla="*/ 300 h 658"/>
                <a:gd name="T74" fmla="*/ 39 w 657"/>
                <a:gd name="T75" fmla="*/ 359 h 658"/>
                <a:gd name="T76" fmla="*/ 60 w 657"/>
                <a:gd name="T77" fmla="*/ 442 h 658"/>
                <a:gd name="T78" fmla="*/ 103 w 657"/>
                <a:gd name="T79" fmla="*/ 515 h 658"/>
                <a:gd name="T80" fmla="*/ 165 w 657"/>
                <a:gd name="T81" fmla="*/ 570 h 658"/>
                <a:gd name="T82" fmla="*/ 242 w 657"/>
                <a:gd name="T83" fmla="*/ 607 h 658"/>
                <a:gd name="T84" fmla="*/ 329 w 657"/>
                <a:gd name="T85" fmla="*/ 621 h 658"/>
                <a:gd name="T86" fmla="*/ 387 w 657"/>
                <a:gd name="T87" fmla="*/ 614 h 658"/>
                <a:gd name="T88" fmla="*/ 467 w 657"/>
                <a:gd name="T89" fmla="*/ 584 h 658"/>
                <a:gd name="T90" fmla="*/ 535 w 657"/>
                <a:gd name="T91" fmla="*/ 535 h 658"/>
                <a:gd name="T92" fmla="*/ 584 w 657"/>
                <a:gd name="T93" fmla="*/ 467 h 658"/>
                <a:gd name="T94" fmla="*/ 614 w 657"/>
                <a:gd name="T95" fmla="*/ 387 h 658"/>
                <a:gd name="T96" fmla="*/ 619 w 657"/>
                <a:gd name="T97" fmla="*/ 329 h 658"/>
                <a:gd name="T98" fmla="*/ 607 w 657"/>
                <a:gd name="T99" fmla="*/ 242 h 658"/>
                <a:gd name="T100" fmla="*/ 570 w 657"/>
                <a:gd name="T101" fmla="*/ 167 h 658"/>
                <a:gd name="T102" fmla="*/ 513 w 657"/>
                <a:gd name="T103" fmla="*/ 105 h 658"/>
                <a:gd name="T104" fmla="*/ 442 w 657"/>
                <a:gd name="T105" fmla="*/ 60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7"/>
                  </a:lnTo>
                  <a:lnTo>
                    <a:pt x="295" y="656"/>
                  </a:lnTo>
                  <a:lnTo>
                    <a:pt x="278" y="654"/>
                  </a:lnTo>
                  <a:lnTo>
                    <a:pt x="262" y="652"/>
                  </a:lnTo>
                  <a:lnTo>
                    <a:pt x="246" y="648"/>
                  </a:lnTo>
                  <a:lnTo>
                    <a:pt x="231" y="644"/>
                  </a:lnTo>
                  <a:lnTo>
                    <a:pt x="200" y="631"/>
                  </a:lnTo>
                  <a:lnTo>
                    <a:pt x="172" y="618"/>
                  </a:lnTo>
                  <a:lnTo>
                    <a:pt x="145" y="602"/>
                  </a:lnTo>
                  <a:lnTo>
                    <a:pt x="119" y="583"/>
                  </a:lnTo>
                  <a:lnTo>
                    <a:pt x="97" y="562"/>
                  </a:lnTo>
                  <a:lnTo>
                    <a:pt x="75" y="537"/>
                  </a:lnTo>
                  <a:lnTo>
                    <a:pt x="56" y="513"/>
                  </a:lnTo>
                  <a:lnTo>
                    <a:pt x="39" y="485"/>
                  </a:lnTo>
                  <a:lnTo>
                    <a:pt x="25" y="457"/>
                  </a:lnTo>
                  <a:lnTo>
                    <a:pt x="15" y="426"/>
                  </a:lnTo>
                  <a:lnTo>
                    <a:pt x="11" y="411"/>
                  </a:lnTo>
                  <a:lnTo>
                    <a:pt x="7" y="395"/>
                  </a:lnTo>
                  <a:lnTo>
                    <a:pt x="4" y="379"/>
                  </a:lnTo>
                  <a:lnTo>
                    <a:pt x="1" y="363"/>
                  </a:lnTo>
                  <a:lnTo>
                    <a:pt x="0" y="345"/>
                  </a:lnTo>
                  <a:lnTo>
                    <a:pt x="0" y="329"/>
                  </a:lnTo>
                  <a:lnTo>
                    <a:pt x="0" y="329"/>
                  </a:lnTo>
                  <a:lnTo>
                    <a:pt x="0" y="312"/>
                  </a:lnTo>
                  <a:lnTo>
                    <a:pt x="1" y="296"/>
                  </a:lnTo>
                  <a:lnTo>
                    <a:pt x="4" y="279"/>
                  </a:lnTo>
                  <a:lnTo>
                    <a:pt x="7" y="263"/>
                  </a:lnTo>
                  <a:lnTo>
                    <a:pt x="11" y="247"/>
                  </a:lnTo>
                  <a:lnTo>
                    <a:pt x="15" y="231"/>
                  </a:lnTo>
                  <a:lnTo>
                    <a:pt x="25" y="201"/>
                  </a:lnTo>
                  <a:lnTo>
                    <a:pt x="39" y="172"/>
                  </a:lnTo>
                  <a:lnTo>
                    <a:pt x="56" y="145"/>
                  </a:lnTo>
                  <a:lnTo>
                    <a:pt x="75" y="120"/>
                  </a:lnTo>
                  <a:lnTo>
                    <a:pt x="97" y="97"/>
                  </a:lnTo>
                  <a:lnTo>
                    <a:pt x="119" y="75"/>
                  </a:lnTo>
                  <a:lnTo>
                    <a:pt x="145" y="56"/>
                  </a:lnTo>
                  <a:lnTo>
                    <a:pt x="172" y="40"/>
                  </a:lnTo>
                  <a:lnTo>
                    <a:pt x="200" y="25"/>
                  </a:lnTo>
                  <a:lnTo>
                    <a:pt x="231" y="15"/>
                  </a:lnTo>
                  <a:lnTo>
                    <a:pt x="246" y="11"/>
                  </a:lnTo>
                  <a:lnTo>
                    <a:pt x="262" y="7"/>
                  </a:lnTo>
                  <a:lnTo>
                    <a:pt x="278" y="4"/>
                  </a:lnTo>
                  <a:lnTo>
                    <a:pt x="295" y="1"/>
                  </a:lnTo>
                  <a:lnTo>
                    <a:pt x="312" y="0"/>
                  </a:lnTo>
                  <a:lnTo>
                    <a:pt x="329" y="0"/>
                  </a:lnTo>
                  <a:lnTo>
                    <a:pt x="329" y="0"/>
                  </a:lnTo>
                  <a:lnTo>
                    <a:pt x="345" y="0"/>
                  </a:lnTo>
                  <a:lnTo>
                    <a:pt x="363" y="1"/>
                  </a:lnTo>
                  <a:lnTo>
                    <a:pt x="379" y="4"/>
                  </a:lnTo>
                  <a:lnTo>
                    <a:pt x="395" y="7"/>
                  </a:lnTo>
                  <a:lnTo>
                    <a:pt x="411" y="11"/>
                  </a:lnTo>
                  <a:lnTo>
                    <a:pt x="426" y="15"/>
                  </a:lnTo>
                  <a:lnTo>
                    <a:pt x="457" y="25"/>
                  </a:lnTo>
                  <a:lnTo>
                    <a:pt x="485" y="40"/>
                  </a:lnTo>
                  <a:lnTo>
                    <a:pt x="512" y="56"/>
                  </a:lnTo>
                  <a:lnTo>
                    <a:pt x="537" y="75"/>
                  </a:lnTo>
                  <a:lnTo>
                    <a:pt x="561" y="97"/>
                  </a:lnTo>
                  <a:lnTo>
                    <a:pt x="582" y="120"/>
                  </a:lnTo>
                  <a:lnTo>
                    <a:pt x="602" y="145"/>
                  </a:lnTo>
                  <a:lnTo>
                    <a:pt x="618" y="172"/>
                  </a:lnTo>
                  <a:lnTo>
                    <a:pt x="631" y="201"/>
                  </a:lnTo>
                  <a:lnTo>
                    <a:pt x="642" y="231"/>
                  </a:lnTo>
                  <a:lnTo>
                    <a:pt x="647" y="247"/>
                  </a:lnTo>
                  <a:lnTo>
                    <a:pt x="650" y="263"/>
                  </a:lnTo>
                  <a:lnTo>
                    <a:pt x="654" y="279"/>
                  </a:lnTo>
                  <a:lnTo>
                    <a:pt x="655" y="296"/>
                  </a:lnTo>
                  <a:lnTo>
                    <a:pt x="657" y="312"/>
                  </a:lnTo>
                  <a:lnTo>
                    <a:pt x="657" y="329"/>
                  </a:lnTo>
                  <a:lnTo>
                    <a:pt x="657" y="329"/>
                  </a:lnTo>
                  <a:lnTo>
                    <a:pt x="657" y="345"/>
                  </a:lnTo>
                  <a:lnTo>
                    <a:pt x="655" y="363"/>
                  </a:lnTo>
                  <a:lnTo>
                    <a:pt x="654" y="379"/>
                  </a:lnTo>
                  <a:lnTo>
                    <a:pt x="650" y="395"/>
                  </a:lnTo>
                  <a:lnTo>
                    <a:pt x="647" y="411"/>
                  </a:lnTo>
                  <a:lnTo>
                    <a:pt x="642" y="426"/>
                  </a:lnTo>
                  <a:lnTo>
                    <a:pt x="631" y="457"/>
                  </a:lnTo>
                  <a:lnTo>
                    <a:pt x="618" y="485"/>
                  </a:lnTo>
                  <a:lnTo>
                    <a:pt x="602" y="513"/>
                  </a:lnTo>
                  <a:lnTo>
                    <a:pt x="582" y="537"/>
                  </a:lnTo>
                  <a:lnTo>
                    <a:pt x="561" y="562"/>
                  </a:lnTo>
                  <a:lnTo>
                    <a:pt x="537" y="583"/>
                  </a:lnTo>
                  <a:lnTo>
                    <a:pt x="512" y="602"/>
                  </a:lnTo>
                  <a:lnTo>
                    <a:pt x="485" y="618"/>
                  </a:lnTo>
                  <a:lnTo>
                    <a:pt x="457" y="631"/>
                  </a:lnTo>
                  <a:lnTo>
                    <a:pt x="426" y="644"/>
                  </a:lnTo>
                  <a:lnTo>
                    <a:pt x="411" y="648"/>
                  </a:lnTo>
                  <a:lnTo>
                    <a:pt x="395" y="652"/>
                  </a:lnTo>
                  <a:lnTo>
                    <a:pt x="379" y="654"/>
                  </a:lnTo>
                  <a:lnTo>
                    <a:pt x="363" y="656"/>
                  </a:lnTo>
                  <a:lnTo>
                    <a:pt x="345" y="657"/>
                  </a:lnTo>
                  <a:lnTo>
                    <a:pt x="329" y="658"/>
                  </a:lnTo>
                  <a:lnTo>
                    <a:pt x="329" y="658"/>
                  </a:lnTo>
                  <a:close/>
                  <a:moveTo>
                    <a:pt x="329" y="38"/>
                  </a:moveTo>
                  <a:lnTo>
                    <a:pt x="329" y="38"/>
                  </a:lnTo>
                  <a:lnTo>
                    <a:pt x="298" y="39"/>
                  </a:lnTo>
                  <a:lnTo>
                    <a:pt x="270" y="43"/>
                  </a:lnTo>
                  <a:lnTo>
                    <a:pt x="242" y="51"/>
                  </a:lnTo>
                  <a:lnTo>
                    <a:pt x="215" y="60"/>
                  </a:lnTo>
                  <a:lnTo>
                    <a:pt x="189" y="72"/>
                  </a:lnTo>
                  <a:lnTo>
                    <a:pt x="165" y="87"/>
                  </a:lnTo>
                  <a:lnTo>
                    <a:pt x="144" y="105"/>
                  </a:lnTo>
                  <a:lnTo>
                    <a:pt x="122" y="124"/>
                  </a:lnTo>
                  <a:lnTo>
                    <a:pt x="103" y="144"/>
                  </a:lnTo>
                  <a:lnTo>
                    <a:pt x="87" y="167"/>
                  </a:lnTo>
                  <a:lnTo>
                    <a:pt x="72" y="191"/>
                  </a:lnTo>
                  <a:lnTo>
                    <a:pt x="60" y="215"/>
                  </a:lnTo>
                  <a:lnTo>
                    <a:pt x="51" y="242"/>
                  </a:lnTo>
                  <a:lnTo>
                    <a:pt x="43" y="270"/>
                  </a:lnTo>
                  <a:lnTo>
                    <a:pt x="39" y="300"/>
                  </a:lnTo>
                  <a:lnTo>
                    <a:pt x="38" y="329"/>
                  </a:lnTo>
                  <a:lnTo>
                    <a:pt x="38" y="329"/>
                  </a:lnTo>
                  <a:lnTo>
                    <a:pt x="39" y="359"/>
                  </a:lnTo>
                  <a:lnTo>
                    <a:pt x="43" y="387"/>
                  </a:lnTo>
                  <a:lnTo>
                    <a:pt x="51" y="415"/>
                  </a:lnTo>
                  <a:lnTo>
                    <a:pt x="60" y="442"/>
                  </a:lnTo>
                  <a:lnTo>
                    <a:pt x="72" y="467"/>
                  </a:lnTo>
                  <a:lnTo>
                    <a:pt x="87" y="492"/>
                  </a:lnTo>
                  <a:lnTo>
                    <a:pt x="103" y="515"/>
                  </a:lnTo>
                  <a:lnTo>
                    <a:pt x="122" y="535"/>
                  </a:lnTo>
                  <a:lnTo>
                    <a:pt x="144" y="553"/>
                  </a:lnTo>
                  <a:lnTo>
                    <a:pt x="165" y="570"/>
                  </a:lnTo>
                  <a:lnTo>
                    <a:pt x="189" y="584"/>
                  </a:lnTo>
                  <a:lnTo>
                    <a:pt x="215" y="596"/>
                  </a:lnTo>
                  <a:lnTo>
                    <a:pt x="242" y="607"/>
                  </a:lnTo>
                  <a:lnTo>
                    <a:pt x="270" y="614"/>
                  </a:lnTo>
                  <a:lnTo>
                    <a:pt x="298" y="618"/>
                  </a:lnTo>
                  <a:lnTo>
                    <a:pt x="329" y="621"/>
                  </a:lnTo>
                  <a:lnTo>
                    <a:pt x="329" y="621"/>
                  </a:lnTo>
                  <a:lnTo>
                    <a:pt x="359" y="618"/>
                  </a:lnTo>
                  <a:lnTo>
                    <a:pt x="387" y="614"/>
                  </a:lnTo>
                  <a:lnTo>
                    <a:pt x="415" y="607"/>
                  </a:lnTo>
                  <a:lnTo>
                    <a:pt x="442" y="596"/>
                  </a:lnTo>
                  <a:lnTo>
                    <a:pt x="467" y="584"/>
                  </a:lnTo>
                  <a:lnTo>
                    <a:pt x="492" y="570"/>
                  </a:lnTo>
                  <a:lnTo>
                    <a:pt x="513" y="553"/>
                  </a:lnTo>
                  <a:lnTo>
                    <a:pt x="535" y="535"/>
                  </a:lnTo>
                  <a:lnTo>
                    <a:pt x="553" y="515"/>
                  </a:lnTo>
                  <a:lnTo>
                    <a:pt x="570" y="492"/>
                  </a:lnTo>
                  <a:lnTo>
                    <a:pt x="584" y="467"/>
                  </a:lnTo>
                  <a:lnTo>
                    <a:pt x="596" y="442"/>
                  </a:lnTo>
                  <a:lnTo>
                    <a:pt x="607" y="415"/>
                  </a:lnTo>
                  <a:lnTo>
                    <a:pt x="614" y="387"/>
                  </a:lnTo>
                  <a:lnTo>
                    <a:pt x="618" y="359"/>
                  </a:lnTo>
                  <a:lnTo>
                    <a:pt x="619" y="329"/>
                  </a:lnTo>
                  <a:lnTo>
                    <a:pt x="619" y="329"/>
                  </a:lnTo>
                  <a:lnTo>
                    <a:pt x="618" y="300"/>
                  </a:lnTo>
                  <a:lnTo>
                    <a:pt x="614" y="270"/>
                  </a:lnTo>
                  <a:lnTo>
                    <a:pt x="607" y="242"/>
                  </a:lnTo>
                  <a:lnTo>
                    <a:pt x="596" y="215"/>
                  </a:lnTo>
                  <a:lnTo>
                    <a:pt x="584" y="191"/>
                  </a:lnTo>
                  <a:lnTo>
                    <a:pt x="570" y="167"/>
                  </a:lnTo>
                  <a:lnTo>
                    <a:pt x="553" y="144"/>
                  </a:lnTo>
                  <a:lnTo>
                    <a:pt x="535" y="124"/>
                  </a:lnTo>
                  <a:lnTo>
                    <a:pt x="513" y="105"/>
                  </a:lnTo>
                  <a:lnTo>
                    <a:pt x="492" y="87"/>
                  </a:lnTo>
                  <a:lnTo>
                    <a:pt x="467" y="72"/>
                  </a:lnTo>
                  <a:lnTo>
                    <a:pt x="442" y="60"/>
                  </a:lnTo>
                  <a:lnTo>
                    <a:pt x="415" y="51"/>
                  </a:lnTo>
                  <a:lnTo>
                    <a:pt x="387"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grpSp>
          <p:nvGrpSpPr>
            <p:cNvPr id="8" name="Group 7"/>
            <p:cNvGrpSpPr/>
            <p:nvPr/>
          </p:nvGrpSpPr>
          <p:grpSpPr>
            <a:xfrm>
              <a:off x="1589088" y="3452270"/>
              <a:ext cx="244476" cy="301625"/>
              <a:chOff x="1589088" y="3471863"/>
              <a:chExt cx="244476" cy="301625"/>
            </a:xfrm>
            <a:grpFill/>
          </p:grpSpPr>
          <p:sp>
            <p:nvSpPr>
              <p:cNvPr id="9" name="Freeform 8"/>
              <p:cNvSpPr>
                <a:spLocks noEditPoints="1"/>
              </p:cNvSpPr>
              <p:nvPr/>
            </p:nvSpPr>
            <p:spPr bwMode="auto">
              <a:xfrm>
                <a:off x="1619251" y="3494088"/>
                <a:ext cx="214313" cy="163513"/>
              </a:xfrm>
              <a:custGeom>
                <a:avLst/>
                <a:gdLst>
                  <a:gd name="T0" fmla="*/ 263 w 270"/>
                  <a:gd name="T1" fmla="*/ 0 h 205"/>
                  <a:gd name="T2" fmla="*/ 5 w 270"/>
                  <a:gd name="T3" fmla="*/ 0 h 205"/>
                  <a:gd name="T4" fmla="*/ 5 w 270"/>
                  <a:gd name="T5" fmla="*/ 0 h 205"/>
                  <a:gd name="T6" fmla="*/ 3 w 270"/>
                  <a:gd name="T7" fmla="*/ 1 h 205"/>
                  <a:gd name="T8" fmla="*/ 1 w 270"/>
                  <a:gd name="T9" fmla="*/ 2 h 205"/>
                  <a:gd name="T10" fmla="*/ 0 w 270"/>
                  <a:gd name="T11" fmla="*/ 4 h 205"/>
                  <a:gd name="T12" fmla="*/ 0 w 270"/>
                  <a:gd name="T13" fmla="*/ 6 h 205"/>
                  <a:gd name="T14" fmla="*/ 0 w 270"/>
                  <a:gd name="T15" fmla="*/ 200 h 205"/>
                  <a:gd name="T16" fmla="*/ 0 w 270"/>
                  <a:gd name="T17" fmla="*/ 200 h 205"/>
                  <a:gd name="T18" fmla="*/ 0 w 270"/>
                  <a:gd name="T19" fmla="*/ 203 h 205"/>
                  <a:gd name="T20" fmla="*/ 1 w 270"/>
                  <a:gd name="T21" fmla="*/ 204 h 205"/>
                  <a:gd name="T22" fmla="*/ 3 w 270"/>
                  <a:gd name="T23" fmla="*/ 205 h 205"/>
                  <a:gd name="T24" fmla="*/ 5 w 270"/>
                  <a:gd name="T25" fmla="*/ 205 h 205"/>
                  <a:gd name="T26" fmla="*/ 263 w 270"/>
                  <a:gd name="T27" fmla="*/ 205 h 205"/>
                  <a:gd name="T28" fmla="*/ 263 w 270"/>
                  <a:gd name="T29" fmla="*/ 205 h 205"/>
                  <a:gd name="T30" fmla="*/ 266 w 270"/>
                  <a:gd name="T31" fmla="*/ 205 h 205"/>
                  <a:gd name="T32" fmla="*/ 267 w 270"/>
                  <a:gd name="T33" fmla="*/ 204 h 205"/>
                  <a:gd name="T34" fmla="*/ 269 w 270"/>
                  <a:gd name="T35" fmla="*/ 203 h 205"/>
                  <a:gd name="T36" fmla="*/ 270 w 270"/>
                  <a:gd name="T37" fmla="*/ 200 h 205"/>
                  <a:gd name="T38" fmla="*/ 270 w 270"/>
                  <a:gd name="T39" fmla="*/ 6 h 205"/>
                  <a:gd name="T40" fmla="*/ 270 w 270"/>
                  <a:gd name="T41" fmla="*/ 6 h 205"/>
                  <a:gd name="T42" fmla="*/ 269 w 270"/>
                  <a:gd name="T43" fmla="*/ 4 h 205"/>
                  <a:gd name="T44" fmla="*/ 267 w 270"/>
                  <a:gd name="T45" fmla="*/ 2 h 205"/>
                  <a:gd name="T46" fmla="*/ 266 w 270"/>
                  <a:gd name="T47" fmla="*/ 1 h 205"/>
                  <a:gd name="T48" fmla="*/ 263 w 270"/>
                  <a:gd name="T49" fmla="*/ 0 h 205"/>
                  <a:gd name="T50" fmla="*/ 263 w 270"/>
                  <a:gd name="T51" fmla="*/ 0 h 205"/>
                  <a:gd name="T52" fmla="*/ 64 w 270"/>
                  <a:gd name="T53" fmla="*/ 195 h 205"/>
                  <a:gd name="T54" fmla="*/ 11 w 270"/>
                  <a:gd name="T55" fmla="*/ 195 h 205"/>
                  <a:gd name="T56" fmla="*/ 11 w 270"/>
                  <a:gd name="T57" fmla="*/ 141 h 205"/>
                  <a:gd name="T58" fmla="*/ 64 w 270"/>
                  <a:gd name="T59" fmla="*/ 141 h 205"/>
                  <a:gd name="T60" fmla="*/ 64 w 270"/>
                  <a:gd name="T61" fmla="*/ 195 h 205"/>
                  <a:gd name="T62" fmla="*/ 64 w 270"/>
                  <a:gd name="T63" fmla="*/ 64 h 205"/>
                  <a:gd name="T64" fmla="*/ 11 w 270"/>
                  <a:gd name="T65" fmla="*/ 64 h 205"/>
                  <a:gd name="T66" fmla="*/ 11 w 270"/>
                  <a:gd name="T67" fmla="*/ 12 h 205"/>
                  <a:gd name="T68" fmla="*/ 64 w 270"/>
                  <a:gd name="T69" fmla="*/ 12 h 205"/>
                  <a:gd name="T70" fmla="*/ 64 w 270"/>
                  <a:gd name="T71" fmla="*/ 64 h 205"/>
                  <a:gd name="T72" fmla="*/ 129 w 270"/>
                  <a:gd name="T73" fmla="*/ 129 h 205"/>
                  <a:gd name="T74" fmla="*/ 75 w 270"/>
                  <a:gd name="T75" fmla="*/ 129 h 205"/>
                  <a:gd name="T76" fmla="*/ 75 w 270"/>
                  <a:gd name="T77" fmla="*/ 76 h 205"/>
                  <a:gd name="T78" fmla="*/ 129 w 270"/>
                  <a:gd name="T79" fmla="*/ 76 h 205"/>
                  <a:gd name="T80" fmla="*/ 129 w 270"/>
                  <a:gd name="T81" fmla="*/ 129 h 205"/>
                  <a:gd name="T82" fmla="*/ 193 w 270"/>
                  <a:gd name="T83" fmla="*/ 195 h 205"/>
                  <a:gd name="T84" fmla="*/ 140 w 270"/>
                  <a:gd name="T85" fmla="*/ 195 h 205"/>
                  <a:gd name="T86" fmla="*/ 140 w 270"/>
                  <a:gd name="T87" fmla="*/ 141 h 205"/>
                  <a:gd name="T88" fmla="*/ 193 w 270"/>
                  <a:gd name="T89" fmla="*/ 141 h 205"/>
                  <a:gd name="T90" fmla="*/ 193 w 270"/>
                  <a:gd name="T91" fmla="*/ 195 h 205"/>
                  <a:gd name="T92" fmla="*/ 193 w 270"/>
                  <a:gd name="T93" fmla="*/ 64 h 205"/>
                  <a:gd name="T94" fmla="*/ 140 w 270"/>
                  <a:gd name="T95" fmla="*/ 64 h 205"/>
                  <a:gd name="T96" fmla="*/ 140 w 270"/>
                  <a:gd name="T97" fmla="*/ 12 h 205"/>
                  <a:gd name="T98" fmla="*/ 193 w 270"/>
                  <a:gd name="T99" fmla="*/ 12 h 205"/>
                  <a:gd name="T100" fmla="*/ 193 w 270"/>
                  <a:gd name="T101" fmla="*/ 64 h 205"/>
                  <a:gd name="T102" fmla="*/ 258 w 270"/>
                  <a:gd name="T103" fmla="*/ 129 h 205"/>
                  <a:gd name="T104" fmla="*/ 206 w 270"/>
                  <a:gd name="T105" fmla="*/ 129 h 205"/>
                  <a:gd name="T106" fmla="*/ 206 w 270"/>
                  <a:gd name="T107" fmla="*/ 76 h 205"/>
                  <a:gd name="T108" fmla="*/ 258 w 270"/>
                  <a:gd name="T109" fmla="*/ 76 h 205"/>
                  <a:gd name="T110" fmla="*/ 258 w 270"/>
                  <a:gd name="T111" fmla="*/ 1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205">
                    <a:moveTo>
                      <a:pt x="263" y="0"/>
                    </a:moveTo>
                    <a:lnTo>
                      <a:pt x="5" y="0"/>
                    </a:lnTo>
                    <a:lnTo>
                      <a:pt x="5" y="0"/>
                    </a:lnTo>
                    <a:lnTo>
                      <a:pt x="3" y="1"/>
                    </a:lnTo>
                    <a:lnTo>
                      <a:pt x="1" y="2"/>
                    </a:lnTo>
                    <a:lnTo>
                      <a:pt x="0" y="4"/>
                    </a:lnTo>
                    <a:lnTo>
                      <a:pt x="0" y="6"/>
                    </a:lnTo>
                    <a:lnTo>
                      <a:pt x="0" y="200"/>
                    </a:lnTo>
                    <a:lnTo>
                      <a:pt x="0" y="200"/>
                    </a:lnTo>
                    <a:lnTo>
                      <a:pt x="0" y="203"/>
                    </a:lnTo>
                    <a:lnTo>
                      <a:pt x="1" y="204"/>
                    </a:lnTo>
                    <a:lnTo>
                      <a:pt x="3" y="205"/>
                    </a:lnTo>
                    <a:lnTo>
                      <a:pt x="5" y="205"/>
                    </a:lnTo>
                    <a:lnTo>
                      <a:pt x="263" y="205"/>
                    </a:lnTo>
                    <a:lnTo>
                      <a:pt x="263" y="205"/>
                    </a:lnTo>
                    <a:lnTo>
                      <a:pt x="266" y="205"/>
                    </a:lnTo>
                    <a:lnTo>
                      <a:pt x="267" y="204"/>
                    </a:lnTo>
                    <a:lnTo>
                      <a:pt x="269" y="203"/>
                    </a:lnTo>
                    <a:lnTo>
                      <a:pt x="270" y="200"/>
                    </a:lnTo>
                    <a:lnTo>
                      <a:pt x="270" y="6"/>
                    </a:lnTo>
                    <a:lnTo>
                      <a:pt x="270" y="6"/>
                    </a:lnTo>
                    <a:lnTo>
                      <a:pt x="269" y="4"/>
                    </a:lnTo>
                    <a:lnTo>
                      <a:pt x="267" y="2"/>
                    </a:lnTo>
                    <a:lnTo>
                      <a:pt x="266" y="1"/>
                    </a:lnTo>
                    <a:lnTo>
                      <a:pt x="263" y="0"/>
                    </a:lnTo>
                    <a:lnTo>
                      <a:pt x="263" y="0"/>
                    </a:lnTo>
                    <a:close/>
                    <a:moveTo>
                      <a:pt x="64" y="195"/>
                    </a:moveTo>
                    <a:lnTo>
                      <a:pt x="11" y="195"/>
                    </a:lnTo>
                    <a:lnTo>
                      <a:pt x="11" y="141"/>
                    </a:lnTo>
                    <a:lnTo>
                      <a:pt x="64" y="141"/>
                    </a:lnTo>
                    <a:lnTo>
                      <a:pt x="64" y="195"/>
                    </a:lnTo>
                    <a:close/>
                    <a:moveTo>
                      <a:pt x="64" y="64"/>
                    </a:moveTo>
                    <a:lnTo>
                      <a:pt x="11" y="64"/>
                    </a:lnTo>
                    <a:lnTo>
                      <a:pt x="11" y="12"/>
                    </a:lnTo>
                    <a:lnTo>
                      <a:pt x="64" y="12"/>
                    </a:lnTo>
                    <a:lnTo>
                      <a:pt x="64" y="64"/>
                    </a:lnTo>
                    <a:close/>
                    <a:moveTo>
                      <a:pt x="129" y="129"/>
                    </a:moveTo>
                    <a:lnTo>
                      <a:pt x="75" y="129"/>
                    </a:lnTo>
                    <a:lnTo>
                      <a:pt x="75" y="76"/>
                    </a:lnTo>
                    <a:lnTo>
                      <a:pt x="129" y="76"/>
                    </a:lnTo>
                    <a:lnTo>
                      <a:pt x="129" y="129"/>
                    </a:lnTo>
                    <a:close/>
                    <a:moveTo>
                      <a:pt x="193" y="195"/>
                    </a:moveTo>
                    <a:lnTo>
                      <a:pt x="140" y="195"/>
                    </a:lnTo>
                    <a:lnTo>
                      <a:pt x="140" y="141"/>
                    </a:lnTo>
                    <a:lnTo>
                      <a:pt x="193" y="141"/>
                    </a:lnTo>
                    <a:lnTo>
                      <a:pt x="193" y="195"/>
                    </a:lnTo>
                    <a:close/>
                    <a:moveTo>
                      <a:pt x="193" y="64"/>
                    </a:moveTo>
                    <a:lnTo>
                      <a:pt x="140" y="64"/>
                    </a:lnTo>
                    <a:lnTo>
                      <a:pt x="140" y="12"/>
                    </a:lnTo>
                    <a:lnTo>
                      <a:pt x="193" y="12"/>
                    </a:lnTo>
                    <a:lnTo>
                      <a:pt x="193" y="64"/>
                    </a:lnTo>
                    <a:close/>
                    <a:moveTo>
                      <a:pt x="258" y="129"/>
                    </a:moveTo>
                    <a:lnTo>
                      <a:pt x="206" y="129"/>
                    </a:lnTo>
                    <a:lnTo>
                      <a:pt x="206" y="76"/>
                    </a:lnTo>
                    <a:lnTo>
                      <a:pt x="258" y="76"/>
                    </a:lnTo>
                    <a:lnTo>
                      <a:pt x="258"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sp>
            <p:nvSpPr>
              <p:cNvPr id="10" name="Freeform 9"/>
              <p:cNvSpPr>
                <a:spLocks/>
              </p:cNvSpPr>
              <p:nvPr/>
            </p:nvSpPr>
            <p:spPr bwMode="auto">
              <a:xfrm>
                <a:off x="1589088" y="3471863"/>
                <a:ext cx="14288" cy="301625"/>
              </a:xfrm>
              <a:custGeom>
                <a:avLst/>
                <a:gdLst>
                  <a:gd name="T0" fmla="*/ 9 w 19"/>
                  <a:gd name="T1" fmla="*/ 0 h 379"/>
                  <a:gd name="T2" fmla="*/ 9 w 19"/>
                  <a:gd name="T3" fmla="*/ 0 h 379"/>
                  <a:gd name="T4" fmla="*/ 5 w 19"/>
                  <a:gd name="T5" fmla="*/ 0 h 379"/>
                  <a:gd name="T6" fmla="*/ 3 w 19"/>
                  <a:gd name="T7" fmla="*/ 2 h 379"/>
                  <a:gd name="T8" fmla="*/ 0 w 19"/>
                  <a:gd name="T9" fmla="*/ 5 h 379"/>
                  <a:gd name="T10" fmla="*/ 0 w 19"/>
                  <a:gd name="T11" fmla="*/ 9 h 379"/>
                  <a:gd name="T12" fmla="*/ 0 w 19"/>
                  <a:gd name="T13" fmla="*/ 368 h 379"/>
                  <a:gd name="T14" fmla="*/ 0 w 19"/>
                  <a:gd name="T15" fmla="*/ 368 h 379"/>
                  <a:gd name="T16" fmla="*/ 1 w 19"/>
                  <a:gd name="T17" fmla="*/ 372 h 379"/>
                  <a:gd name="T18" fmla="*/ 3 w 19"/>
                  <a:gd name="T19" fmla="*/ 375 h 379"/>
                  <a:gd name="T20" fmla="*/ 3 w 19"/>
                  <a:gd name="T21" fmla="*/ 375 h 379"/>
                  <a:gd name="T22" fmla="*/ 5 w 19"/>
                  <a:gd name="T23" fmla="*/ 377 h 379"/>
                  <a:gd name="T24" fmla="*/ 7 w 19"/>
                  <a:gd name="T25" fmla="*/ 377 h 379"/>
                  <a:gd name="T26" fmla="*/ 9 w 19"/>
                  <a:gd name="T27" fmla="*/ 379 h 379"/>
                  <a:gd name="T28" fmla="*/ 9 w 19"/>
                  <a:gd name="T29" fmla="*/ 379 h 379"/>
                  <a:gd name="T30" fmla="*/ 11 w 19"/>
                  <a:gd name="T31" fmla="*/ 377 h 379"/>
                  <a:gd name="T32" fmla="*/ 13 w 19"/>
                  <a:gd name="T33" fmla="*/ 377 h 379"/>
                  <a:gd name="T34" fmla="*/ 15 w 19"/>
                  <a:gd name="T35" fmla="*/ 375 h 379"/>
                  <a:gd name="T36" fmla="*/ 15 w 19"/>
                  <a:gd name="T37" fmla="*/ 375 h 379"/>
                  <a:gd name="T38" fmla="*/ 18 w 19"/>
                  <a:gd name="T39" fmla="*/ 372 h 379"/>
                  <a:gd name="T40" fmla="*/ 19 w 19"/>
                  <a:gd name="T41" fmla="*/ 368 h 379"/>
                  <a:gd name="T42" fmla="*/ 19 w 19"/>
                  <a:gd name="T43" fmla="*/ 9 h 379"/>
                  <a:gd name="T44" fmla="*/ 19 w 19"/>
                  <a:gd name="T45" fmla="*/ 9 h 379"/>
                  <a:gd name="T46" fmla="*/ 18 w 19"/>
                  <a:gd name="T47" fmla="*/ 5 h 379"/>
                  <a:gd name="T48" fmla="*/ 16 w 19"/>
                  <a:gd name="T49" fmla="*/ 2 h 379"/>
                  <a:gd name="T50" fmla="*/ 13 w 19"/>
                  <a:gd name="T51" fmla="*/ 0 h 379"/>
                  <a:gd name="T52" fmla="*/ 9 w 19"/>
                  <a:gd name="T53" fmla="*/ 0 h 379"/>
                  <a:gd name="T54" fmla="*/ 9 w 19"/>
                  <a:gd name="T55"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79">
                    <a:moveTo>
                      <a:pt x="9" y="0"/>
                    </a:moveTo>
                    <a:lnTo>
                      <a:pt x="9" y="0"/>
                    </a:lnTo>
                    <a:lnTo>
                      <a:pt x="5" y="0"/>
                    </a:lnTo>
                    <a:lnTo>
                      <a:pt x="3" y="2"/>
                    </a:lnTo>
                    <a:lnTo>
                      <a:pt x="0" y="5"/>
                    </a:lnTo>
                    <a:lnTo>
                      <a:pt x="0" y="9"/>
                    </a:lnTo>
                    <a:lnTo>
                      <a:pt x="0" y="368"/>
                    </a:lnTo>
                    <a:lnTo>
                      <a:pt x="0" y="368"/>
                    </a:lnTo>
                    <a:lnTo>
                      <a:pt x="1" y="372"/>
                    </a:lnTo>
                    <a:lnTo>
                      <a:pt x="3" y="375"/>
                    </a:lnTo>
                    <a:lnTo>
                      <a:pt x="3" y="375"/>
                    </a:lnTo>
                    <a:lnTo>
                      <a:pt x="5" y="377"/>
                    </a:lnTo>
                    <a:lnTo>
                      <a:pt x="7" y="377"/>
                    </a:lnTo>
                    <a:lnTo>
                      <a:pt x="9" y="379"/>
                    </a:lnTo>
                    <a:lnTo>
                      <a:pt x="9" y="379"/>
                    </a:lnTo>
                    <a:lnTo>
                      <a:pt x="11" y="377"/>
                    </a:lnTo>
                    <a:lnTo>
                      <a:pt x="13" y="377"/>
                    </a:lnTo>
                    <a:lnTo>
                      <a:pt x="15" y="375"/>
                    </a:lnTo>
                    <a:lnTo>
                      <a:pt x="15" y="375"/>
                    </a:lnTo>
                    <a:lnTo>
                      <a:pt x="18" y="372"/>
                    </a:lnTo>
                    <a:lnTo>
                      <a:pt x="19" y="368"/>
                    </a:lnTo>
                    <a:lnTo>
                      <a:pt x="19" y="9"/>
                    </a:lnTo>
                    <a:lnTo>
                      <a:pt x="19" y="9"/>
                    </a:lnTo>
                    <a:lnTo>
                      <a:pt x="18" y="5"/>
                    </a:lnTo>
                    <a:lnTo>
                      <a:pt x="16" y="2"/>
                    </a:lnTo>
                    <a:lnTo>
                      <a:pt x="13" y="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177800" indent="-177800" defTabSz="711200">
                  <a:spcBef>
                    <a:spcPts val="1200"/>
                  </a:spcBef>
                  <a:buFontTx/>
                  <a:buChar char="•"/>
                </a:pPr>
                <a:endParaRPr lang="en-US" sz="1600">
                  <a:solidFill>
                    <a:prstClr val="black"/>
                  </a:solidFill>
                </a:endParaRPr>
              </a:p>
            </p:txBody>
          </p:sp>
        </p:grpSp>
      </p:grpSp>
      <p:grpSp>
        <p:nvGrpSpPr>
          <p:cNvPr id="16" name="Group 15"/>
          <p:cNvGrpSpPr>
            <a:grpSpLocks noChangeAspect="1"/>
          </p:cNvGrpSpPr>
          <p:nvPr/>
        </p:nvGrpSpPr>
        <p:grpSpPr>
          <a:xfrm>
            <a:off x="518877" y="3088263"/>
            <a:ext cx="720000" cy="720000"/>
            <a:chOff x="9358313" y="823913"/>
            <a:chExt cx="522288" cy="522288"/>
          </a:xfrm>
          <a:solidFill>
            <a:schemeClr val="accent3"/>
          </a:solidFill>
        </p:grpSpPr>
        <p:sp>
          <p:nvSpPr>
            <p:cNvPr id="17" name="Freeform 20"/>
            <p:cNvSpPr>
              <a:spLocks noEditPoints="1"/>
            </p:cNvSpPr>
            <p:nvPr/>
          </p:nvSpPr>
          <p:spPr bwMode="auto">
            <a:xfrm>
              <a:off x="9358313" y="823913"/>
              <a:ext cx="522288" cy="522288"/>
            </a:xfrm>
            <a:custGeom>
              <a:avLst/>
              <a:gdLst>
                <a:gd name="T0" fmla="*/ 313 w 658"/>
                <a:gd name="T1" fmla="*/ 656 h 658"/>
                <a:gd name="T2" fmla="*/ 263 w 658"/>
                <a:gd name="T3" fmla="*/ 651 h 658"/>
                <a:gd name="T4" fmla="*/ 202 w 658"/>
                <a:gd name="T5" fmla="*/ 632 h 658"/>
                <a:gd name="T6" fmla="*/ 121 w 658"/>
                <a:gd name="T7" fmla="*/ 582 h 658"/>
                <a:gd name="T8" fmla="*/ 57 w 658"/>
                <a:gd name="T9" fmla="*/ 513 h 658"/>
                <a:gd name="T10" fmla="*/ 15 w 658"/>
                <a:gd name="T11" fmla="*/ 427 h 658"/>
                <a:gd name="T12" fmla="*/ 4 w 658"/>
                <a:gd name="T13" fmla="*/ 378 h 658"/>
                <a:gd name="T14" fmla="*/ 0 w 658"/>
                <a:gd name="T15" fmla="*/ 329 h 658"/>
                <a:gd name="T16" fmla="*/ 3 w 658"/>
                <a:gd name="T17" fmla="*/ 295 h 658"/>
                <a:gd name="T18" fmla="*/ 11 w 658"/>
                <a:gd name="T19" fmla="*/ 247 h 658"/>
                <a:gd name="T20" fmla="*/ 41 w 658"/>
                <a:gd name="T21" fmla="*/ 172 h 658"/>
                <a:gd name="T22" fmla="*/ 97 w 658"/>
                <a:gd name="T23" fmla="*/ 96 h 658"/>
                <a:gd name="T24" fmla="*/ 173 w 658"/>
                <a:gd name="T25" fmla="*/ 40 h 658"/>
                <a:gd name="T26" fmla="*/ 247 w 658"/>
                <a:gd name="T27" fmla="*/ 10 h 658"/>
                <a:gd name="T28" fmla="*/ 296 w 658"/>
                <a:gd name="T29" fmla="*/ 2 h 658"/>
                <a:gd name="T30" fmla="*/ 329 w 658"/>
                <a:gd name="T31" fmla="*/ 0 h 658"/>
                <a:gd name="T32" fmla="*/ 379 w 658"/>
                <a:gd name="T33" fmla="*/ 4 h 658"/>
                <a:gd name="T34" fmla="*/ 427 w 658"/>
                <a:gd name="T35" fmla="*/ 14 h 658"/>
                <a:gd name="T36" fmla="*/ 513 w 658"/>
                <a:gd name="T37" fmla="*/ 56 h 658"/>
                <a:gd name="T38" fmla="*/ 583 w 658"/>
                <a:gd name="T39" fmla="*/ 119 h 658"/>
                <a:gd name="T40" fmla="*/ 633 w 658"/>
                <a:gd name="T41" fmla="*/ 201 h 658"/>
                <a:gd name="T42" fmla="*/ 651 w 658"/>
                <a:gd name="T43" fmla="*/ 263 h 658"/>
                <a:gd name="T44" fmla="*/ 658 w 658"/>
                <a:gd name="T45" fmla="*/ 311 h 658"/>
                <a:gd name="T46" fmla="*/ 658 w 658"/>
                <a:gd name="T47" fmla="*/ 346 h 658"/>
                <a:gd name="T48" fmla="*/ 651 w 658"/>
                <a:gd name="T49" fmla="*/ 394 h 658"/>
                <a:gd name="T50" fmla="*/ 633 w 658"/>
                <a:gd name="T51" fmla="*/ 456 h 658"/>
                <a:gd name="T52" fmla="*/ 583 w 658"/>
                <a:gd name="T53" fmla="*/ 538 h 658"/>
                <a:gd name="T54" fmla="*/ 513 w 658"/>
                <a:gd name="T55" fmla="*/ 601 h 658"/>
                <a:gd name="T56" fmla="*/ 427 w 658"/>
                <a:gd name="T57" fmla="*/ 643 h 658"/>
                <a:gd name="T58" fmla="*/ 379 w 658"/>
                <a:gd name="T59" fmla="*/ 653 h 658"/>
                <a:gd name="T60" fmla="*/ 329 w 658"/>
                <a:gd name="T61" fmla="*/ 658 h 658"/>
                <a:gd name="T62" fmla="*/ 329 w 658"/>
                <a:gd name="T63" fmla="*/ 37 h 658"/>
                <a:gd name="T64" fmla="*/ 243 w 658"/>
                <a:gd name="T65" fmla="*/ 51 h 658"/>
                <a:gd name="T66" fmla="*/ 167 w 658"/>
                <a:gd name="T67" fmla="*/ 87 h 658"/>
                <a:gd name="T68" fmla="*/ 105 w 658"/>
                <a:gd name="T69" fmla="*/ 143 h 658"/>
                <a:gd name="T70" fmla="*/ 61 w 658"/>
                <a:gd name="T71" fmla="*/ 216 h 658"/>
                <a:gd name="T72" fmla="*/ 41 w 658"/>
                <a:gd name="T73" fmla="*/ 299 h 658"/>
                <a:gd name="T74" fmla="*/ 41 w 658"/>
                <a:gd name="T75" fmla="*/ 358 h 658"/>
                <a:gd name="T76" fmla="*/ 61 w 658"/>
                <a:gd name="T77" fmla="*/ 441 h 658"/>
                <a:gd name="T78" fmla="*/ 105 w 658"/>
                <a:gd name="T79" fmla="*/ 514 h 658"/>
                <a:gd name="T80" fmla="*/ 167 w 658"/>
                <a:gd name="T81" fmla="*/ 570 h 658"/>
                <a:gd name="T82" fmla="*/ 243 w 658"/>
                <a:gd name="T83" fmla="*/ 607 h 658"/>
                <a:gd name="T84" fmla="*/ 329 w 658"/>
                <a:gd name="T85" fmla="*/ 620 h 658"/>
                <a:gd name="T86" fmla="*/ 388 w 658"/>
                <a:gd name="T87" fmla="*/ 613 h 658"/>
                <a:gd name="T88" fmla="*/ 467 w 658"/>
                <a:gd name="T89" fmla="*/ 585 h 658"/>
                <a:gd name="T90" fmla="*/ 535 w 658"/>
                <a:gd name="T91" fmla="*/ 534 h 658"/>
                <a:gd name="T92" fmla="*/ 586 w 658"/>
                <a:gd name="T93" fmla="*/ 467 h 658"/>
                <a:gd name="T94" fmla="*/ 615 w 658"/>
                <a:gd name="T95" fmla="*/ 388 h 658"/>
                <a:gd name="T96" fmla="*/ 621 w 658"/>
                <a:gd name="T97" fmla="*/ 329 h 658"/>
                <a:gd name="T98" fmla="*/ 607 w 658"/>
                <a:gd name="T99" fmla="*/ 243 h 658"/>
                <a:gd name="T100" fmla="*/ 571 w 658"/>
                <a:gd name="T101" fmla="*/ 166 h 658"/>
                <a:gd name="T102" fmla="*/ 514 w 658"/>
                <a:gd name="T103" fmla="*/ 104 h 658"/>
                <a:gd name="T104" fmla="*/ 442 w 658"/>
                <a:gd name="T105" fmla="*/ 60 h 658"/>
                <a:gd name="T106" fmla="*/ 359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3" y="656"/>
                  </a:lnTo>
                  <a:lnTo>
                    <a:pt x="296" y="656"/>
                  </a:lnTo>
                  <a:lnTo>
                    <a:pt x="280" y="653"/>
                  </a:lnTo>
                  <a:lnTo>
                    <a:pt x="263" y="651"/>
                  </a:lnTo>
                  <a:lnTo>
                    <a:pt x="247" y="647"/>
                  </a:lnTo>
                  <a:lnTo>
                    <a:pt x="231" y="643"/>
                  </a:lnTo>
                  <a:lnTo>
                    <a:pt x="202" y="632"/>
                  </a:lnTo>
                  <a:lnTo>
                    <a:pt x="173" y="617"/>
                  </a:lnTo>
                  <a:lnTo>
                    <a:pt x="145" y="601"/>
                  </a:lnTo>
                  <a:lnTo>
                    <a:pt x="121" y="582"/>
                  </a:lnTo>
                  <a:lnTo>
                    <a:pt x="97" y="561"/>
                  </a:lnTo>
                  <a:lnTo>
                    <a:pt x="75" y="538"/>
                  </a:lnTo>
                  <a:lnTo>
                    <a:pt x="57" y="513"/>
                  </a:lnTo>
                  <a:lnTo>
                    <a:pt x="41" y="486"/>
                  </a:lnTo>
                  <a:lnTo>
                    <a:pt x="27" y="456"/>
                  </a:lnTo>
                  <a:lnTo>
                    <a:pt x="15" y="427"/>
                  </a:lnTo>
                  <a:lnTo>
                    <a:pt x="11" y="410"/>
                  </a:lnTo>
                  <a:lnTo>
                    <a:pt x="7" y="394"/>
                  </a:lnTo>
                  <a:lnTo>
                    <a:pt x="4" y="378"/>
                  </a:lnTo>
                  <a:lnTo>
                    <a:pt x="3" y="362"/>
                  </a:lnTo>
                  <a:lnTo>
                    <a:pt x="2" y="346"/>
                  </a:lnTo>
                  <a:lnTo>
                    <a:pt x="0" y="329"/>
                  </a:lnTo>
                  <a:lnTo>
                    <a:pt x="0" y="329"/>
                  </a:lnTo>
                  <a:lnTo>
                    <a:pt x="2" y="311"/>
                  </a:lnTo>
                  <a:lnTo>
                    <a:pt x="3" y="295"/>
                  </a:lnTo>
                  <a:lnTo>
                    <a:pt x="4" y="279"/>
                  </a:lnTo>
                  <a:lnTo>
                    <a:pt x="7" y="263"/>
                  </a:lnTo>
                  <a:lnTo>
                    <a:pt x="11" y="247"/>
                  </a:lnTo>
                  <a:lnTo>
                    <a:pt x="15" y="231"/>
                  </a:lnTo>
                  <a:lnTo>
                    <a:pt x="27" y="201"/>
                  </a:lnTo>
                  <a:lnTo>
                    <a:pt x="41" y="172"/>
                  </a:lnTo>
                  <a:lnTo>
                    <a:pt x="57" y="145"/>
                  </a:lnTo>
                  <a:lnTo>
                    <a:pt x="75" y="119"/>
                  </a:lnTo>
                  <a:lnTo>
                    <a:pt x="97" y="96"/>
                  </a:lnTo>
                  <a:lnTo>
                    <a:pt x="121" y="75"/>
                  </a:lnTo>
                  <a:lnTo>
                    <a:pt x="145" y="56"/>
                  </a:lnTo>
                  <a:lnTo>
                    <a:pt x="173" y="40"/>
                  </a:lnTo>
                  <a:lnTo>
                    <a:pt x="202" y="27"/>
                  </a:lnTo>
                  <a:lnTo>
                    <a:pt x="231" y="14"/>
                  </a:lnTo>
                  <a:lnTo>
                    <a:pt x="247" y="10"/>
                  </a:lnTo>
                  <a:lnTo>
                    <a:pt x="263" y="6"/>
                  </a:lnTo>
                  <a:lnTo>
                    <a:pt x="280" y="4"/>
                  </a:lnTo>
                  <a:lnTo>
                    <a:pt x="296" y="2"/>
                  </a:lnTo>
                  <a:lnTo>
                    <a:pt x="313" y="1"/>
                  </a:lnTo>
                  <a:lnTo>
                    <a:pt x="329" y="0"/>
                  </a:lnTo>
                  <a:lnTo>
                    <a:pt x="329" y="0"/>
                  </a:lnTo>
                  <a:lnTo>
                    <a:pt x="347" y="1"/>
                  </a:lnTo>
                  <a:lnTo>
                    <a:pt x="363" y="2"/>
                  </a:lnTo>
                  <a:lnTo>
                    <a:pt x="379" y="4"/>
                  </a:lnTo>
                  <a:lnTo>
                    <a:pt x="395" y="6"/>
                  </a:lnTo>
                  <a:lnTo>
                    <a:pt x="411" y="10"/>
                  </a:lnTo>
                  <a:lnTo>
                    <a:pt x="427" y="14"/>
                  </a:lnTo>
                  <a:lnTo>
                    <a:pt x="457" y="27"/>
                  </a:lnTo>
                  <a:lnTo>
                    <a:pt x="486" y="40"/>
                  </a:lnTo>
                  <a:lnTo>
                    <a:pt x="513" y="56"/>
                  </a:lnTo>
                  <a:lnTo>
                    <a:pt x="539" y="75"/>
                  </a:lnTo>
                  <a:lnTo>
                    <a:pt x="561" y="96"/>
                  </a:lnTo>
                  <a:lnTo>
                    <a:pt x="583" y="119"/>
                  </a:lnTo>
                  <a:lnTo>
                    <a:pt x="602" y="145"/>
                  </a:lnTo>
                  <a:lnTo>
                    <a:pt x="618" y="172"/>
                  </a:lnTo>
                  <a:lnTo>
                    <a:pt x="633" y="201"/>
                  </a:lnTo>
                  <a:lnTo>
                    <a:pt x="643" y="231"/>
                  </a:lnTo>
                  <a:lnTo>
                    <a:pt x="647" y="247"/>
                  </a:lnTo>
                  <a:lnTo>
                    <a:pt x="651" y="263"/>
                  </a:lnTo>
                  <a:lnTo>
                    <a:pt x="654" y="279"/>
                  </a:lnTo>
                  <a:lnTo>
                    <a:pt x="657" y="295"/>
                  </a:lnTo>
                  <a:lnTo>
                    <a:pt x="658" y="311"/>
                  </a:lnTo>
                  <a:lnTo>
                    <a:pt x="658" y="329"/>
                  </a:lnTo>
                  <a:lnTo>
                    <a:pt x="658" y="329"/>
                  </a:lnTo>
                  <a:lnTo>
                    <a:pt x="658" y="346"/>
                  </a:lnTo>
                  <a:lnTo>
                    <a:pt x="657" y="362"/>
                  </a:lnTo>
                  <a:lnTo>
                    <a:pt x="654" y="378"/>
                  </a:lnTo>
                  <a:lnTo>
                    <a:pt x="651" y="394"/>
                  </a:lnTo>
                  <a:lnTo>
                    <a:pt x="647" y="410"/>
                  </a:lnTo>
                  <a:lnTo>
                    <a:pt x="643" y="427"/>
                  </a:lnTo>
                  <a:lnTo>
                    <a:pt x="633" y="456"/>
                  </a:lnTo>
                  <a:lnTo>
                    <a:pt x="618" y="486"/>
                  </a:lnTo>
                  <a:lnTo>
                    <a:pt x="602" y="513"/>
                  </a:lnTo>
                  <a:lnTo>
                    <a:pt x="583" y="538"/>
                  </a:lnTo>
                  <a:lnTo>
                    <a:pt x="561" y="561"/>
                  </a:lnTo>
                  <a:lnTo>
                    <a:pt x="539" y="582"/>
                  </a:lnTo>
                  <a:lnTo>
                    <a:pt x="513" y="601"/>
                  </a:lnTo>
                  <a:lnTo>
                    <a:pt x="486" y="617"/>
                  </a:lnTo>
                  <a:lnTo>
                    <a:pt x="457" y="632"/>
                  </a:lnTo>
                  <a:lnTo>
                    <a:pt x="427" y="643"/>
                  </a:lnTo>
                  <a:lnTo>
                    <a:pt x="411" y="647"/>
                  </a:lnTo>
                  <a:lnTo>
                    <a:pt x="395" y="651"/>
                  </a:lnTo>
                  <a:lnTo>
                    <a:pt x="379" y="653"/>
                  </a:lnTo>
                  <a:lnTo>
                    <a:pt x="363" y="656"/>
                  </a:lnTo>
                  <a:lnTo>
                    <a:pt x="347" y="656"/>
                  </a:lnTo>
                  <a:lnTo>
                    <a:pt x="329" y="658"/>
                  </a:lnTo>
                  <a:lnTo>
                    <a:pt x="329" y="658"/>
                  </a:lnTo>
                  <a:close/>
                  <a:moveTo>
                    <a:pt x="329" y="37"/>
                  </a:moveTo>
                  <a:lnTo>
                    <a:pt x="329" y="37"/>
                  </a:lnTo>
                  <a:lnTo>
                    <a:pt x="300" y="39"/>
                  </a:lnTo>
                  <a:lnTo>
                    <a:pt x="271" y="44"/>
                  </a:lnTo>
                  <a:lnTo>
                    <a:pt x="243" y="51"/>
                  </a:lnTo>
                  <a:lnTo>
                    <a:pt x="216" y="60"/>
                  </a:lnTo>
                  <a:lnTo>
                    <a:pt x="191" y="72"/>
                  </a:lnTo>
                  <a:lnTo>
                    <a:pt x="167" y="87"/>
                  </a:lnTo>
                  <a:lnTo>
                    <a:pt x="144" y="104"/>
                  </a:lnTo>
                  <a:lnTo>
                    <a:pt x="124" y="123"/>
                  </a:lnTo>
                  <a:lnTo>
                    <a:pt x="105" y="143"/>
                  </a:lnTo>
                  <a:lnTo>
                    <a:pt x="88" y="166"/>
                  </a:lnTo>
                  <a:lnTo>
                    <a:pt x="74" y="190"/>
                  </a:lnTo>
                  <a:lnTo>
                    <a:pt x="61" y="216"/>
                  </a:lnTo>
                  <a:lnTo>
                    <a:pt x="51" y="243"/>
                  </a:lnTo>
                  <a:lnTo>
                    <a:pt x="45" y="270"/>
                  </a:lnTo>
                  <a:lnTo>
                    <a:pt x="41" y="299"/>
                  </a:lnTo>
                  <a:lnTo>
                    <a:pt x="38" y="329"/>
                  </a:lnTo>
                  <a:lnTo>
                    <a:pt x="38" y="329"/>
                  </a:lnTo>
                  <a:lnTo>
                    <a:pt x="41" y="358"/>
                  </a:lnTo>
                  <a:lnTo>
                    <a:pt x="45" y="388"/>
                  </a:lnTo>
                  <a:lnTo>
                    <a:pt x="51" y="415"/>
                  </a:lnTo>
                  <a:lnTo>
                    <a:pt x="61" y="441"/>
                  </a:lnTo>
                  <a:lnTo>
                    <a:pt x="74" y="467"/>
                  </a:lnTo>
                  <a:lnTo>
                    <a:pt x="88" y="491"/>
                  </a:lnTo>
                  <a:lnTo>
                    <a:pt x="105" y="514"/>
                  </a:lnTo>
                  <a:lnTo>
                    <a:pt x="124" y="534"/>
                  </a:lnTo>
                  <a:lnTo>
                    <a:pt x="144" y="553"/>
                  </a:lnTo>
                  <a:lnTo>
                    <a:pt x="167" y="570"/>
                  </a:lnTo>
                  <a:lnTo>
                    <a:pt x="191" y="585"/>
                  </a:lnTo>
                  <a:lnTo>
                    <a:pt x="216" y="597"/>
                  </a:lnTo>
                  <a:lnTo>
                    <a:pt x="243" y="607"/>
                  </a:lnTo>
                  <a:lnTo>
                    <a:pt x="271" y="613"/>
                  </a:lnTo>
                  <a:lnTo>
                    <a:pt x="300" y="619"/>
                  </a:lnTo>
                  <a:lnTo>
                    <a:pt x="329" y="620"/>
                  </a:lnTo>
                  <a:lnTo>
                    <a:pt x="329" y="620"/>
                  </a:lnTo>
                  <a:lnTo>
                    <a:pt x="359" y="619"/>
                  </a:lnTo>
                  <a:lnTo>
                    <a:pt x="388" y="613"/>
                  </a:lnTo>
                  <a:lnTo>
                    <a:pt x="416" y="607"/>
                  </a:lnTo>
                  <a:lnTo>
                    <a:pt x="442" y="597"/>
                  </a:lnTo>
                  <a:lnTo>
                    <a:pt x="467" y="585"/>
                  </a:lnTo>
                  <a:lnTo>
                    <a:pt x="492" y="570"/>
                  </a:lnTo>
                  <a:lnTo>
                    <a:pt x="514" y="553"/>
                  </a:lnTo>
                  <a:lnTo>
                    <a:pt x="535" y="534"/>
                  </a:lnTo>
                  <a:lnTo>
                    <a:pt x="553" y="514"/>
                  </a:lnTo>
                  <a:lnTo>
                    <a:pt x="571" y="491"/>
                  </a:lnTo>
                  <a:lnTo>
                    <a:pt x="586" y="467"/>
                  </a:lnTo>
                  <a:lnTo>
                    <a:pt x="598" y="441"/>
                  </a:lnTo>
                  <a:lnTo>
                    <a:pt x="607" y="415"/>
                  </a:lnTo>
                  <a:lnTo>
                    <a:pt x="615" y="388"/>
                  </a:lnTo>
                  <a:lnTo>
                    <a:pt x="619" y="358"/>
                  </a:lnTo>
                  <a:lnTo>
                    <a:pt x="621" y="329"/>
                  </a:lnTo>
                  <a:lnTo>
                    <a:pt x="621" y="329"/>
                  </a:lnTo>
                  <a:lnTo>
                    <a:pt x="619" y="299"/>
                  </a:lnTo>
                  <a:lnTo>
                    <a:pt x="615" y="270"/>
                  </a:lnTo>
                  <a:lnTo>
                    <a:pt x="607" y="243"/>
                  </a:lnTo>
                  <a:lnTo>
                    <a:pt x="598" y="216"/>
                  </a:lnTo>
                  <a:lnTo>
                    <a:pt x="586" y="190"/>
                  </a:lnTo>
                  <a:lnTo>
                    <a:pt x="571" y="166"/>
                  </a:lnTo>
                  <a:lnTo>
                    <a:pt x="553" y="143"/>
                  </a:lnTo>
                  <a:lnTo>
                    <a:pt x="535" y="123"/>
                  </a:lnTo>
                  <a:lnTo>
                    <a:pt x="514" y="104"/>
                  </a:lnTo>
                  <a:lnTo>
                    <a:pt x="492" y="87"/>
                  </a:lnTo>
                  <a:lnTo>
                    <a:pt x="467" y="72"/>
                  </a:lnTo>
                  <a:lnTo>
                    <a:pt x="442" y="60"/>
                  </a:lnTo>
                  <a:lnTo>
                    <a:pt x="416" y="51"/>
                  </a:lnTo>
                  <a:lnTo>
                    <a:pt x="388" y="44"/>
                  </a:lnTo>
                  <a:lnTo>
                    <a:pt x="359"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4"/>
            <p:cNvSpPr>
              <a:spLocks noEditPoints="1"/>
            </p:cNvSpPr>
            <p:nvPr/>
          </p:nvSpPr>
          <p:spPr bwMode="auto">
            <a:xfrm>
              <a:off x="9502776" y="976313"/>
              <a:ext cx="233363" cy="220663"/>
            </a:xfrm>
            <a:custGeom>
              <a:avLst/>
              <a:gdLst>
                <a:gd name="T0" fmla="*/ 291 w 295"/>
                <a:gd name="T1" fmla="*/ 9 h 276"/>
                <a:gd name="T2" fmla="*/ 102 w 295"/>
                <a:gd name="T3" fmla="*/ 1 h 276"/>
                <a:gd name="T4" fmla="*/ 4 w 295"/>
                <a:gd name="T5" fmla="*/ 29 h 276"/>
                <a:gd name="T6" fmla="*/ 0 w 295"/>
                <a:gd name="T7" fmla="*/ 33 h 276"/>
                <a:gd name="T8" fmla="*/ 1 w 295"/>
                <a:gd name="T9" fmla="*/ 264 h 276"/>
                <a:gd name="T10" fmla="*/ 4 w 295"/>
                <a:gd name="T11" fmla="*/ 267 h 276"/>
                <a:gd name="T12" fmla="*/ 193 w 295"/>
                <a:gd name="T13" fmla="*/ 276 h 276"/>
                <a:gd name="T14" fmla="*/ 196 w 295"/>
                <a:gd name="T15" fmla="*/ 276 h 276"/>
                <a:gd name="T16" fmla="*/ 292 w 295"/>
                <a:gd name="T17" fmla="*/ 248 h 276"/>
                <a:gd name="T18" fmla="*/ 295 w 295"/>
                <a:gd name="T19" fmla="*/ 14 h 276"/>
                <a:gd name="T20" fmla="*/ 294 w 295"/>
                <a:gd name="T21" fmla="*/ 10 h 276"/>
                <a:gd name="T22" fmla="*/ 41 w 295"/>
                <a:gd name="T23" fmla="*/ 147 h 276"/>
                <a:gd name="T24" fmla="*/ 34 w 295"/>
                <a:gd name="T25" fmla="*/ 143 h 276"/>
                <a:gd name="T26" fmla="*/ 32 w 295"/>
                <a:gd name="T27" fmla="*/ 138 h 276"/>
                <a:gd name="T28" fmla="*/ 38 w 295"/>
                <a:gd name="T29" fmla="*/ 129 h 276"/>
                <a:gd name="T30" fmla="*/ 65 w 295"/>
                <a:gd name="T31" fmla="*/ 129 h 276"/>
                <a:gd name="T32" fmla="*/ 73 w 295"/>
                <a:gd name="T33" fmla="*/ 134 h 276"/>
                <a:gd name="T34" fmla="*/ 73 w 295"/>
                <a:gd name="T35" fmla="*/ 141 h 276"/>
                <a:gd name="T36" fmla="*/ 65 w 295"/>
                <a:gd name="T37" fmla="*/ 147 h 276"/>
                <a:gd name="T38" fmla="*/ 115 w 295"/>
                <a:gd name="T39" fmla="*/ 147 h 276"/>
                <a:gd name="T40" fmla="*/ 108 w 295"/>
                <a:gd name="T41" fmla="*/ 143 h 276"/>
                <a:gd name="T42" fmla="*/ 106 w 295"/>
                <a:gd name="T43" fmla="*/ 138 h 276"/>
                <a:gd name="T44" fmla="*/ 111 w 295"/>
                <a:gd name="T45" fmla="*/ 129 h 276"/>
                <a:gd name="T46" fmla="*/ 138 w 295"/>
                <a:gd name="T47" fmla="*/ 129 h 276"/>
                <a:gd name="T48" fmla="*/ 147 w 295"/>
                <a:gd name="T49" fmla="*/ 134 h 276"/>
                <a:gd name="T50" fmla="*/ 147 w 295"/>
                <a:gd name="T51" fmla="*/ 141 h 276"/>
                <a:gd name="T52" fmla="*/ 138 w 295"/>
                <a:gd name="T53" fmla="*/ 147 h 276"/>
                <a:gd name="T54" fmla="*/ 251 w 295"/>
                <a:gd name="T55" fmla="*/ 174 h 276"/>
                <a:gd name="T56" fmla="*/ 240 w 295"/>
                <a:gd name="T57" fmla="*/ 177 h 276"/>
                <a:gd name="T58" fmla="*/ 191 w 295"/>
                <a:gd name="T59" fmla="*/ 174 h 276"/>
                <a:gd name="T60" fmla="*/ 185 w 295"/>
                <a:gd name="T61" fmla="*/ 177 h 276"/>
                <a:gd name="T62" fmla="*/ 178 w 295"/>
                <a:gd name="T63" fmla="*/ 174 h 276"/>
                <a:gd name="T64" fmla="*/ 177 w 295"/>
                <a:gd name="T65" fmla="*/ 165 h 276"/>
                <a:gd name="T66" fmla="*/ 178 w 295"/>
                <a:gd name="T67" fmla="*/ 115 h 276"/>
                <a:gd name="T68" fmla="*/ 175 w 295"/>
                <a:gd name="T69" fmla="*/ 108 h 276"/>
                <a:gd name="T70" fmla="*/ 178 w 295"/>
                <a:gd name="T71" fmla="*/ 102 h 276"/>
                <a:gd name="T72" fmla="*/ 189 w 295"/>
                <a:gd name="T73" fmla="*/ 100 h 276"/>
                <a:gd name="T74" fmla="*/ 237 w 295"/>
                <a:gd name="T75" fmla="*/ 102 h 276"/>
                <a:gd name="T76" fmla="*/ 244 w 295"/>
                <a:gd name="T77" fmla="*/ 99 h 276"/>
                <a:gd name="T78" fmla="*/ 251 w 295"/>
                <a:gd name="T79" fmla="*/ 102 h 276"/>
                <a:gd name="T80" fmla="*/ 252 w 295"/>
                <a:gd name="T81" fmla="*/ 112 h 276"/>
                <a:gd name="T82" fmla="*/ 251 w 295"/>
                <a:gd name="T83" fmla="*/ 161 h 276"/>
                <a:gd name="T84" fmla="*/ 253 w 295"/>
                <a:gd name="T85" fmla="*/ 167 h 276"/>
                <a:gd name="T86" fmla="*/ 251 w 295"/>
                <a:gd name="T87" fmla="*/ 1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5" h="276">
                  <a:moveTo>
                    <a:pt x="294" y="10"/>
                  </a:moveTo>
                  <a:lnTo>
                    <a:pt x="294" y="10"/>
                  </a:lnTo>
                  <a:lnTo>
                    <a:pt x="291" y="9"/>
                  </a:lnTo>
                  <a:lnTo>
                    <a:pt x="289" y="10"/>
                  </a:lnTo>
                  <a:lnTo>
                    <a:pt x="196" y="39"/>
                  </a:lnTo>
                  <a:lnTo>
                    <a:pt x="102" y="1"/>
                  </a:lnTo>
                  <a:lnTo>
                    <a:pt x="102" y="1"/>
                  </a:lnTo>
                  <a:lnTo>
                    <a:pt x="99" y="0"/>
                  </a:lnTo>
                  <a:lnTo>
                    <a:pt x="4" y="29"/>
                  </a:lnTo>
                  <a:lnTo>
                    <a:pt x="4" y="29"/>
                  </a:lnTo>
                  <a:lnTo>
                    <a:pt x="1" y="31"/>
                  </a:lnTo>
                  <a:lnTo>
                    <a:pt x="0" y="33"/>
                  </a:lnTo>
                  <a:lnTo>
                    <a:pt x="0" y="261"/>
                  </a:lnTo>
                  <a:lnTo>
                    <a:pt x="0" y="261"/>
                  </a:lnTo>
                  <a:lnTo>
                    <a:pt x="1" y="264"/>
                  </a:lnTo>
                  <a:lnTo>
                    <a:pt x="2" y="265"/>
                  </a:lnTo>
                  <a:lnTo>
                    <a:pt x="2" y="265"/>
                  </a:lnTo>
                  <a:lnTo>
                    <a:pt x="4" y="267"/>
                  </a:lnTo>
                  <a:lnTo>
                    <a:pt x="6" y="267"/>
                  </a:lnTo>
                  <a:lnTo>
                    <a:pt x="100" y="239"/>
                  </a:lnTo>
                  <a:lnTo>
                    <a:pt x="193" y="276"/>
                  </a:lnTo>
                  <a:lnTo>
                    <a:pt x="193" y="276"/>
                  </a:lnTo>
                  <a:lnTo>
                    <a:pt x="196" y="276"/>
                  </a:lnTo>
                  <a:lnTo>
                    <a:pt x="196" y="276"/>
                  </a:lnTo>
                  <a:lnTo>
                    <a:pt x="197" y="276"/>
                  </a:lnTo>
                  <a:lnTo>
                    <a:pt x="292" y="248"/>
                  </a:lnTo>
                  <a:lnTo>
                    <a:pt x="292" y="248"/>
                  </a:lnTo>
                  <a:lnTo>
                    <a:pt x="294" y="245"/>
                  </a:lnTo>
                  <a:lnTo>
                    <a:pt x="295" y="243"/>
                  </a:lnTo>
                  <a:lnTo>
                    <a:pt x="295" y="14"/>
                  </a:lnTo>
                  <a:lnTo>
                    <a:pt x="295" y="14"/>
                  </a:lnTo>
                  <a:lnTo>
                    <a:pt x="295" y="12"/>
                  </a:lnTo>
                  <a:lnTo>
                    <a:pt x="294" y="10"/>
                  </a:lnTo>
                  <a:lnTo>
                    <a:pt x="294" y="10"/>
                  </a:lnTo>
                  <a:close/>
                  <a:moveTo>
                    <a:pt x="65" y="147"/>
                  </a:moveTo>
                  <a:lnTo>
                    <a:pt x="41" y="147"/>
                  </a:lnTo>
                  <a:lnTo>
                    <a:pt x="41" y="147"/>
                  </a:lnTo>
                  <a:lnTo>
                    <a:pt x="38" y="146"/>
                  </a:lnTo>
                  <a:lnTo>
                    <a:pt x="34" y="143"/>
                  </a:lnTo>
                  <a:lnTo>
                    <a:pt x="33" y="141"/>
                  </a:lnTo>
                  <a:lnTo>
                    <a:pt x="32" y="138"/>
                  </a:lnTo>
                  <a:lnTo>
                    <a:pt x="32" y="138"/>
                  </a:lnTo>
                  <a:lnTo>
                    <a:pt x="33" y="134"/>
                  </a:lnTo>
                  <a:lnTo>
                    <a:pt x="34" y="131"/>
                  </a:lnTo>
                  <a:lnTo>
                    <a:pt x="38" y="129"/>
                  </a:lnTo>
                  <a:lnTo>
                    <a:pt x="41" y="129"/>
                  </a:lnTo>
                  <a:lnTo>
                    <a:pt x="65" y="129"/>
                  </a:lnTo>
                  <a:lnTo>
                    <a:pt x="65" y="129"/>
                  </a:lnTo>
                  <a:lnTo>
                    <a:pt x="69" y="129"/>
                  </a:lnTo>
                  <a:lnTo>
                    <a:pt x="72" y="131"/>
                  </a:lnTo>
                  <a:lnTo>
                    <a:pt x="73" y="134"/>
                  </a:lnTo>
                  <a:lnTo>
                    <a:pt x="75" y="138"/>
                  </a:lnTo>
                  <a:lnTo>
                    <a:pt x="75" y="138"/>
                  </a:lnTo>
                  <a:lnTo>
                    <a:pt x="73" y="141"/>
                  </a:lnTo>
                  <a:lnTo>
                    <a:pt x="72" y="143"/>
                  </a:lnTo>
                  <a:lnTo>
                    <a:pt x="69" y="146"/>
                  </a:lnTo>
                  <a:lnTo>
                    <a:pt x="65" y="147"/>
                  </a:lnTo>
                  <a:lnTo>
                    <a:pt x="65" y="147"/>
                  </a:lnTo>
                  <a:close/>
                  <a:moveTo>
                    <a:pt x="138" y="147"/>
                  </a:moveTo>
                  <a:lnTo>
                    <a:pt x="115" y="147"/>
                  </a:lnTo>
                  <a:lnTo>
                    <a:pt x="115" y="147"/>
                  </a:lnTo>
                  <a:lnTo>
                    <a:pt x="111" y="146"/>
                  </a:lnTo>
                  <a:lnTo>
                    <a:pt x="108" y="143"/>
                  </a:lnTo>
                  <a:lnTo>
                    <a:pt x="106" y="141"/>
                  </a:lnTo>
                  <a:lnTo>
                    <a:pt x="106" y="138"/>
                  </a:lnTo>
                  <a:lnTo>
                    <a:pt x="106" y="138"/>
                  </a:lnTo>
                  <a:lnTo>
                    <a:pt x="106" y="134"/>
                  </a:lnTo>
                  <a:lnTo>
                    <a:pt x="108" y="131"/>
                  </a:lnTo>
                  <a:lnTo>
                    <a:pt x="111" y="129"/>
                  </a:lnTo>
                  <a:lnTo>
                    <a:pt x="115" y="129"/>
                  </a:lnTo>
                  <a:lnTo>
                    <a:pt x="138" y="129"/>
                  </a:lnTo>
                  <a:lnTo>
                    <a:pt x="138" y="129"/>
                  </a:lnTo>
                  <a:lnTo>
                    <a:pt x="142" y="129"/>
                  </a:lnTo>
                  <a:lnTo>
                    <a:pt x="145" y="131"/>
                  </a:lnTo>
                  <a:lnTo>
                    <a:pt x="147" y="134"/>
                  </a:lnTo>
                  <a:lnTo>
                    <a:pt x="147" y="138"/>
                  </a:lnTo>
                  <a:lnTo>
                    <a:pt x="147" y="138"/>
                  </a:lnTo>
                  <a:lnTo>
                    <a:pt x="147" y="141"/>
                  </a:lnTo>
                  <a:lnTo>
                    <a:pt x="145" y="143"/>
                  </a:lnTo>
                  <a:lnTo>
                    <a:pt x="142" y="146"/>
                  </a:lnTo>
                  <a:lnTo>
                    <a:pt x="138" y="147"/>
                  </a:lnTo>
                  <a:lnTo>
                    <a:pt x="138" y="147"/>
                  </a:lnTo>
                  <a:close/>
                  <a:moveTo>
                    <a:pt x="251" y="174"/>
                  </a:moveTo>
                  <a:lnTo>
                    <a:pt x="251" y="174"/>
                  </a:lnTo>
                  <a:lnTo>
                    <a:pt x="247" y="177"/>
                  </a:lnTo>
                  <a:lnTo>
                    <a:pt x="244" y="177"/>
                  </a:lnTo>
                  <a:lnTo>
                    <a:pt x="240" y="177"/>
                  </a:lnTo>
                  <a:lnTo>
                    <a:pt x="237" y="174"/>
                  </a:lnTo>
                  <a:lnTo>
                    <a:pt x="214" y="151"/>
                  </a:lnTo>
                  <a:lnTo>
                    <a:pt x="191" y="174"/>
                  </a:lnTo>
                  <a:lnTo>
                    <a:pt x="191" y="174"/>
                  </a:lnTo>
                  <a:lnTo>
                    <a:pt x="189" y="177"/>
                  </a:lnTo>
                  <a:lnTo>
                    <a:pt x="185" y="177"/>
                  </a:lnTo>
                  <a:lnTo>
                    <a:pt x="181" y="177"/>
                  </a:lnTo>
                  <a:lnTo>
                    <a:pt x="178" y="174"/>
                  </a:lnTo>
                  <a:lnTo>
                    <a:pt x="178" y="174"/>
                  </a:lnTo>
                  <a:lnTo>
                    <a:pt x="177" y="172"/>
                  </a:lnTo>
                  <a:lnTo>
                    <a:pt x="175" y="167"/>
                  </a:lnTo>
                  <a:lnTo>
                    <a:pt x="177" y="165"/>
                  </a:lnTo>
                  <a:lnTo>
                    <a:pt x="178" y="161"/>
                  </a:lnTo>
                  <a:lnTo>
                    <a:pt x="201" y="138"/>
                  </a:lnTo>
                  <a:lnTo>
                    <a:pt x="178" y="115"/>
                  </a:lnTo>
                  <a:lnTo>
                    <a:pt x="178" y="115"/>
                  </a:lnTo>
                  <a:lnTo>
                    <a:pt x="177" y="112"/>
                  </a:lnTo>
                  <a:lnTo>
                    <a:pt x="175" y="108"/>
                  </a:lnTo>
                  <a:lnTo>
                    <a:pt x="177" y="106"/>
                  </a:lnTo>
                  <a:lnTo>
                    <a:pt x="178" y="102"/>
                  </a:lnTo>
                  <a:lnTo>
                    <a:pt x="178" y="102"/>
                  </a:lnTo>
                  <a:lnTo>
                    <a:pt x="181" y="100"/>
                  </a:lnTo>
                  <a:lnTo>
                    <a:pt x="185" y="99"/>
                  </a:lnTo>
                  <a:lnTo>
                    <a:pt x="189" y="100"/>
                  </a:lnTo>
                  <a:lnTo>
                    <a:pt x="191" y="102"/>
                  </a:lnTo>
                  <a:lnTo>
                    <a:pt x="214" y="126"/>
                  </a:lnTo>
                  <a:lnTo>
                    <a:pt x="237" y="102"/>
                  </a:lnTo>
                  <a:lnTo>
                    <a:pt x="237" y="102"/>
                  </a:lnTo>
                  <a:lnTo>
                    <a:pt x="240" y="100"/>
                  </a:lnTo>
                  <a:lnTo>
                    <a:pt x="244" y="99"/>
                  </a:lnTo>
                  <a:lnTo>
                    <a:pt x="247" y="100"/>
                  </a:lnTo>
                  <a:lnTo>
                    <a:pt x="251" y="102"/>
                  </a:lnTo>
                  <a:lnTo>
                    <a:pt x="251" y="102"/>
                  </a:lnTo>
                  <a:lnTo>
                    <a:pt x="252" y="106"/>
                  </a:lnTo>
                  <a:lnTo>
                    <a:pt x="253" y="108"/>
                  </a:lnTo>
                  <a:lnTo>
                    <a:pt x="252" y="112"/>
                  </a:lnTo>
                  <a:lnTo>
                    <a:pt x="251" y="115"/>
                  </a:lnTo>
                  <a:lnTo>
                    <a:pt x="228" y="138"/>
                  </a:lnTo>
                  <a:lnTo>
                    <a:pt x="251" y="161"/>
                  </a:lnTo>
                  <a:lnTo>
                    <a:pt x="251" y="161"/>
                  </a:lnTo>
                  <a:lnTo>
                    <a:pt x="252" y="165"/>
                  </a:lnTo>
                  <a:lnTo>
                    <a:pt x="253" y="167"/>
                  </a:lnTo>
                  <a:lnTo>
                    <a:pt x="252" y="172"/>
                  </a:lnTo>
                  <a:lnTo>
                    <a:pt x="251" y="174"/>
                  </a:lnTo>
                  <a:lnTo>
                    <a:pt x="25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GB" altLang="en-US" dirty="0"/>
              <a:t>Simplified transit </a:t>
            </a:r>
            <a:r>
              <a:rPr lang="en-GB" altLang="en-US" dirty="0" smtClean="0"/>
              <a:t>procedures</a:t>
            </a:r>
            <a:endParaRPr lang="en-GB" dirty="0"/>
          </a:p>
        </p:txBody>
      </p:sp>
      <p:sp>
        <p:nvSpPr>
          <p:cNvPr id="19"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01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en-GB" dirty="0" smtClean="0"/>
              <a:t>Empty trucks</a:t>
            </a:r>
            <a:endParaRPr lang="en-GB" dirty="0"/>
          </a:p>
        </p:txBody>
      </p:sp>
      <p:sp>
        <p:nvSpPr>
          <p:cNvPr id="5"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a:cs typeface="Arial" panose="020B0604020202020204" pitchFamily="34" charset="0"/>
              </a:rPr>
              <a:t>Entering/leaving the UK</a:t>
            </a:r>
          </a:p>
          <a:p>
            <a:pPr marL="285750" lvl="1" indent="-285750">
              <a:lnSpc>
                <a:spcPct val="120000"/>
              </a:lnSpc>
              <a:spcBef>
                <a:spcPts val="0"/>
              </a:spcBef>
              <a:spcAft>
                <a:spcPts val="600"/>
              </a:spcAft>
            </a:pPr>
            <a:r>
              <a:rPr lang="en-GB" sz="1600" dirty="0">
                <a:cs typeface="Arial" panose="020B0604020202020204" pitchFamily="34" charset="0"/>
              </a:rPr>
              <a:t>For UK customs purposes there will be no requirement to make a customs declaration for </a:t>
            </a:r>
            <a:r>
              <a:rPr lang="en-GB" sz="1600" dirty="0" smtClean="0">
                <a:cs typeface="Arial" panose="020B0604020202020204" pitchFamily="34" charset="0"/>
              </a:rPr>
              <a:t>empty lorries.</a:t>
            </a:r>
            <a:endParaRPr lang="en-GB" sz="1600" dirty="0">
              <a:cs typeface="Arial" panose="020B0604020202020204" pitchFamily="34" charset="0"/>
            </a:endParaRPr>
          </a:p>
          <a:p>
            <a:pPr marL="0" lvl="1" indent="0">
              <a:lnSpc>
                <a:spcPct val="120000"/>
              </a:lnSpc>
              <a:spcBef>
                <a:spcPts val="0"/>
              </a:spcBef>
              <a:spcAft>
                <a:spcPts val="600"/>
              </a:spcAft>
              <a:buNone/>
            </a:pPr>
            <a:r>
              <a:rPr lang="en-GB" sz="1600" b="1" dirty="0" smtClean="0">
                <a:cs typeface="Arial" panose="020B0604020202020204" pitchFamily="34" charset="0"/>
              </a:rPr>
              <a:t>Packaging</a:t>
            </a:r>
            <a:endParaRPr lang="en-GB" sz="1600" b="1" dirty="0">
              <a:cs typeface="Arial" panose="020B0604020202020204" pitchFamily="34" charset="0"/>
            </a:endParaRPr>
          </a:p>
          <a:p>
            <a:pPr marL="285750" lvl="1" indent="-285750">
              <a:lnSpc>
                <a:spcPct val="120000"/>
              </a:lnSpc>
              <a:spcBef>
                <a:spcPts val="0"/>
              </a:spcBef>
              <a:spcAft>
                <a:spcPts val="600"/>
              </a:spcAft>
            </a:pPr>
            <a:r>
              <a:rPr lang="en-GB" sz="1600" dirty="0">
                <a:cs typeface="Arial" panose="020B0604020202020204" pitchFamily="34" charset="0"/>
              </a:rPr>
              <a:t>Where an otherwise empty lorry contains some packaging </a:t>
            </a:r>
            <a:r>
              <a:rPr lang="en-GB" sz="1600" dirty="0" smtClean="0">
                <a:cs typeface="Arial" panose="020B0604020202020204" pitchFamily="34" charset="0"/>
              </a:rPr>
              <a:t>no customs </a:t>
            </a:r>
            <a:r>
              <a:rPr lang="en-GB" sz="1600" dirty="0">
                <a:cs typeface="Arial" panose="020B0604020202020204" pitchFamily="34" charset="0"/>
              </a:rPr>
              <a:t>declaration will be required and the lorry will be treated as </a:t>
            </a:r>
            <a:r>
              <a:rPr lang="en-GB" sz="1600" dirty="0" smtClean="0">
                <a:cs typeface="Arial" panose="020B0604020202020204" pitchFamily="34" charset="0"/>
              </a:rPr>
              <a:t>empty.</a:t>
            </a:r>
            <a:endParaRPr lang="en-GB" sz="1600" dirty="0">
              <a:cs typeface="Arial" panose="020B0604020202020204" pitchFamily="34" charset="0"/>
            </a:endParaRPr>
          </a:p>
          <a:p>
            <a:pPr marL="285750" lvl="1" indent="-285750">
              <a:lnSpc>
                <a:spcPct val="120000"/>
              </a:lnSpc>
              <a:spcBef>
                <a:spcPts val="0"/>
              </a:spcBef>
              <a:spcAft>
                <a:spcPts val="600"/>
              </a:spcAft>
            </a:pPr>
            <a:r>
              <a:rPr lang="en-GB" sz="1600" dirty="0">
                <a:cs typeface="Arial" panose="020B0604020202020204" pitchFamily="34" charset="0"/>
              </a:rPr>
              <a:t>This applies to:</a:t>
            </a:r>
          </a:p>
          <a:p>
            <a:pPr marL="742950" lvl="2" indent="-285750">
              <a:lnSpc>
                <a:spcPct val="120000"/>
              </a:lnSpc>
              <a:spcBef>
                <a:spcPts val="0"/>
              </a:spcBef>
              <a:spcAft>
                <a:spcPts val="600"/>
              </a:spcAft>
              <a:buFont typeface="Calibri" panose="020F0502020204030204" pitchFamily="34" charset="0"/>
              <a:buChar char="–"/>
            </a:pPr>
            <a:r>
              <a:rPr lang="en-GB" sz="1600" dirty="0" smtClean="0">
                <a:cs typeface="Arial" panose="020B0604020202020204" pitchFamily="34" charset="0"/>
              </a:rPr>
              <a:t>Empty </a:t>
            </a:r>
            <a:r>
              <a:rPr lang="en-GB" sz="1600" dirty="0">
                <a:cs typeface="Arial" panose="020B0604020202020204" pitchFamily="34" charset="0"/>
              </a:rPr>
              <a:t>containers and pallets </a:t>
            </a:r>
          </a:p>
          <a:p>
            <a:pPr marL="742950" lvl="2" indent="-285750">
              <a:lnSpc>
                <a:spcPct val="120000"/>
              </a:lnSpc>
              <a:spcBef>
                <a:spcPts val="0"/>
              </a:spcBef>
              <a:spcAft>
                <a:spcPts val="600"/>
              </a:spcAft>
              <a:buFont typeface="Calibri" panose="020F0502020204030204" pitchFamily="34" charset="0"/>
              <a:buChar char="–"/>
            </a:pPr>
            <a:r>
              <a:rPr lang="en-GB" sz="1600" dirty="0" smtClean="0">
                <a:cs typeface="Arial" panose="020B0604020202020204" pitchFamily="34" charset="0"/>
              </a:rPr>
              <a:t>Equipment </a:t>
            </a:r>
            <a:r>
              <a:rPr lang="en-GB" sz="1600" dirty="0">
                <a:cs typeface="Arial" panose="020B0604020202020204" pitchFamily="34" charset="0"/>
              </a:rPr>
              <a:t>for controlling the temperature inside the container</a:t>
            </a:r>
          </a:p>
          <a:p>
            <a:pPr marL="742950" lvl="2" indent="-285750">
              <a:lnSpc>
                <a:spcPct val="120000"/>
              </a:lnSpc>
              <a:spcBef>
                <a:spcPts val="0"/>
              </a:spcBef>
              <a:spcAft>
                <a:spcPts val="600"/>
              </a:spcAft>
              <a:buFont typeface="Calibri" panose="020F0502020204030204" pitchFamily="34" charset="0"/>
              <a:buChar char="–"/>
            </a:pPr>
            <a:r>
              <a:rPr lang="en-GB" sz="1600" dirty="0" smtClean="0">
                <a:cs typeface="Arial" panose="020B0604020202020204" pitchFamily="34" charset="0"/>
              </a:rPr>
              <a:t>Internal </a:t>
            </a:r>
            <a:r>
              <a:rPr lang="en-GB" sz="1600" dirty="0">
                <a:cs typeface="Arial" panose="020B0604020202020204" pitchFamily="34" charset="0"/>
              </a:rPr>
              <a:t>partition, shelves and similar for stowing goods</a:t>
            </a:r>
          </a:p>
          <a:p>
            <a:pPr marL="285750" lvl="1" indent="-285750">
              <a:lnSpc>
                <a:spcPct val="120000"/>
              </a:lnSpc>
              <a:spcBef>
                <a:spcPts val="0"/>
              </a:spcBef>
              <a:spcAft>
                <a:spcPts val="600"/>
              </a:spcAft>
            </a:pPr>
            <a:r>
              <a:rPr lang="en-GB" sz="1600" dirty="0">
                <a:cs typeface="Arial" panose="020B0604020202020204" pitchFamily="34" charset="0"/>
              </a:rPr>
              <a:t>Further details </a:t>
            </a:r>
            <a:r>
              <a:rPr lang="en-GB" sz="1600" dirty="0" smtClean="0">
                <a:cs typeface="Arial" panose="020B0604020202020204" pitchFamily="34" charset="0"/>
              </a:rPr>
              <a:t>at:</a:t>
            </a:r>
          </a:p>
          <a:p>
            <a:pPr marL="800100" lvl="2" indent="-342900">
              <a:lnSpc>
                <a:spcPct val="120000"/>
              </a:lnSpc>
              <a:spcBef>
                <a:spcPts val="0"/>
              </a:spcBef>
              <a:spcAft>
                <a:spcPts val="600"/>
              </a:spcAft>
              <a:buFont typeface="Calibri" panose="020F0502020204030204" pitchFamily="34" charset="0"/>
              <a:buChar char="–"/>
            </a:pPr>
            <a:r>
              <a:rPr lang="en-GB" sz="1600" dirty="0">
                <a:solidFill>
                  <a:schemeClr val="accent3"/>
                </a:solidFill>
                <a:cs typeface="Arial" panose="020B0604020202020204" pitchFamily="34" charset="0"/>
              </a:rPr>
              <a:t>https://www.gov.uk/government/publications/notice-3001-special-procedures-for-the-union-customs-code/annex-c </a:t>
            </a:r>
          </a:p>
          <a:p>
            <a:pPr marL="0" lvl="1" indent="0">
              <a:lnSpc>
                <a:spcPct val="120000"/>
              </a:lnSpc>
              <a:spcBef>
                <a:spcPts val="0"/>
              </a:spcBef>
              <a:spcAft>
                <a:spcPts val="600"/>
              </a:spcAft>
              <a:buNone/>
            </a:pPr>
            <a:endParaRPr lang="en-GB" sz="1600" dirty="0">
              <a:cs typeface="Arial" panose="020B0604020202020204" pitchFamily="34" charset="0"/>
            </a:endParaRPr>
          </a:p>
          <a:p>
            <a:pPr marL="0" lvl="1" indent="0">
              <a:lnSpc>
                <a:spcPct val="120000"/>
              </a:lnSpc>
              <a:spcBef>
                <a:spcPts val="0"/>
              </a:spcBef>
              <a:spcAft>
                <a:spcPts val="600"/>
              </a:spcAft>
              <a:buNone/>
            </a:pPr>
            <a:endParaRPr lang="en-GB" sz="1600" dirty="0">
              <a:cs typeface="Arial" panose="020B0604020202020204" pitchFamily="34" charset="0"/>
            </a:endParaRPr>
          </a:p>
          <a:p>
            <a:pPr marL="0" lvl="1" indent="0">
              <a:lnSpc>
                <a:spcPct val="120000"/>
              </a:lnSpc>
              <a:spcBef>
                <a:spcPts val="0"/>
              </a:spcBef>
              <a:spcAft>
                <a:spcPts val="600"/>
              </a:spcAft>
              <a:buNone/>
            </a:pPr>
            <a:endParaRPr lang="en-GB" sz="1600" dirty="0">
              <a:cs typeface="Arial" panose="020B0604020202020204" pitchFamily="34" charset="0"/>
            </a:endParaRPr>
          </a:p>
        </p:txBody>
      </p:sp>
      <p:sp>
        <p:nvSpPr>
          <p:cNvPr id="4" name="Slide Number Placeholder 3"/>
          <p:cNvSpPr>
            <a:spLocks noGrp="1"/>
          </p:cNvSpPr>
          <p:nvPr>
            <p:ph type="sldNum" sz="quarter" idx="4294967295"/>
          </p:nvPr>
        </p:nvSpPr>
        <p:spPr>
          <a:xfrm>
            <a:off x="8913813" y="6269038"/>
            <a:ext cx="230187" cy="138112"/>
          </a:xfrm>
          <a:prstGeom prst="rect">
            <a:avLst/>
          </a:prstGeom>
        </p:spPr>
        <p:txBody>
          <a:bodyPr/>
          <a:lstStyle/>
          <a:p>
            <a:endParaRPr lang="en-US" dirty="0" smtClean="0">
              <a:solidFill>
                <a:srgbClr val="008D8E"/>
              </a:solidFill>
            </a:endParaRPr>
          </a:p>
          <a:p>
            <a:pPr marL="0" indent="0">
              <a:buNone/>
            </a:pPr>
            <a:endParaRPr lang="en-US" dirty="0">
              <a:solidFill>
                <a:srgbClr val="008D8E"/>
              </a:solidFill>
            </a:endParaRPr>
          </a:p>
        </p:txBody>
      </p:sp>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04328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p:txBody>
          <a:bodyPr/>
          <a:lstStyle/>
          <a:p>
            <a:r>
              <a:rPr lang="en-GB" dirty="0" smtClean="0"/>
              <a:t>Special procedures – Day 1</a:t>
            </a:r>
            <a:endParaRPr lang="en-GB" dirty="0"/>
          </a:p>
        </p:txBody>
      </p:sp>
      <p:sp>
        <p:nvSpPr>
          <p:cNvPr id="6" name="Rectangle 3"/>
          <p:cNvSpPr txBox="1">
            <a:spLocks noChangeArrowheads="1"/>
          </p:cNvSpPr>
          <p:nvPr/>
        </p:nvSpPr>
        <p:spPr>
          <a:xfrm>
            <a:off x="456855" y="996367"/>
            <a:ext cx="8552208" cy="51383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spcAft>
                <a:spcPts val="1200"/>
              </a:spcAft>
              <a:buNone/>
            </a:pPr>
            <a:endParaRPr lang="en-GB" sz="1800" dirty="0">
              <a:latin typeface="Calibri "/>
              <a:cs typeface="Arial" panose="020B0604020202020204" pitchFamily="34" charset="0"/>
            </a:endParaRPr>
          </a:p>
        </p:txBody>
      </p:sp>
      <p:sp>
        <p:nvSpPr>
          <p:cNvPr id="9"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a:cs typeface="Arial" panose="020B0604020202020204" pitchFamily="34" charset="0"/>
              </a:rPr>
              <a:t>Current rules: EU rules require a customs comprehensive guarantee (CCG) to obtain a full authorisation for a special procedure.</a:t>
            </a:r>
          </a:p>
          <a:p>
            <a:pPr marL="0" lvl="1" indent="0">
              <a:lnSpc>
                <a:spcPct val="120000"/>
              </a:lnSpc>
              <a:spcBef>
                <a:spcPts val="0"/>
              </a:spcBef>
              <a:spcAft>
                <a:spcPts val="600"/>
              </a:spcAft>
              <a:buNone/>
            </a:pPr>
            <a:r>
              <a:rPr lang="en-GB" sz="1600" b="1" dirty="0">
                <a:cs typeface="Arial" panose="020B0604020202020204" pitchFamily="34" charset="0"/>
              </a:rPr>
              <a:t>Day 1 easements</a:t>
            </a:r>
          </a:p>
          <a:p>
            <a:pPr marL="0" lvl="1" indent="0">
              <a:lnSpc>
                <a:spcPct val="120000"/>
              </a:lnSpc>
              <a:spcBef>
                <a:spcPts val="0"/>
              </a:spcBef>
              <a:spcAft>
                <a:spcPts val="600"/>
              </a:spcAft>
              <a:buNone/>
            </a:pPr>
            <a:r>
              <a:rPr lang="en-GB" sz="1600" dirty="0">
                <a:cs typeface="Arial" panose="020B0604020202020204" pitchFamily="34" charset="0"/>
              </a:rPr>
              <a:t>Traders will not be required to meet the CCG criteria nor provide a financial guarantee for:</a:t>
            </a:r>
          </a:p>
          <a:p>
            <a:pPr marL="285750" lvl="1" indent="-285750">
              <a:lnSpc>
                <a:spcPct val="120000"/>
              </a:lnSpc>
              <a:spcBef>
                <a:spcPts val="0"/>
              </a:spcBef>
              <a:spcAft>
                <a:spcPts val="600"/>
              </a:spcAft>
            </a:pPr>
            <a:r>
              <a:rPr lang="en-GB" sz="1600" dirty="0">
                <a:cs typeface="Arial" panose="020B0604020202020204" pitchFamily="34" charset="0"/>
              </a:rPr>
              <a:t>Inward processing</a:t>
            </a:r>
          </a:p>
          <a:p>
            <a:pPr marL="285750" lvl="1" indent="-285750">
              <a:lnSpc>
                <a:spcPct val="120000"/>
              </a:lnSpc>
              <a:spcBef>
                <a:spcPts val="0"/>
              </a:spcBef>
              <a:spcAft>
                <a:spcPts val="600"/>
              </a:spcAft>
            </a:pPr>
            <a:r>
              <a:rPr lang="en-GB" sz="1600" dirty="0">
                <a:cs typeface="Arial" panose="020B0604020202020204" pitchFamily="34" charset="0"/>
              </a:rPr>
              <a:t>Outward processing</a:t>
            </a:r>
          </a:p>
          <a:p>
            <a:pPr marL="285750" lvl="1" indent="-285750">
              <a:lnSpc>
                <a:spcPct val="120000"/>
              </a:lnSpc>
              <a:spcBef>
                <a:spcPts val="0"/>
              </a:spcBef>
              <a:spcAft>
                <a:spcPts val="600"/>
              </a:spcAft>
            </a:pPr>
            <a:r>
              <a:rPr lang="en-GB" sz="1600" dirty="0">
                <a:cs typeface="Arial" panose="020B0604020202020204" pitchFamily="34" charset="0"/>
              </a:rPr>
              <a:t>Temporary admission</a:t>
            </a:r>
          </a:p>
          <a:p>
            <a:pPr marL="285750" lvl="1" indent="-285750">
              <a:lnSpc>
                <a:spcPct val="120000"/>
              </a:lnSpc>
              <a:spcBef>
                <a:spcPts val="0"/>
              </a:spcBef>
              <a:spcAft>
                <a:spcPts val="600"/>
              </a:spcAft>
            </a:pPr>
            <a:r>
              <a:rPr lang="en-GB" sz="1600" dirty="0">
                <a:cs typeface="Arial" panose="020B0604020202020204" pitchFamily="34" charset="0"/>
              </a:rPr>
              <a:t>Authorised use (a.k.a. end use)</a:t>
            </a:r>
          </a:p>
          <a:p>
            <a:pPr marL="285750" lvl="1" indent="-285750">
              <a:lnSpc>
                <a:spcPct val="120000"/>
              </a:lnSpc>
              <a:spcBef>
                <a:spcPts val="0"/>
              </a:spcBef>
              <a:spcAft>
                <a:spcPts val="600"/>
              </a:spcAft>
            </a:pPr>
            <a:r>
              <a:rPr lang="en-GB" sz="1600" dirty="0">
                <a:cs typeface="Arial" panose="020B0604020202020204" pitchFamily="34" charset="0"/>
              </a:rPr>
              <a:t>Customs warehousing</a:t>
            </a:r>
          </a:p>
          <a:p>
            <a:pPr marL="0" lvl="1" indent="0">
              <a:lnSpc>
                <a:spcPct val="120000"/>
              </a:lnSpc>
              <a:spcBef>
                <a:spcPts val="0"/>
              </a:spcBef>
              <a:spcAft>
                <a:spcPts val="600"/>
              </a:spcAft>
              <a:buNone/>
            </a:pPr>
            <a:r>
              <a:rPr lang="en-GB" sz="1600" b="1" dirty="0">
                <a:solidFill>
                  <a:schemeClr val="accent3"/>
                </a:solidFill>
                <a:cs typeface="Arial" panose="020B0604020202020204" pitchFamily="34" charset="0"/>
              </a:rPr>
              <a:t>Traders still need to meet criteria for the special procedure. </a:t>
            </a:r>
          </a:p>
          <a:p>
            <a:pPr marL="0" lvl="1" indent="0">
              <a:lnSpc>
                <a:spcPct val="120000"/>
              </a:lnSpc>
              <a:spcBef>
                <a:spcPts val="0"/>
              </a:spcBef>
              <a:spcAft>
                <a:spcPts val="600"/>
              </a:spcAft>
              <a:buNone/>
            </a:pPr>
            <a:r>
              <a:rPr lang="en-GB" sz="1600" b="1" dirty="0">
                <a:solidFill>
                  <a:schemeClr val="accent3"/>
                </a:solidFill>
                <a:cs typeface="Arial" panose="020B0604020202020204" pitchFamily="34" charset="0"/>
              </a:rPr>
              <a:t>This policy will be monitored, and traders will be given 12 months’ notice of </a:t>
            </a:r>
            <a:r>
              <a:rPr lang="en-GB" sz="1600" b="1" dirty="0" smtClean="0">
                <a:solidFill>
                  <a:schemeClr val="accent3"/>
                </a:solidFill>
                <a:cs typeface="Arial" panose="020B0604020202020204" pitchFamily="34" charset="0"/>
              </a:rPr>
              <a:t>changes.</a:t>
            </a:r>
            <a:endParaRPr lang="en-GB" sz="1600" b="1" dirty="0">
              <a:solidFill>
                <a:schemeClr val="accent3"/>
              </a:solidFill>
              <a:cs typeface="Arial" panose="020B0604020202020204" pitchFamily="34" charset="0"/>
            </a:endParaRPr>
          </a:p>
          <a:p>
            <a:pPr marL="285750" lvl="1" indent="-285750">
              <a:lnSpc>
                <a:spcPct val="120000"/>
              </a:lnSpc>
              <a:spcBef>
                <a:spcPts val="0"/>
              </a:spcBef>
              <a:spcAft>
                <a:spcPts val="600"/>
              </a:spcAft>
            </a:pPr>
            <a:endParaRPr lang="en-GB" sz="1600" dirty="0">
              <a:cs typeface="Arial" panose="020B0604020202020204" pitchFamily="34" charset="0"/>
            </a:endParaRPr>
          </a:p>
          <a:p>
            <a:pPr marL="285750" lvl="1" indent="-285750">
              <a:lnSpc>
                <a:spcPct val="120000"/>
              </a:lnSpc>
              <a:spcBef>
                <a:spcPts val="0"/>
              </a:spcBef>
              <a:spcAft>
                <a:spcPts val="600"/>
              </a:spcAft>
            </a:pPr>
            <a:endParaRPr lang="en-GB" sz="1600" dirty="0">
              <a:cs typeface="Arial" panose="020B0604020202020204" pitchFamily="34" charset="0"/>
            </a:endParaRPr>
          </a:p>
        </p:txBody>
      </p:sp>
      <p:sp>
        <p:nvSpPr>
          <p:cNvPr id="5"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09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enrolment to schemes as at </a:t>
            </a:r>
            <a:r>
              <a:rPr lang="en-GB" dirty="0" smtClean="0"/>
              <a:t>23 </a:t>
            </a:r>
            <a:r>
              <a:rPr lang="en-GB" dirty="0"/>
              <a:t>June </a:t>
            </a:r>
            <a:r>
              <a:rPr lang="en-GB" dirty="0" smtClean="0"/>
              <a:t>2019</a:t>
            </a:r>
            <a:endParaRPr lang="en-GB" dirty="0"/>
          </a:p>
        </p:txBody>
      </p:sp>
      <p:sp>
        <p:nvSpPr>
          <p:cNvPr id="10" name="Footer Placeholder 2"/>
          <p:cNvSpPr>
            <a:spLocks noGrp="1"/>
          </p:cNvSpPr>
          <p:nvPr>
            <p:ph type="ftr" sz="quarter" idx="4294967295"/>
          </p:nvPr>
        </p:nvSpPr>
        <p:spPr>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8"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a:cs typeface="Arial" panose="020B0604020202020204" pitchFamily="34" charset="0"/>
              </a:rPr>
              <a:t>EORI </a:t>
            </a:r>
          </a:p>
          <a:p>
            <a:pPr marL="285750" lvl="1" indent="-285750">
              <a:lnSpc>
                <a:spcPct val="120000"/>
              </a:lnSpc>
              <a:spcBef>
                <a:spcPts val="0"/>
              </a:spcBef>
              <a:spcAft>
                <a:spcPts val="600"/>
              </a:spcAft>
            </a:pPr>
            <a:r>
              <a:rPr lang="en-GB" sz="1600" dirty="0">
                <a:cs typeface="Arial" panose="020B0604020202020204" pitchFamily="34" charset="0"/>
              </a:rPr>
              <a:t>Between December 2018 and 23 June 2019 HMRC </a:t>
            </a:r>
            <a:r>
              <a:rPr lang="en-GB" sz="1600" dirty="0" smtClean="0">
                <a:cs typeface="Arial" panose="020B0604020202020204" pitchFamily="34" charset="0"/>
              </a:rPr>
              <a:t>received 74,000</a:t>
            </a:r>
            <a:r>
              <a:rPr lang="en-GB" sz="1600" dirty="0">
                <a:cs typeface="Arial" panose="020B0604020202020204" pitchFamily="34" charset="0"/>
              </a:rPr>
              <a:t> </a:t>
            </a:r>
            <a:r>
              <a:rPr lang="en-GB" sz="1600" dirty="0" smtClean="0">
                <a:cs typeface="Arial" panose="020B0604020202020204" pitchFamily="34" charset="0"/>
              </a:rPr>
              <a:t>applications for EORI </a:t>
            </a:r>
            <a:r>
              <a:rPr lang="en-GB" sz="1600" dirty="0">
                <a:cs typeface="Arial" panose="020B0604020202020204" pitchFamily="34" charset="0"/>
              </a:rPr>
              <a:t>numbers.</a:t>
            </a:r>
          </a:p>
          <a:p>
            <a:pPr marL="285750" lvl="1" indent="-285750">
              <a:lnSpc>
                <a:spcPct val="120000"/>
              </a:lnSpc>
              <a:spcBef>
                <a:spcPts val="0"/>
              </a:spcBef>
              <a:spcAft>
                <a:spcPts val="600"/>
              </a:spcAft>
            </a:pPr>
            <a:r>
              <a:rPr lang="en-GB" sz="1600" dirty="0">
                <a:cs typeface="Arial" panose="020B0604020202020204" pitchFamily="34" charset="0"/>
              </a:rPr>
              <a:t>Around two thirds of the VAT registered businesses that only trade with the EU have registered for EORI </a:t>
            </a:r>
            <a:r>
              <a:rPr lang="en-GB" sz="1600" dirty="0" smtClean="0">
                <a:cs typeface="Arial" panose="020B0604020202020204" pitchFamily="34" charset="0"/>
              </a:rPr>
              <a:t>numbers.</a:t>
            </a:r>
            <a:endParaRPr lang="en-GB" sz="1600" dirty="0">
              <a:cs typeface="Arial" panose="020B0604020202020204" pitchFamily="34" charset="0"/>
            </a:endParaRPr>
          </a:p>
          <a:p>
            <a:pPr marL="0" lvl="1" indent="0">
              <a:lnSpc>
                <a:spcPct val="120000"/>
              </a:lnSpc>
              <a:spcBef>
                <a:spcPts val="0"/>
              </a:spcBef>
              <a:spcAft>
                <a:spcPts val="600"/>
              </a:spcAft>
              <a:buNone/>
            </a:pPr>
            <a:r>
              <a:rPr lang="en-GB" sz="1600" b="1" dirty="0">
                <a:cs typeface="Arial" panose="020B0604020202020204" pitchFamily="34" charset="0"/>
              </a:rPr>
              <a:t>Transitional Simplified Procedures (TSP)</a:t>
            </a:r>
          </a:p>
          <a:p>
            <a:pPr marL="285750" lvl="1" indent="-285750">
              <a:lnSpc>
                <a:spcPct val="120000"/>
              </a:lnSpc>
              <a:spcBef>
                <a:spcPts val="0"/>
              </a:spcBef>
              <a:spcAft>
                <a:spcPts val="600"/>
              </a:spcAft>
            </a:pPr>
            <a:r>
              <a:rPr lang="en-GB" sz="1600" dirty="0">
                <a:cs typeface="Arial" panose="020B0604020202020204" pitchFamily="34" charset="0"/>
              </a:rPr>
              <a:t>There have been 18,100 TSP registrations up to 23 June 2019.</a:t>
            </a:r>
          </a:p>
          <a:p>
            <a:pPr marL="285750" lvl="1" indent="-285750">
              <a:lnSpc>
                <a:spcPct val="120000"/>
              </a:lnSpc>
              <a:spcBef>
                <a:spcPts val="0"/>
              </a:spcBef>
              <a:spcAft>
                <a:spcPts val="600"/>
              </a:spcAft>
            </a:pPr>
            <a:r>
              <a:rPr lang="en-GB" sz="1600" dirty="0">
                <a:cs typeface="Arial" panose="020B0604020202020204" pitchFamily="34" charset="0"/>
              </a:rPr>
              <a:t>The number registered reflects use of other easements and actions, for example use of CFSP and transit.</a:t>
            </a:r>
          </a:p>
          <a:p>
            <a:pPr marL="0" lvl="1" indent="0">
              <a:lnSpc>
                <a:spcPct val="120000"/>
              </a:lnSpc>
              <a:spcBef>
                <a:spcPts val="0"/>
              </a:spcBef>
              <a:spcAft>
                <a:spcPts val="600"/>
              </a:spcAft>
              <a:buNone/>
            </a:pPr>
            <a:r>
              <a:rPr lang="en-GB" sz="1600" b="1" dirty="0">
                <a:cs typeface="Arial" panose="020B0604020202020204" pitchFamily="34" charset="0"/>
              </a:rPr>
              <a:t>Number of agents who have applied for the grant scheme</a:t>
            </a:r>
          </a:p>
          <a:p>
            <a:pPr marL="285750" lvl="1" indent="-285750">
              <a:lnSpc>
                <a:spcPct val="120000"/>
              </a:lnSpc>
              <a:spcBef>
                <a:spcPts val="0"/>
              </a:spcBef>
              <a:spcAft>
                <a:spcPts val="600"/>
              </a:spcAft>
            </a:pPr>
            <a:r>
              <a:rPr lang="en-GB" sz="1600" dirty="0">
                <a:cs typeface="Arial" panose="020B0604020202020204" pitchFamily="34" charset="0"/>
              </a:rPr>
              <a:t>There were 878 applications for customs agents’ training / IT grants through the scheme, requesting the full £5 million available to businesses, by the 31 May 2019 deadline.</a:t>
            </a:r>
          </a:p>
          <a:p>
            <a:pPr marL="0" lvl="1" indent="0">
              <a:lnSpc>
                <a:spcPct val="120000"/>
              </a:lnSpc>
              <a:spcBef>
                <a:spcPts val="0"/>
              </a:spcBef>
              <a:spcAft>
                <a:spcPts val="600"/>
              </a:spcAft>
              <a:buNone/>
            </a:pPr>
            <a:r>
              <a:rPr lang="en-GB" sz="1600" b="1" dirty="0" smtClean="0">
                <a:cs typeface="Arial" panose="020B0604020202020204" pitchFamily="34" charset="0"/>
              </a:rPr>
              <a:t>AEO </a:t>
            </a:r>
            <a:r>
              <a:rPr lang="en-GB" sz="1600" b="1" dirty="0">
                <a:cs typeface="Arial" panose="020B0604020202020204" pitchFamily="34" charset="0"/>
              </a:rPr>
              <a:t>data </a:t>
            </a:r>
          </a:p>
          <a:p>
            <a:pPr marL="285750" lvl="1" indent="-285750">
              <a:lnSpc>
                <a:spcPct val="120000"/>
              </a:lnSpc>
              <a:spcBef>
                <a:spcPts val="0"/>
              </a:spcBef>
              <a:spcAft>
                <a:spcPts val="600"/>
              </a:spcAft>
            </a:pPr>
            <a:r>
              <a:rPr lang="en-GB" sz="1600" dirty="0">
                <a:cs typeface="Arial" panose="020B0604020202020204" pitchFamily="34" charset="0"/>
              </a:rPr>
              <a:t>548 businesses have been granted UK AEO authorisations since 1 June 2016.</a:t>
            </a:r>
          </a:p>
        </p:txBody>
      </p:sp>
    </p:spTree>
    <p:extLst>
      <p:ext uri="{BB962C8B-B14F-4D97-AF65-F5344CB8AC3E}">
        <p14:creationId xmlns:p14="http://schemas.microsoft.com/office/powerpoint/2010/main" val="2761719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2700" y="12700"/>
            <a:ext cx="571238" cy="88092"/>
          </a:xfrm>
          <a:prstGeom prst="rect">
            <a:avLst/>
          </a:prstGeom>
          <a:noFill/>
        </p:spPr>
        <p:txBody>
          <a:bodyPr vert="horz" wrap="none" lIns="36000" tIns="36000" rIns="36000" bIns="36000" rtlCol="0">
            <a:spAutoFit/>
          </a:bodyPr>
          <a:lstStyle/>
          <a:p>
            <a:pPr marL="0" indent="0">
              <a:buFontTx/>
              <a:buNone/>
            </a:pPr>
            <a:r>
              <a:rPr lang="en-GB" sz="100">
                <a:solidFill>
                  <a:srgbClr val="FFFFFF">
                    <a:alpha val="0"/>
                  </a:srgbClr>
                </a:solidFill>
              </a:rPr>
              <a:t>overall_0_131891685038941810 columns_1_131891624544849165 4_1_131891649206487158 </a:t>
            </a:r>
            <a:endParaRPr lang="en-GB" sz="100" dirty="0" err="1">
              <a:solidFill>
                <a:srgbClr val="FFFFFF">
                  <a:alpha val="0"/>
                </a:srgbClr>
              </a:solidFill>
            </a:endParaRPr>
          </a:p>
        </p:txBody>
      </p:sp>
      <p:cxnSp>
        <p:nvCxnSpPr>
          <p:cNvPr id="19" name="Straight Connector 18"/>
          <p:cNvCxnSpPr>
            <a:stCxn id="11" idx="4"/>
            <a:endCxn id="18" idx="0"/>
          </p:cNvCxnSpPr>
          <p:nvPr/>
        </p:nvCxnSpPr>
        <p:spPr bwMode="gray">
          <a:xfrm>
            <a:off x="509474" y="1355760"/>
            <a:ext cx="0" cy="4237934"/>
          </a:xfrm>
          <a:prstGeom prst="line">
            <a:avLst/>
          </a:prstGeom>
          <a:ln w="19050" cap="flat" cmpd="sng" algn="ctr">
            <a:solidFill>
              <a:schemeClr val="accent3"/>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5" name="btfpBulletedList647610"/>
          <p:cNvSpPr/>
          <p:nvPr/>
        </p:nvSpPr>
        <p:spPr>
          <a:xfrm>
            <a:off x="845684" y="997176"/>
            <a:ext cx="8054790" cy="387798"/>
          </a:xfrm>
          <a:prstGeom prst="rect">
            <a:avLst/>
          </a:prstGeom>
        </p:spPr>
        <p:txBody>
          <a:bodyPr wrap="square" lIns="36000">
            <a:spAutoFit/>
          </a:bodyPr>
          <a:lstStyle/>
          <a:p>
            <a:pPr marL="0" indent="0" defTabSz="844083">
              <a:lnSpc>
                <a:spcPct val="120000"/>
              </a:lnSpc>
              <a:spcBef>
                <a:spcPts val="0"/>
              </a:spcBef>
              <a:spcAft>
                <a:spcPts val="600"/>
              </a:spcAft>
              <a:buFontTx/>
              <a:buNone/>
              <a:defRPr/>
            </a:pPr>
            <a:r>
              <a:rPr lang="en-GB" b="1" dirty="0" smtClean="0">
                <a:solidFill>
                  <a:prstClr val="black"/>
                </a:solidFill>
              </a:rPr>
              <a:t>Planning assumptions and trader readiness</a:t>
            </a:r>
            <a:endParaRPr lang="en-GB" b="1" dirty="0">
              <a:solidFill>
                <a:prstClr val="black"/>
              </a:solidFill>
            </a:endParaRPr>
          </a:p>
        </p:txBody>
      </p:sp>
      <p:sp>
        <p:nvSpPr>
          <p:cNvPr id="11" name="Oval 10"/>
          <p:cNvSpPr/>
          <p:nvPr/>
        </p:nvSpPr>
        <p:spPr bwMode="gray">
          <a:xfrm>
            <a:off x="330182" y="997176"/>
            <a:ext cx="358584" cy="358584"/>
          </a:xfrm>
          <a:prstGeom prst="ellipse">
            <a:avLst/>
          </a:prstGeom>
          <a:solidFill>
            <a:srgbClr val="FFFFFF"/>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FontTx/>
              <a:buNone/>
            </a:pPr>
            <a:r>
              <a:rPr lang="en-GB" sz="2400" b="1" dirty="0">
                <a:solidFill>
                  <a:srgbClr val="000000"/>
                </a:solidFill>
              </a:rPr>
              <a:t>1</a:t>
            </a:r>
          </a:p>
        </p:txBody>
      </p:sp>
      <p:sp>
        <p:nvSpPr>
          <p:cNvPr id="16" name="Rectangle 15"/>
          <p:cNvSpPr/>
          <p:nvPr/>
        </p:nvSpPr>
        <p:spPr>
          <a:xfrm>
            <a:off x="845684" y="5593694"/>
            <a:ext cx="7984774" cy="387798"/>
          </a:xfrm>
          <a:prstGeom prst="rect">
            <a:avLst/>
          </a:prstGeom>
        </p:spPr>
        <p:txBody>
          <a:bodyPr wrap="square" lIns="36000">
            <a:spAutoFit/>
          </a:bodyPr>
          <a:lstStyle/>
          <a:p>
            <a:pPr marL="0" indent="0" defTabSz="844083">
              <a:lnSpc>
                <a:spcPct val="120000"/>
              </a:lnSpc>
              <a:spcBef>
                <a:spcPts val="0"/>
              </a:spcBef>
              <a:spcAft>
                <a:spcPts val="600"/>
              </a:spcAft>
              <a:buFontTx/>
              <a:buNone/>
              <a:defRPr/>
            </a:pPr>
            <a:r>
              <a:rPr lang="en-GB" b="1" dirty="0" smtClean="0">
                <a:solidFill>
                  <a:prstClr val="black"/>
                </a:solidFill>
              </a:rPr>
              <a:t>Presentations by Spanish Officials</a:t>
            </a:r>
            <a:endParaRPr lang="en-GB" dirty="0">
              <a:solidFill>
                <a:prstClr val="black"/>
              </a:solidFill>
            </a:endParaRPr>
          </a:p>
        </p:txBody>
      </p:sp>
      <p:sp>
        <p:nvSpPr>
          <p:cNvPr id="12" name="Oval 11"/>
          <p:cNvSpPr/>
          <p:nvPr/>
        </p:nvSpPr>
        <p:spPr bwMode="gray">
          <a:xfrm>
            <a:off x="330182" y="3796378"/>
            <a:ext cx="358584" cy="358584"/>
          </a:xfrm>
          <a:prstGeom prst="ellipse">
            <a:avLst/>
          </a:prstGeom>
          <a:solidFill>
            <a:srgbClr val="FFFFFF"/>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FontTx/>
              <a:buNone/>
            </a:pPr>
            <a:r>
              <a:rPr lang="en-GB" sz="2400" b="1" dirty="0">
                <a:solidFill>
                  <a:srgbClr val="000000"/>
                </a:solidFill>
              </a:rPr>
              <a:t>4</a:t>
            </a:r>
          </a:p>
        </p:txBody>
      </p:sp>
      <p:sp>
        <p:nvSpPr>
          <p:cNvPr id="14" name="Oval 13"/>
          <p:cNvSpPr/>
          <p:nvPr/>
        </p:nvSpPr>
        <p:spPr bwMode="gray">
          <a:xfrm>
            <a:off x="330182" y="1498119"/>
            <a:ext cx="358584" cy="358584"/>
          </a:xfrm>
          <a:prstGeom prst="ellipse">
            <a:avLst/>
          </a:prstGeom>
          <a:solidFill>
            <a:srgbClr val="FFFFFF"/>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FontTx/>
              <a:buNone/>
            </a:pPr>
            <a:r>
              <a:rPr lang="en-GB" sz="2400" b="1" dirty="0">
                <a:solidFill>
                  <a:srgbClr val="000000"/>
                </a:solidFill>
              </a:rPr>
              <a:t>2</a:t>
            </a:r>
          </a:p>
        </p:txBody>
      </p:sp>
      <p:sp>
        <p:nvSpPr>
          <p:cNvPr id="18" name="Oval 17"/>
          <p:cNvSpPr/>
          <p:nvPr/>
        </p:nvSpPr>
        <p:spPr bwMode="gray">
          <a:xfrm>
            <a:off x="330182" y="5593694"/>
            <a:ext cx="358584" cy="358584"/>
          </a:xfrm>
          <a:prstGeom prst="ellipse">
            <a:avLst/>
          </a:prstGeom>
          <a:solidFill>
            <a:srgbClr val="FFFFFF"/>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FontTx/>
              <a:buNone/>
            </a:pPr>
            <a:r>
              <a:rPr lang="en-GB" sz="2400" b="1" dirty="0">
                <a:solidFill>
                  <a:srgbClr val="000000"/>
                </a:solidFill>
              </a:rPr>
              <a:t>5</a:t>
            </a:r>
          </a:p>
        </p:txBody>
      </p:sp>
      <p:sp>
        <p:nvSpPr>
          <p:cNvPr id="4" name="btfpBulletedList675284"/>
          <p:cNvSpPr txBox="1"/>
          <p:nvPr>
            <p:custDataLst>
              <p:tags r:id="rId1"/>
            </p:custDataLst>
          </p:nvPr>
        </p:nvSpPr>
        <p:spPr bwMode="gray">
          <a:xfrm>
            <a:off x="845684" y="3796378"/>
            <a:ext cx="7673283" cy="1684170"/>
          </a:xfrm>
          <a:prstGeom prst="rect">
            <a:avLst/>
          </a:prstGeom>
          <a:noFill/>
        </p:spPr>
        <p:txBody>
          <a:bodyPr vert="horz" wrap="square" lIns="36000" tIns="36000" rIns="36000" bIns="36000" rtlCol="0">
            <a:spAutoFit/>
          </a:bodyPr>
          <a:lstStyle/>
          <a:p>
            <a:pPr marL="0" indent="0" defTabSz="844083">
              <a:lnSpc>
                <a:spcPct val="120000"/>
              </a:lnSpc>
              <a:spcBef>
                <a:spcPts val="0"/>
              </a:spcBef>
              <a:spcAft>
                <a:spcPts val="300"/>
              </a:spcAft>
              <a:buFontTx/>
              <a:buNone/>
              <a:defRPr/>
            </a:pPr>
            <a:r>
              <a:rPr lang="en-GB" b="1" dirty="0" smtClean="0">
                <a:solidFill>
                  <a:prstClr val="black"/>
                </a:solidFill>
              </a:rPr>
              <a:t>Infrastructure at the short straits – external stakeholder panel </a:t>
            </a:r>
          </a:p>
          <a:p>
            <a:pPr lvl="1" defTabSz="844083">
              <a:lnSpc>
                <a:spcPct val="120000"/>
              </a:lnSpc>
              <a:spcBef>
                <a:spcPts val="0"/>
              </a:spcBef>
              <a:spcAft>
                <a:spcPts val="300"/>
              </a:spcAft>
              <a:buClr>
                <a:schemeClr val="accent3"/>
              </a:buClr>
              <a:buFontTx/>
              <a:buChar char="–"/>
              <a:defRPr/>
            </a:pPr>
            <a:r>
              <a:rPr lang="en-GB" sz="1600" dirty="0" smtClean="0">
                <a:solidFill>
                  <a:prstClr val="black"/>
                </a:solidFill>
              </a:rPr>
              <a:t>Eurotunnel</a:t>
            </a:r>
            <a:endParaRPr lang="en-GB" sz="1600" dirty="0">
              <a:solidFill>
                <a:prstClr val="black"/>
              </a:solidFill>
            </a:endParaRPr>
          </a:p>
          <a:p>
            <a:pPr lvl="1" defTabSz="844083">
              <a:lnSpc>
                <a:spcPct val="120000"/>
              </a:lnSpc>
              <a:spcBef>
                <a:spcPts val="0"/>
              </a:spcBef>
              <a:spcAft>
                <a:spcPts val="300"/>
              </a:spcAft>
              <a:buClr>
                <a:schemeClr val="accent3"/>
              </a:buClr>
              <a:buFontTx/>
              <a:buChar char="–"/>
              <a:defRPr/>
            </a:pPr>
            <a:r>
              <a:rPr lang="en-GB" sz="1600" dirty="0" smtClean="0">
                <a:solidFill>
                  <a:prstClr val="black"/>
                </a:solidFill>
              </a:rPr>
              <a:t>DFDS Ferries</a:t>
            </a:r>
            <a:endParaRPr lang="en-GB" sz="1600" dirty="0">
              <a:solidFill>
                <a:prstClr val="black"/>
              </a:solidFill>
            </a:endParaRPr>
          </a:p>
          <a:p>
            <a:pPr lvl="1" defTabSz="844083">
              <a:lnSpc>
                <a:spcPct val="120000"/>
              </a:lnSpc>
              <a:spcBef>
                <a:spcPts val="0"/>
              </a:spcBef>
              <a:spcAft>
                <a:spcPts val="300"/>
              </a:spcAft>
              <a:buClr>
                <a:schemeClr val="accent3"/>
              </a:buClr>
              <a:buFontTx/>
              <a:buChar char="–"/>
              <a:defRPr/>
            </a:pPr>
            <a:r>
              <a:rPr lang="en-GB" sz="1600" dirty="0" smtClean="0">
                <a:solidFill>
                  <a:prstClr val="black"/>
                </a:solidFill>
              </a:rPr>
              <a:t>P&amp;O Ferries</a:t>
            </a:r>
            <a:endParaRPr lang="en-GB" sz="1600" dirty="0">
              <a:solidFill>
                <a:prstClr val="black"/>
              </a:solidFill>
            </a:endParaRPr>
          </a:p>
          <a:p>
            <a:pPr lvl="1" defTabSz="844083">
              <a:lnSpc>
                <a:spcPct val="120000"/>
              </a:lnSpc>
              <a:spcBef>
                <a:spcPts val="0"/>
              </a:spcBef>
              <a:spcAft>
                <a:spcPts val="300"/>
              </a:spcAft>
              <a:buClr>
                <a:schemeClr val="accent3"/>
              </a:buClr>
              <a:buFontTx/>
              <a:buChar char="–"/>
              <a:defRPr/>
            </a:pPr>
            <a:r>
              <a:rPr lang="en-GB" sz="1600" dirty="0">
                <a:solidFill>
                  <a:prstClr val="black"/>
                </a:solidFill>
              </a:rPr>
              <a:t>Brittany Ferries</a:t>
            </a:r>
          </a:p>
        </p:txBody>
      </p:sp>
      <p:sp>
        <p:nvSpPr>
          <p:cNvPr id="22" name="btfpBulletedList647610"/>
          <p:cNvSpPr/>
          <p:nvPr/>
        </p:nvSpPr>
        <p:spPr>
          <a:xfrm>
            <a:off x="845684" y="1498119"/>
            <a:ext cx="8054790" cy="1703800"/>
          </a:xfrm>
          <a:prstGeom prst="rect">
            <a:avLst/>
          </a:prstGeom>
        </p:spPr>
        <p:txBody>
          <a:bodyPr wrap="square" lIns="36000">
            <a:spAutoFit/>
          </a:bodyPr>
          <a:lstStyle/>
          <a:p>
            <a:pPr marL="0" indent="0" defTabSz="844083">
              <a:lnSpc>
                <a:spcPct val="120000"/>
              </a:lnSpc>
              <a:spcBef>
                <a:spcPts val="0"/>
              </a:spcBef>
              <a:spcAft>
                <a:spcPts val="300"/>
              </a:spcAft>
              <a:buFontTx/>
              <a:buNone/>
              <a:defRPr/>
            </a:pPr>
            <a:r>
              <a:rPr lang="en-GB" b="1" dirty="0">
                <a:solidFill>
                  <a:prstClr val="black"/>
                </a:solidFill>
              </a:rPr>
              <a:t>Details </a:t>
            </a:r>
            <a:r>
              <a:rPr lang="en-GB" b="1" dirty="0" smtClean="0">
                <a:solidFill>
                  <a:prstClr val="black"/>
                </a:solidFill>
              </a:rPr>
              <a:t>on the four </a:t>
            </a:r>
            <a:r>
              <a:rPr lang="en-GB" b="1" dirty="0">
                <a:solidFill>
                  <a:prstClr val="black"/>
                </a:solidFill>
              </a:rPr>
              <a:t>key </a:t>
            </a:r>
            <a:r>
              <a:rPr lang="en-GB" b="1" dirty="0" smtClean="0">
                <a:solidFill>
                  <a:prstClr val="black"/>
                </a:solidFill>
              </a:rPr>
              <a:t>processes from HMG Departments</a:t>
            </a:r>
            <a:r>
              <a:rPr lang="en-GB" dirty="0" smtClean="0">
                <a:solidFill>
                  <a:prstClr val="black"/>
                </a:solidFill>
              </a:rPr>
              <a:t>:</a:t>
            </a:r>
            <a:r>
              <a:rPr lang="en-GB" b="1" dirty="0" smtClean="0">
                <a:solidFill>
                  <a:prstClr val="black"/>
                </a:solidFill>
              </a:rPr>
              <a:t> </a:t>
            </a:r>
            <a:endParaRPr lang="en-GB" dirty="0">
              <a:solidFill>
                <a:prstClr val="black"/>
              </a:solidFill>
            </a:endParaRPr>
          </a:p>
          <a:p>
            <a:pPr lvl="1" defTabSz="844083">
              <a:lnSpc>
                <a:spcPct val="120000"/>
              </a:lnSpc>
              <a:spcBef>
                <a:spcPts val="0"/>
              </a:spcBef>
              <a:spcAft>
                <a:spcPts val="300"/>
              </a:spcAft>
              <a:buClr>
                <a:schemeClr val="accent3"/>
              </a:buClr>
              <a:defRPr/>
            </a:pPr>
            <a:r>
              <a:rPr lang="en-GB" sz="1600" dirty="0">
                <a:solidFill>
                  <a:prstClr val="black"/>
                </a:solidFill>
              </a:rPr>
              <a:t>Customs applications &amp; requirements</a:t>
            </a:r>
          </a:p>
          <a:p>
            <a:pPr lvl="1" defTabSz="844083">
              <a:lnSpc>
                <a:spcPct val="120000"/>
              </a:lnSpc>
              <a:spcBef>
                <a:spcPts val="0"/>
              </a:spcBef>
              <a:spcAft>
                <a:spcPts val="300"/>
              </a:spcAft>
              <a:buClr>
                <a:schemeClr val="accent3"/>
              </a:buClr>
              <a:defRPr/>
            </a:pPr>
            <a:r>
              <a:rPr lang="en-GB" sz="1600" dirty="0">
                <a:solidFill>
                  <a:prstClr val="black"/>
                </a:solidFill>
              </a:rPr>
              <a:t>Food, animals, plants and other controlled goods</a:t>
            </a:r>
          </a:p>
          <a:p>
            <a:pPr lvl="1" defTabSz="844083">
              <a:lnSpc>
                <a:spcPct val="120000"/>
              </a:lnSpc>
              <a:spcBef>
                <a:spcPts val="0"/>
              </a:spcBef>
              <a:spcAft>
                <a:spcPts val="300"/>
              </a:spcAft>
              <a:buClr>
                <a:schemeClr val="accent3"/>
              </a:buClr>
              <a:defRPr/>
            </a:pPr>
            <a:r>
              <a:rPr lang="en-GB" sz="1600" dirty="0">
                <a:solidFill>
                  <a:prstClr val="black"/>
                </a:solidFill>
              </a:rPr>
              <a:t>Transport requirements</a:t>
            </a:r>
          </a:p>
          <a:p>
            <a:pPr lvl="1" defTabSz="844083">
              <a:lnSpc>
                <a:spcPct val="120000"/>
              </a:lnSpc>
              <a:spcBef>
                <a:spcPts val="0"/>
              </a:spcBef>
              <a:spcAft>
                <a:spcPts val="300"/>
              </a:spcAft>
              <a:buClr>
                <a:schemeClr val="accent3"/>
              </a:buClr>
              <a:defRPr/>
            </a:pPr>
            <a:r>
              <a:rPr lang="en-GB" sz="1600" dirty="0">
                <a:solidFill>
                  <a:prstClr val="black"/>
                </a:solidFill>
              </a:rPr>
              <a:t>Product conformity and standards</a:t>
            </a:r>
          </a:p>
        </p:txBody>
      </p:sp>
      <p:sp>
        <p:nvSpPr>
          <p:cNvPr id="5" name="Title 4"/>
          <p:cNvSpPr>
            <a:spLocks noGrp="1"/>
          </p:cNvSpPr>
          <p:nvPr>
            <p:ph type="title"/>
          </p:nvPr>
        </p:nvSpPr>
        <p:spPr/>
        <p:txBody>
          <a:bodyPr/>
          <a:lstStyle/>
          <a:p>
            <a:r>
              <a:rPr lang="en-GB" sz="2400" dirty="0" smtClean="0"/>
              <a:t>Plan for the day</a:t>
            </a:r>
            <a:endParaRPr lang="en-GB" sz="2400" dirty="0"/>
          </a:p>
        </p:txBody>
      </p:sp>
      <p:sp>
        <p:nvSpPr>
          <p:cNvPr id="13" name="Footer Placeholder 2"/>
          <p:cNvSpPr>
            <a:spLocks noGrp="1"/>
          </p:cNvSpPr>
          <p:nvPr>
            <p:ph type="ftr" sz="quarter" idx="4294967295"/>
          </p:nvPr>
        </p:nvSpPr>
        <p:spPr>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17" name="Oval 16"/>
          <p:cNvSpPr/>
          <p:nvPr/>
        </p:nvSpPr>
        <p:spPr bwMode="gray">
          <a:xfrm>
            <a:off x="330182" y="3315065"/>
            <a:ext cx="358584" cy="358584"/>
          </a:xfrm>
          <a:prstGeom prst="ellipse">
            <a:avLst/>
          </a:prstGeom>
          <a:solidFill>
            <a:srgbClr val="FFFFFF"/>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FontTx/>
              <a:buNone/>
            </a:pPr>
            <a:r>
              <a:rPr lang="en-GB" sz="2400" b="1" dirty="0" smtClean="0">
                <a:solidFill>
                  <a:srgbClr val="000000"/>
                </a:solidFill>
              </a:rPr>
              <a:t>3</a:t>
            </a:r>
            <a:endParaRPr lang="en-GB" sz="2400" b="1" dirty="0">
              <a:solidFill>
                <a:srgbClr val="000000"/>
              </a:solidFill>
            </a:endParaRPr>
          </a:p>
        </p:txBody>
      </p:sp>
      <p:sp>
        <p:nvSpPr>
          <p:cNvPr id="20" name="btfpBulletedList675284"/>
          <p:cNvSpPr txBox="1"/>
          <p:nvPr>
            <p:custDataLst>
              <p:tags r:id="rId2"/>
            </p:custDataLst>
          </p:nvPr>
        </p:nvSpPr>
        <p:spPr bwMode="gray">
          <a:xfrm>
            <a:off x="845684" y="3315064"/>
            <a:ext cx="7673283" cy="368169"/>
          </a:xfrm>
          <a:prstGeom prst="rect">
            <a:avLst/>
          </a:prstGeom>
          <a:noFill/>
        </p:spPr>
        <p:txBody>
          <a:bodyPr vert="horz" wrap="square" lIns="36000" tIns="36000" rIns="36000" bIns="36000" rtlCol="0">
            <a:spAutoFit/>
          </a:bodyPr>
          <a:lstStyle/>
          <a:p>
            <a:pPr marL="0" indent="0" defTabSz="844083">
              <a:lnSpc>
                <a:spcPct val="120000"/>
              </a:lnSpc>
              <a:spcBef>
                <a:spcPts val="0"/>
              </a:spcBef>
              <a:spcAft>
                <a:spcPts val="600"/>
              </a:spcAft>
              <a:buFontTx/>
              <a:buNone/>
              <a:defRPr/>
            </a:pPr>
            <a:r>
              <a:rPr lang="en-GB" b="1" dirty="0" smtClean="0">
                <a:solidFill>
                  <a:prstClr val="black"/>
                </a:solidFill>
              </a:rPr>
              <a:t>Comms plan and next steps</a:t>
            </a:r>
            <a:endParaRPr lang="en-GB" sz="1600" dirty="0">
              <a:solidFill>
                <a:prstClr val="black"/>
              </a:solidFill>
            </a:endParaRPr>
          </a:p>
        </p:txBody>
      </p:sp>
    </p:spTree>
    <p:extLst>
      <p:ext uri="{BB962C8B-B14F-4D97-AF65-F5344CB8AC3E}">
        <p14:creationId xmlns:p14="http://schemas.microsoft.com/office/powerpoint/2010/main" val="3056512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tfpBulletedList211110"/>
          <p:cNvSpPr/>
          <p:nvPr/>
        </p:nvSpPr>
        <p:spPr>
          <a:xfrm>
            <a:off x="1514382" y="2009608"/>
            <a:ext cx="7200000" cy="760208"/>
          </a:xfrm>
          <a:prstGeom prst="rect">
            <a:avLst/>
          </a:prstGeom>
        </p:spPr>
        <p:txBody>
          <a:bodyPr wrap="square" anchor="ctr">
            <a:spAutoFit/>
          </a:bodyPr>
          <a:lstStyle/>
          <a:p>
            <a:pPr>
              <a:lnSpc>
                <a:spcPct val="120000"/>
              </a:lnSpc>
              <a:spcBef>
                <a:spcPts val="0"/>
              </a:spcBef>
              <a:spcAft>
                <a:spcPts val="600"/>
              </a:spcAft>
            </a:pPr>
            <a:r>
              <a:rPr lang="en-GB" dirty="0" smtClean="0"/>
              <a:t>Apply </a:t>
            </a:r>
            <a:r>
              <a:rPr lang="en-GB" dirty="0"/>
              <a:t>for </a:t>
            </a:r>
            <a:r>
              <a:rPr lang="en-GB" dirty="0" smtClean="0"/>
              <a:t>an</a:t>
            </a:r>
            <a:r>
              <a:rPr lang="en-GB" b="1" dirty="0" smtClean="0"/>
              <a:t> EORI number (UK &amp; EU)</a:t>
            </a:r>
          </a:p>
          <a:p>
            <a:pPr>
              <a:lnSpc>
                <a:spcPct val="120000"/>
              </a:lnSpc>
              <a:spcBef>
                <a:spcPts val="0"/>
              </a:spcBef>
              <a:spcAft>
                <a:spcPts val="1200"/>
              </a:spcAft>
            </a:pPr>
            <a:r>
              <a:rPr lang="en-GB" dirty="0" smtClean="0"/>
              <a:t>Consider registering for </a:t>
            </a:r>
            <a:r>
              <a:rPr lang="en-GB" b="1" dirty="0" smtClean="0"/>
              <a:t>TSP if you are established in the UK.  </a:t>
            </a:r>
          </a:p>
        </p:txBody>
      </p:sp>
      <p:grpSp>
        <p:nvGrpSpPr>
          <p:cNvPr id="26" name="Group 25"/>
          <p:cNvGrpSpPr/>
          <p:nvPr/>
        </p:nvGrpSpPr>
        <p:grpSpPr>
          <a:xfrm>
            <a:off x="504859" y="2020379"/>
            <a:ext cx="818729" cy="756000"/>
            <a:chOff x="767408" y="2714646"/>
            <a:chExt cx="818729" cy="756000"/>
          </a:xfrm>
        </p:grpSpPr>
        <p:sp>
          <p:nvSpPr>
            <p:cNvPr id="27" name="btfpIconCircle850415"/>
            <p:cNvSpPr>
              <a:spLocks noChangeArrowheads="1"/>
            </p:cNvSpPr>
            <p:nvPr/>
          </p:nvSpPr>
          <p:spPr>
            <a:xfrm>
              <a:off x="767408" y="2714646"/>
              <a:ext cx="756000" cy="756000"/>
            </a:xfrm>
            <a:prstGeom prst="ellipse">
              <a:avLst/>
            </a:prstGeom>
            <a:solidFill>
              <a:srgbClr val="2D475A"/>
            </a:solidFill>
            <a:ln>
              <a:noFill/>
            </a:ln>
            <a:effectLst/>
          </p:spPr>
          <p:txBody>
            <a:bodyPr vert="horz" wrap="square" lIns="86817" tIns="43408" rIns="86817" bIns="43408" anchor="t" anchorCtr="0" compatLnSpc="1">
              <a:prstTxWarp prst="textNoShape">
                <a:avLst/>
              </a:prstTxWarp>
            </a:bodyPr>
            <a:lstStyle/>
            <a:p>
              <a:pPr algn="ctr"/>
              <a:endParaRPr lang="en-US" sz="1519" dirty="0"/>
            </a:p>
          </p:txBody>
        </p:sp>
        <p:pic>
          <p:nvPicPr>
            <p:cNvPr id="28" name="btfpIconLines850415"/>
            <p:cNvPicPr>
              <a:picLocks/>
            </p:cNvPicPr>
            <p:nvPr/>
          </p:nvPicPr>
          <p:blipFill>
            <a:blip r:embed="rId3"/>
            <a:stretch>
              <a:fillRect/>
            </a:stretch>
          </p:blipFill>
          <p:spPr>
            <a:xfrm>
              <a:off x="767408" y="2786655"/>
              <a:ext cx="818729" cy="642345"/>
            </a:xfrm>
            <a:prstGeom prst="rect">
              <a:avLst/>
            </a:prstGeom>
          </p:spPr>
        </p:pic>
      </p:grpSp>
      <p:sp>
        <p:nvSpPr>
          <p:cNvPr id="29" name="btfpBulletedList211110"/>
          <p:cNvSpPr/>
          <p:nvPr/>
        </p:nvSpPr>
        <p:spPr>
          <a:xfrm>
            <a:off x="1440963" y="3166404"/>
            <a:ext cx="7200000" cy="387798"/>
          </a:xfrm>
          <a:prstGeom prst="rect">
            <a:avLst/>
          </a:prstGeom>
        </p:spPr>
        <p:txBody>
          <a:bodyPr wrap="square" anchor="ctr">
            <a:spAutoFit/>
          </a:bodyPr>
          <a:lstStyle/>
          <a:p>
            <a:pPr>
              <a:lnSpc>
                <a:spcPct val="120000"/>
              </a:lnSpc>
              <a:spcBef>
                <a:spcPts val="0"/>
              </a:spcBef>
              <a:spcAft>
                <a:spcPts val="1200"/>
              </a:spcAft>
            </a:pPr>
            <a:r>
              <a:rPr lang="en-GB" dirty="0"/>
              <a:t>Confirm you can complete each </a:t>
            </a:r>
            <a:r>
              <a:rPr lang="en-GB" b="1" dirty="0"/>
              <a:t>data</a:t>
            </a:r>
            <a:r>
              <a:rPr lang="en-GB" dirty="0"/>
              <a:t> </a:t>
            </a:r>
            <a:r>
              <a:rPr lang="en-GB" b="1" dirty="0"/>
              <a:t>field </a:t>
            </a:r>
            <a:r>
              <a:rPr lang="en-GB" dirty="0"/>
              <a:t>in the </a:t>
            </a:r>
            <a:r>
              <a:rPr lang="en-GB" dirty="0" smtClean="0"/>
              <a:t>declaration.</a:t>
            </a:r>
            <a:endParaRPr lang="en-GB" dirty="0"/>
          </a:p>
        </p:txBody>
      </p:sp>
      <p:grpSp>
        <p:nvGrpSpPr>
          <p:cNvPr id="30" name="Group 29"/>
          <p:cNvGrpSpPr/>
          <p:nvPr/>
        </p:nvGrpSpPr>
        <p:grpSpPr>
          <a:xfrm>
            <a:off x="504859" y="2999234"/>
            <a:ext cx="756000" cy="756000"/>
            <a:chOff x="767408" y="3693501"/>
            <a:chExt cx="756000" cy="756000"/>
          </a:xfrm>
        </p:grpSpPr>
        <p:sp>
          <p:nvSpPr>
            <p:cNvPr id="31" name="btfpIconCircle850415"/>
            <p:cNvSpPr>
              <a:spLocks noChangeArrowheads="1"/>
            </p:cNvSpPr>
            <p:nvPr/>
          </p:nvSpPr>
          <p:spPr>
            <a:xfrm>
              <a:off x="767408" y="3693501"/>
              <a:ext cx="756000" cy="756000"/>
            </a:xfrm>
            <a:prstGeom prst="ellipse">
              <a:avLst/>
            </a:prstGeom>
            <a:solidFill>
              <a:srgbClr val="2D475A"/>
            </a:solidFill>
            <a:ln>
              <a:noFill/>
            </a:ln>
            <a:effectLst/>
          </p:spPr>
          <p:txBody>
            <a:bodyPr vert="horz" wrap="square" lIns="86817" tIns="43408" rIns="86817" bIns="43408" anchor="t" anchorCtr="0" compatLnSpc="1">
              <a:prstTxWarp prst="textNoShape">
                <a:avLst/>
              </a:prstTxWarp>
            </a:bodyPr>
            <a:lstStyle/>
            <a:p>
              <a:pPr algn="ctr"/>
              <a:endParaRPr lang="en-US" sz="1519" dirty="0"/>
            </a:p>
          </p:txBody>
        </p:sp>
        <p:pic>
          <p:nvPicPr>
            <p:cNvPr id="32" name="btfpIconLines509246"/>
            <p:cNvPicPr>
              <a:picLocks/>
            </p:cNvPicPr>
            <p:nvPr/>
          </p:nvPicPr>
          <p:blipFill>
            <a:blip r:embed="rId4"/>
            <a:stretch>
              <a:fillRect/>
            </a:stretch>
          </p:blipFill>
          <p:spPr>
            <a:xfrm>
              <a:off x="767408" y="3747223"/>
              <a:ext cx="754177" cy="689889"/>
            </a:xfrm>
            <a:prstGeom prst="rect">
              <a:avLst/>
            </a:prstGeom>
          </p:spPr>
        </p:pic>
      </p:grpSp>
      <p:sp>
        <p:nvSpPr>
          <p:cNvPr id="33" name="btfpBulletedList211110"/>
          <p:cNvSpPr/>
          <p:nvPr/>
        </p:nvSpPr>
        <p:spPr>
          <a:xfrm>
            <a:off x="1440963" y="4009841"/>
            <a:ext cx="7200000" cy="683264"/>
          </a:xfrm>
          <a:prstGeom prst="rect">
            <a:avLst/>
          </a:prstGeom>
        </p:spPr>
        <p:txBody>
          <a:bodyPr wrap="square" anchor="ctr">
            <a:spAutoFit/>
          </a:bodyPr>
          <a:lstStyle/>
          <a:p>
            <a:pPr>
              <a:lnSpc>
                <a:spcPct val="120000"/>
              </a:lnSpc>
              <a:spcBef>
                <a:spcPts val="0"/>
              </a:spcBef>
              <a:spcAft>
                <a:spcPts val="1200"/>
              </a:spcAft>
            </a:pPr>
            <a:r>
              <a:rPr lang="en-GB" dirty="0"/>
              <a:t>Agree responsibilities with your </a:t>
            </a:r>
            <a:r>
              <a:rPr lang="en-GB" b="1" dirty="0"/>
              <a:t>customs agent and logistics provider </a:t>
            </a:r>
            <a:r>
              <a:rPr lang="en-GB" dirty="0"/>
              <a:t>for each part of the process and update your contracts to reflect </a:t>
            </a:r>
            <a:r>
              <a:rPr lang="en-GB" dirty="0" smtClean="0"/>
              <a:t>this.</a:t>
            </a:r>
            <a:endParaRPr lang="en-GB" dirty="0"/>
          </a:p>
        </p:txBody>
      </p:sp>
      <p:grpSp>
        <p:nvGrpSpPr>
          <p:cNvPr id="34" name="Group 33"/>
          <p:cNvGrpSpPr/>
          <p:nvPr/>
        </p:nvGrpSpPr>
        <p:grpSpPr>
          <a:xfrm>
            <a:off x="432851" y="3978089"/>
            <a:ext cx="888378" cy="756478"/>
            <a:chOff x="695400" y="4672356"/>
            <a:chExt cx="888378" cy="756478"/>
          </a:xfrm>
        </p:grpSpPr>
        <p:pic>
          <p:nvPicPr>
            <p:cNvPr id="35" name="Picture 34"/>
            <p:cNvPicPr>
              <a:picLocks noChangeAspect="1"/>
            </p:cNvPicPr>
            <p:nvPr/>
          </p:nvPicPr>
          <p:blipFill>
            <a:blip r:embed="rId5"/>
            <a:stretch>
              <a:fillRect/>
            </a:stretch>
          </p:blipFill>
          <p:spPr>
            <a:xfrm>
              <a:off x="767408" y="4672356"/>
              <a:ext cx="755970" cy="755970"/>
            </a:xfrm>
            <a:prstGeom prst="rect">
              <a:avLst/>
            </a:prstGeom>
          </p:spPr>
        </p:pic>
        <p:pic>
          <p:nvPicPr>
            <p:cNvPr id="36" name="btfpIconLines448082"/>
            <p:cNvPicPr>
              <a:picLocks/>
            </p:cNvPicPr>
            <p:nvPr/>
          </p:nvPicPr>
          <p:blipFill>
            <a:blip r:embed="rId6"/>
            <a:stretch>
              <a:fillRect/>
            </a:stretch>
          </p:blipFill>
          <p:spPr>
            <a:xfrm>
              <a:off x="695400" y="4725144"/>
              <a:ext cx="888378" cy="703690"/>
            </a:xfrm>
            <a:prstGeom prst="rect">
              <a:avLst/>
            </a:prstGeom>
          </p:spPr>
        </p:pic>
      </p:grpSp>
      <p:grpSp>
        <p:nvGrpSpPr>
          <p:cNvPr id="37" name="Group 36"/>
          <p:cNvGrpSpPr/>
          <p:nvPr/>
        </p:nvGrpSpPr>
        <p:grpSpPr>
          <a:xfrm>
            <a:off x="480978" y="4956913"/>
            <a:ext cx="815969" cy="755970"/>
            <a:chOff x="743527" y="5651180"/>
            <a:chExt cx="815969" cy="755970"/>
          </a:xfrm>
        </p:grpSpPr>
        <p:pic>
          <p:nvPicPr>
            <p:cNvPr id="38" name="Picture 37"/>
            <p:cNvPicPr>
              <a:picLocks noChangeAspect="1"/>
            </p:cNvPicPr>
            <p:nvPr/>
          </p:nvPicPr>
          <p:blipFill>
            <a:blip r:embed="rId5"/>
            <a:stretch>
              <a:fillRect/>
            </a:stretch>
          </p:blipFill>
          <p:spPr>
            <a:xfrm>
              <a:off x="767408" y="5651180"/>
              <a:ext cx="755970" cy="755970"/>
            </a:xfrm>
            <a:prstGeom prst="rect">
              <a:avLst/>
            </a:prstGeom>
          </p:spPr>
        </p:pic>
        <p:pic>
          <p:nvPicPr>
            <p:cNvPr id="39" name="btfpIconLines291378"/>
            <p:cNvPicPr>
              <a:picLocks/>
            </p:cNvPicPr>
            <p:nvPr/>
          </p:nvPicPr>
          <p:blipFill>
            <a:blip r:embed="rId7"/>
            <a:stretch>
              <a:fillRect/>
            </a:stretch>
          </p:blipFill>
          <p:spPr>
            <a:xfrm>
              <a:off x="743527" y="5657654"/>
              <a:ext cx="815969" cy="723674"/>
            </a:xfrm>
            <a:prstGeom prst="rect">
              <a:avLst/>
            </a:prstGeom>
          </p:spPr>
        </p:pic>
      </p:grpSp>
      <p:sp>
        <p:nvSpPr>
          <p:cNvPr id="40" name="btfpBulletedList211110"/>
          <p:cNvSpPr/>
          <p:nvPr>
            <p:custDataLst>
              <p:tags r:id="rId1"/>
            </p:custDataLst>
          </p:nvPr>
        </p:nvSpPr>
        <p:spPr>
          <a:xfrm>
            <a:off x="1440963" y="5148744"/>
            <a:ext cx="7200000" cy="387798"/>
          </a:xfrm>
          <a:prstGeom prst="rect">
            <a:avLst/>
          </a:prstGeom>
        </p:spPr>
        <p:txBody>
          <a:bodyPr wrap="square" anchor="ctr">
            <a:spAutoFit/>
          </a:bodyPr>
          <a:lstStyle/>
          <a:p>
            <a:pPr>
              <a:lnSpc>
                <a:spcPct val="120000"/>
              </a:lnSpc>
              <a:spcBef>
                <a:spcPts val="0"/>
              </a:spcBef>
              <a:spcAft>
                <a:spcPts val="1200"/>
              </a:spcAft>
            </a:pPr>
            <a:r>
              <a:rPr lang="en-GB" dirty="0"/>
              <a:t>Identify </a:t>
            </a:r>
            <a:r>
              <a:rPr lang="en-GB" b="1" dirty="0"/>
              <a:t>software </a:t>
            </a:r>
            <a:r>
              <a:rPr lang="en-GB" dirty="0"/>
              <a:t>for submitting documents, if you do not use a customs </a:t>
            </a:r>
            <a:r>
              <a:rPr lang="en-GB" dirty="0" smtClean="0"/>
              <a:t>agent.</a:t>
            </a:r>
            <a:endParaRPr lang="en-GB" dirty="0"/>
          </a:p>
        </p:txBody>
      </p:sp>
      <p:sp>
        <p:nvSpPr>
          <p:cNvPr id="41" name="Title 1"/>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altLang="en-US" sz="2400" b="0" dirty="0" smtClean="0">
                <a:solidFill>
                  <a:schemeClr val="accent3"/>
                </a:solidFill>
              </a:rPr>
              <a:t>Key actions for Spanish businesses</a:t>
            </a:r>
            <a:endParaRPr lang="en-GB" sz="2400" b="0" dirty="0">
              <a:solidFill>
                <a:schemeClr val="accent3"/>
              </a:solidFill>
            </a:endParaRPr>
          </a:p>
        </p:txBody>
      </p:sp>
      <p:sp>
        <p:nvSpPr>
          <p:cNvPr id="42"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2"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a:cs typeface="Arial" panose="020B0604020202020204" pitchFamily="34" charset="0"/>
              </a:rPr>
              <a:t>Businesses </a:t>
            </a:r>
            <a:r>
              <a:rPr lang="en-GB" sz="1600" b="1" dirty="0" smtClean="0">
                <a:cs typeface="Arial" panose="020B0604020202020204" pitchFamily="34" charset="0"/>
              </a:rPr>
              <a:t>who </a:t>
            </a:r>
            <a:r>
              <a:rPr lang="en-GB" sz="1600" b="1" dirty="0">
                <a:cs typeface="Arial" panose="020B0604020202020204" pitchFamily="34" charset="0"/>
              </a:rPr>
              <a:t>trade with the </a:t>
            </a:r>
            <a:r>
              <a:rPr lang="en-GB" sz="1600" b="1" dirty="0" smtClean="0">
                <a:cs typeface="Arial" panose="020B0604020202020204" pitchFamily="34" charset="0"/>
              </a:rPr>
              <a:t>UK need </a:t>
            </a:r>
            <a:r>
              <a:rPr lang="en-GB" sz="1600" b="1" dirty="0">
                <a:cs typeface="Arial" panose="020B0604020202020204" pitchFamily="34" charset="0"/>
              </a:rPr>
              <a:t>to act now to ensure that they are prepared in the event of a </a:t>
            </a:r>
            <a:r>
              <a:rPr lang="en-GB" sz="1600" b="1" dirty="0" smtClean="0">
                <a:cs typeface="Arial" panose="020B0604020202020204" pitchFamily="34" charset="0"/>
              </a:rPr>
              <a:t>No Deal </a:t>
            </a:r>
            <a:r>
              <a:rPr lang="en-GB" sz="1600" b="1" dirty="0">
                <a:cs typeface="Arial" panose="020B0604020202020204" pitchFamily="34" charset="0"/>
              </a:rPr>
              <a:t>EU </a:t>
            </a:r>
            <a:r>
              <a:rPr lang="en-GB" sz="1600" b="1" dirty="0" smtClean="0">
                <a:cs typeface="Arial" panose="020B0604020202020204" pitchFamily="34" charset="0"/>
              </a:rPr>
              <a:t>exit.</a:t>
            </a:r>
            <a:endParaRPr lang="en-GB" sz="1600" b="1" dirty="0">
              <a:cs typeface="Arial" panose="020B0604020202020204" pitchFamily="34" charset="0"/>
            </a:endParaRPr>
          </a:p>
          <a:p>
            <a:pPr marL="0" lvl="1" indent="0">
              <a:lnSpc>
                <a:spcPct val="120000"/>
              </a:lnSpc>
              <a:spcBef>
                <a:spcPts val="0"/>
              </a:spcBef>
              <a:spcAft>
                <a:spcPts val="600"/>
              </a:spcAft>
              <a:buNone/>
            </a:pPr>
            <a:endParaRPr lang="en-GB" sz="1600" b="1" dirty="0">
              <a:cs typeface="Arial" panose="020B0604020202020204" pitchFamily="34" charset="0"/>
            </a:endParaRPr>
          </a:p>
        </p:txBody>
      </p:sp>
    </p:spTree>
    <p:extLst>
      <p:ext uri="{BB962C8B-B14F-4D97-AF65-F5344CB8AC3E}">
        <p14:creationId xmlns:p14="http://schemas.microsoft.com/office/powerpoint/2010/main" val="1648786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9525" y="866775"/>
            <a:ext cx="408791" cy="69916"/>
          </a:xfrm>
          <a:prstGeom prst="rect">
            <a:avLst/>
          </a:prstGeom>
          <a:noFill/>
        </p:spPr>
        <p:txBody>
          <a:bodyPr vert="horz" wrap="none" lIns="27000" tIns="27000" rIns="27000" bIns="27000" rtlCol="0">
            <a:spAutoFit/>
          </a:bodyPr>
          <a:lstStyle/>
          <a:p>
            <a:pPr marL="0" indent="0">
              <a:buFontTx/>
              <a:buNone/>
            </a:pPr>
            <a:r>
              <a:rPr lang="en-US" sz="100" dirty="0">
                <a:solidFill>
                  <a:srgbClr val="FFFFFF">
                    <a:alpha val="0"/>
                  </a:srgbClr>
                </a:solidFill>
              </a:rPr>
              <a:t>overall_0_131600703271538582 columns_1_131600694444874709 </a:t>
            </a:r>
          </a:p>
        </p:txBody>
      </p:sp>
      <p:sp>
        <p:nvSpPr>
          <p:cNvPr id="10" name="TextBox 9"/>
          <p:cNvSpPr txBox="1"/>
          <p:nvPr/>
        </p:nvSpPr>
        <p:spPr bwMode="gray">
          <a:xfrm>
            <a:off x="209549" y="3694151"/>
            <a:ext cx="4161677" cy="885524"/>
          </a:xfrm>
          <a:prstGeom prst="rect">
            <a:avLst/>
          </a:prstGeom>
          <a:noFill/>
        </p:spPr>
        <p:txBody>
          <a:bodyPr wrap="none" lIns="27000" tIns="27000" rIns="27000" bIns="27000" rtlCol="0">
            <a:spAutoFit/>
          </a:bodyPr>
          <a:lstStyle/>
          <a:p>
            <a:pPr marL="0" indent="0">
              <a:buFontTx/>
              <a:buNone/>
            </a:pPr>
            <a:r>
              <a:rPr lang="en-US" sz="5400" dirty="0">
                <a:solidFill>
                  <a:schemeClr val="accent3"/>
                </a:solidFill>
              </a:rPr>
              <a:t>Any </a:t>
            </a:r>
            <a:r>
              <a:rPr lang="en-US" sz="5400" dirty="0" smtClean="0">
                <a:solidFill>
                  <a:schemeClr val="accent3"/>
                </a:solidFill>
              </a:rPr>
              <a:t>questions</a:t>
            </a:r>
            <a:endParaRPr lang="en-US" sz="5400" dirty="0">
              <a:solidFill>
                <a:schemeClr val="accent3"/>
              </a:solidFill>
            </a:endParaRPr>
          </a:p>
        </p:txBody>
      </p:sp>
      <p:grpSp>
        <p:nvGrpSpPr>
          <p:cNvPr id="16" name="Group 15"/>
          <p:cNvGrpSpPr/>
          <p:nvPr/>
        </p:nvGrpSpPr>
        <p:grpSpPr>
          <a:xfrm>
            <a:off x="255351" y="2887161"/>
            <a:ext cx="8638162" cy="2640258"/>
            <a:chOff x="340468" y="2792063"/>
            <a:chExt cx="11517549" cy="3520344"/>
          </a:xfrm>
          <a:solidFill>
            <a:srgbClr val="0070C0"/>
          </a:solidFill>
        </p:grpSpPr>
        <p:sp>
          <p:nvSpPr>
            <p:cNvPr id="12" name="Freeform 11"/>
            <p:cNvSpPr/>
            <p:nvPr/>
          </p:nvSpPr>
          <p:spPr bwMode="gray">
            <a:xfrm>
              <a:off x="340468" y="2792063"/>
              <a:ext cx="11517549" cy="2781884"/>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7549" h="2781884">
                  <a:moveTo>
                    <a:pt x="0" y="2781884"/>
                  </a:moveTo>
                  <a:lnTo>
                    <a:pt x="8171234" y="2781884"/>
                  </a:lnTo>
                  <a:cubicBezTo>
                    <a:pt x="8122265" y="1634141"/>
                    <a:pt x="9178612" y="1581490"/>
                    <a:pt x="9105089" y="953084"/>
                  </a:cubicBezTo>
                  <a:cubicBezTo>
                    <a:pt x="9028022" y="294389"/>
                    <a:pt x="7861458" y="46386"/>
                    <a:pt x="7704306" y="1098999"/>
                  </a:cubicBezTo>
                  <a:lnTo>
                    <a:pt x="7247106" y="1040633"/>
                  </a:lnTo>
                  <a:cubicBezTo>
                    <a:pt x="7287294" y="-229409"/>
                    <a:pt x="9306484" y="-382879"/>
                    <a:pt x="9527905" y="835003"/>
                  </a:cubicBezTo>
                  <a:cubicBezTo>
                    <a:pt x="9703088" y="1798564"/>
                    <a:pt x="8507640" y="1802618"/>
                    <a:pt x="8599251" y="2781884"/>
                  </a:cubicBezTo>
                  <a:lnTo>
                    <a:pt x="11517549" y="2781884"/>
                  </a:lnTo>
                </a:path>
              </a:pathLst>
            </a:custGeom>
            <a:solidFill>
              <a:schemeClr val="accent3"/>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DDDDDD"/>
                </a:solidFill>
              </a:endParaRPr>
            </a:p>
          </p:txBody>
        </p:sp>
        <p:sp>
          <p:nvSpPr>
            <p:cNvPr id="13" name="Rectangle 12"/>
            <p:cNvSpPr/>
            <p:nvPr/>
          </p:nvSpPr>
          <p:spPr bwMode="gray">
            <a:xfrm>
              <a:off x="8513806" y="5890341"/>
              <a:ext cx="422066" cy="422066"/>
            </a:xfrm>
            <a:prstGeom prst="rect">
              <a:avLst/>
            </a:prstGeom>
            <a:solidFill>
              <a:schemeClr val="accent3"/>
            </a:solidFill>
            <a:ln w="19050" cap="flat" cmpd="sng" algn="ctr">
              <a:solidFill>
                <a:srgbClr val="166BB8"/>
              </a:solidFill>
              <a:prstDash val="solid"/>
              <a:miter lim="800000"/>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0" indent="0" algn="ctr">
                <a:buFontTx/>
                <a:buNone/>
              </a:pPr>
              <a:endParaRPr lang="en-US" sz="1200" dirty="0" err="1">
                <a:solidFill>
                  <a:prstClr val="black"/>
                </a:solidFill>
              </a:endParaRPr>
            </a:p>
          </p:txBody>
        </p:sp>
      </p:grpSp>
      <p:sp>
        <p:nvSpPr>
          <p:cNvPr id="2" name="Rectangle 1"/>
          <p:cNvSpPr/>
          <p:nvPr/>
        </p:nvSpPr>
        <p:spPr bwMode="gray">
          <a:xfrm>
            <a:off x="209549" y="190500"/>
            <a:ext cx="8763001" cy="173355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smtClean="0">
              <a:solidFill>
                <a:schemeClr val="tx1"/>
              </a:solidFill>
            </a:endParaRPr>
          </a:p>
        </p:txBody>
      </p:sp>
      <p:sp>
        <p:nvSpPr>
          <p:cNvPr id="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9" name="Title 1"/>
          <p:cNvSpPr txBox="1">
            <a:spLocks/>
          </p:cNvSpPr>
          <p:nvPr/>
        </p:nvSpPr>
        <p:spPr>
          <a:xfrm>
            <a:off x="378000" y="1123857"/>
            <a:ext cx="8388000" cy="1080542"/>
          </a:xfrm>
          <a:prstGeom prst="rect">
            <a:avLst/>
          </a:prstGeom>
        </p:spPr>
        <p:txBody>
          <a:bodyPr/>
          <a:lstStyle>
            <a:lvl1pPr algn="l" defTabSz="711200" rtl="0" eaLnBrk="1" latinLnBrk="0" hangingPunct="1">
              <a:lnSpc>
                <a:spcPct val="100000"/>
              </a:lnSpc>
              <a:spcBef>
                <a:spcPct val="0"/>
              </a:spcBef>
              <a:buNone/>
              <a:defRPr kumimoji="0" lang="en-US" sz="1800" b="0" i="0" u="none" strike="noStrike" kern="1200" cap="none" spc="0" normalizeH="0" baseline="0" dirty="0">
                <a:ln>
                  <a:noFill/>
                </a:ln>
                <a:solidFill>
                  <a:prstClr val="black"/>
                </a:solidFill>
                <a:effectLst/>
                <a:uLnTx/>
                <a:uFillTx/>
                <a:latin typeface="+mj-lt"/>
                <a:ea typeface="+mn-ea"/>
                <a:cs typeface="Arial" panose="020B0604020202020204" pitchFamily="34" charset="0"/>
              </a:defRPr>
            </a:lvl1pPr>
          </a:lstStyle>
          <a:p>
            <a:pPr marL="0" indent="0"/>
            <a:r>
              <a:rPr lang="en-GB" sz="2400" dirty="0" smtClean="0">
                <a:latin typeface="+mn-lt"/>
              </a:rPr>
              <a:t>Contact details for HMRC Stakeholder team: </a:t>
            </a:r>
            <a:r>
              <a:rPr lang="en-GB" sz="2400" b="1" dirty="0" smtClean="0">
                <a:solidFill>
                  <a:schemeClr val="accent3"/>
                </a:solidFill>
                <a:latin typeface="+mn-lt"/>
                <a:hlinkClick r:id="rId4"/>
              </a:rPr>
              <a:t>externalstakeholders.customs@hmrc.gov.uk</a:t>
            </a:r>
            <a:endParaRPr lang="en-GB" sz="2400" b="1" dirty="0" smtClean="0">
              <a:solidFill>
                <a:schemeClr val="accent3"/>
              </a:solidFill>
              <a:latin typeface="+mn-lt"/>
            </a:endParaRPr>
          </a:p>
          <a:p>
            <a:pPr marL="0" indent="0"/>
            <a:endParaRPr lang="en-GB" sz="2400" b="1" dirty="0">
              <a:solidFill>
                <a:schemeClr val="accent3"/>
              </a:solidFill>
              <a:latin typeface="+mn-lt"/>
            </a:endParaRPr>
          </a:p>
          <a:p>
            <a:pPr marL="0" indent="0"/>
            <a:r>
              <a:rPr lang="en-GB" sz="2400" b="1" dirty="0" smtClean="0">
                <a:solidFill>
                  <a:schemeClr val="accent3"/>
                </a:solidFill>
                <a:latin typeface="+mn-lt"/>
              </a:rPr>
              <a:t>We are hosting an EORI registration stand, available at the market stalls this afternoon.</a:t>
            </a:r>
            <a:br>
              <a:rPr lang="en-GB" sz="2400" b="1" dirty="0" smtClean="0">
                <a:solidFill>
                  <a:schemeClr val="accent3"/>
                </a:solidFill>
                <a:latin typeface="+mn-lt"/>
              </a:rPr>
            </a:br>
            <a:r>
              <a:rPr lang="en-GB" sz="2400" dirty="0" smtClean="0">
                <a:latin typeface="+mn-lt"/>
              </a:rPr>
              <a:t/>
            </a:r>
            <a:br>
              <a:rPr lang="en-GB" sz="2400" dirty="0" smtClean="0">
                <a:latin typeface="+mn-lt"/>
              </a:rPr>
            </a:br>
            <a:r>
              <a:rPr lang="en-GB" sz="2400" dirty="0" smtClean="0">
                <a:latin typeface="+mn-lt"/>
              </a:rPr>
              <a:t> </a:t>
            </a:r>
            <a:endParaRPr lang="en-GB" dirty="0">
              <a:latin typeface="+mn-lt"/>
            </a:endParaRPr>
          </a:p>
        </p:txBody>
      </p:sp>
    </p:spTree>
    <p:custDataLst>
      <p:tags r:id="rId1"/>
    </p:custDataLst>
    <p:extLst>
      <p:ext uri="{BB962C8B-B14F-4D97-AF65-F5344CB8AC3E}">
        <p14:creationId xmlns:p14="http://schemas.microsoft.com/office/powerpoint/2010/main" val="2512139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UK Border Force Update</a:t>
            </a:r>
          </a:p>
          <a:p>
            <a:r>
              <a:rPr lang="en-GB" sz="2400" b="0" dirty="0">
                <a:solidFill>
                  <a:schemeClr val="tx1"/>
                </a:solidFill>
              </a:rPr>
              <a:t>David </a:t>
            </a:r>
            <a:r>
              <a:rPr lang="en-GB" sz="2400" b="0" dirty="0" smtClean="0">
                <a:solidFill>
                  <a:schemeClr val="tx1"/>
                </a:solidFill>
              </a:rPr>
              <a:t>Smith – Border Force South Eastern Europe</a:t>
            </a:r>
            <a:endParaRPr lang="en-GB" sz="2400" b="0" dirty="0">
              <a:solidFill>
                <a:schemeClr val="tx1"/>
              </a:solidFill>
            </a:endParaRP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448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pPr marL="0" indent="0"/>
            <a:r>
              <a:rPr lang="en-GB" sz="2400" dirty="0" smtClean="0">
                <a:solidFill>
                  <a:schemeClr val="accent3"/>
                </a:solidFill>
              </a:rPr>
              <a:t>UK Border Force operational resource</a:t>
            </a:r>
            <a:endParaRPr lang="en-GB" sz="2400" dirty="0">
              <a:solidFill>
                <a:schemeClr val="accent3"/>
              </a:solidFill>
            </a:endParaRPr>
          </a:p>
        </p:txBody>
      </p:sp>
      <p:sp>
        <p:nvSpPr>
          <p:cNvPr id="9"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20000"/>
              </a:lnSpc>
              <a:spcBef>
                <a:spcPts val="0"/>
              </a:spcBef>
              <a:spcAft>
                <a:spcPts val="600"/>
              </a:spcAft>
            </a:pPr>
            <a:r>
              <a:rPr lang="en-GB" sz="1600" dirty="0">
                <a:cs typeface="Arial" panose="020B0604020202020204" pitchFamily="34" charset="0"/>
              </a:rPr>
              <a:t>Border Force increased its headcount by approximately 900 officers between March 2018 and March 2019. </a:t>
            </a:r>
          </a:p>
          <a:p>
            <a:pPr marL="285750" lvl="1" indent="-285750">
              <a:lnSpc>
                <a:spcPct val="120000"/>
              </a:lnSpc>
              <a:spcBef>
                <a:spcPts val="0"/>
              </a:spcBef>
              <a:spcAft>
                <a:spcPts val="600"/>
              </a:spcAft>
            </a:pPr>
            <a:r>
              <a:rPr lang="en-GB" sz="1600" dirty="0">
                <a:cs typeface="Arial" panose="020B0604020202020204" pitchFamily="34" charset="0"/>
              </a:rPr>
              <a:t>In addition to specific recruitment for EU exit activities, BF has also recruited a Readiness Task Force (RTF) to provide operational resilience to the front line and allow existing staff to </a:t>
            </a:r>
            <a:r>
              <a:rPr lang="en-GB" sz="1600" dirty="0" smtClean="0">
                <a:cs typeface="Arial" panose="020B0604020202020204" pitchFamily="34" charset="0"/>
              </a:rPr>
              <a:t>undertake EU </a:t>
            </a:r>
            <a:r>
              <a:rPr lang="en-GB" sz="1600" dirty="0">
                <a:cs typeface="Arial" panose="020B0604020202020204" pitchFamily="34" charset="0"/>
              </a:rPr>
              <a:t>exit related training.</a:t>
            </a:r>
          </a:p>
          <a:p>
            <a:pPr marL="285750" lvl="1" indent="-285750">
              <a:lnSpc>
                <a:spcPct val="120000"/>
              </a:lnSpc>
              <a:spcBef>
                <a:spcPts val="0"/>
              </a:spcBef>
              <a:spcAft>
                <a:spcPts val="600"/>
              </a:spcAft>
            </a:pPr>
            <a:r>
              <a:rPr lang="en-GB" sz="1600" dirty="0">
                <a:cs typeface="Arial" panose="020B0604020202020204" pitchFamily="34" charset="0"/>
              </a:rPr>
              <a:t>As we move towards </a:t>
            </a:r>
            <a:r>
              <a:rPr lang="en-GB" sz="1600" dirty="0" smtClean="0">
                <a:cs typeface="Arial" panose="020B0604020202020204" pitchFamily="34" charset="0"/>
              </a:rPr>
              <a:t>31 October </a:t>
            </a:r>
            <a:r>
              <a:rPr lang="en-GB" sz="1600" dirty="0">
                <a:cs typeface="Arial" panose="020B0604020202020204" pitchFamily="34" charset="0"/>
              </a:rPr>
              <a:t>our priority is to </a:t>
            </a:r>
            <a:r>
              <a:rPr lang="en-GB" sz="1600" dirty="0" smtClean="0">
                <a:cs typeface="Arial" panose="020B0604020202020204" pitchFamily="34" charset="0"/>
              </a:rPr>
              <a:t>on-board </a:t>
            </a:r>
            <a:r>
              <a:rPr lang="en-GB" sz="1600" dirty="0">
                <a:cs typeface="Arial" panose="020B0604020202020204" pitchFamily="34" charset="0"/>
              </a:rPr>
              <a:t>and train the remaining new appointees. </a:t>
            </a:r>
          </a:p>
          <a:p>
            <a:pPr marL="285750" lvl="1" indent="-285750">
              <a:lnSpc>
                <a:spcPct val="120000"/>
              </a:lnSpc>
              <a:spcBef>
                <a:spcPts val="0"/>
              </a:spcBef>
              <a:spcAft>
                <a:spcPts val="600"/>
              </a:spcAft>
            </a:pPr>
            <a:r>
              <a:rPr lang="en-GB" sz="1600" dirty="0">
                <a:cs typeface="Arial" panose="020B0604020202020204" pitchFamily="34" charset="0"/>
              </a:rPr>
              <a:t>To prepare all BF Officers for Day 1, a comprehensive set of training and operational guidance about process changes has been rolled out through face-to-face training to all frontline officers across the 5 regions and support teams.  </a:t>
            </a:r>
          </a:p>
        </p:txBody>
      </p:sp>
    </p:spTree>
    <p:extLst>
      <p:ext uri="{BB962C8B-B14F-4D97-AF65-F5344CB8AC3E}">
        <p14:creationId xmlns:p14="http://schemas.microsoft.com/office/powerpoint/2010/main" val="3211836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pPr marL="0" indent="0"/>
            <a:r>
              <a:rPr lang="en-GB" sz="2400" dirty="0" smtClean="0">
                <a:solidFill>
                  <a:schemeClr val="accent3"/>
                </a:solidFill>
              </a:rPr>
              <a:t>UK Border Force operational changes</a:t>
            </a:r>
            <a:endParaRPr lang="en-GB" sz="2400" dirty="0">
              <a:solidFill>
                <a:schemeClr val="accent3"/>
              </a:solidFill>
            </a:endParaRPr>
          </a:p>
        </p:txBody>
      </p:sp>
      <p:sp>
        <p:nvSpPr>
          <p:cNvPr id="9"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smtClean="0">
                <a:cs typeface="Arial" panose="020B0604020202020204" pitchFamily="34" charset="0"/>
              </a:rPr>
              <a:t>‘No Deal’ </a:t>
            </a:r>
            <a:r>
              <a:rPr lang="en-GB" sz="1600" b="1" dirty="0">
                <a:cs typeface="Arial" panose="020B0604020202020204" pitchFamily="34" charset="0"/>
              </a:rPr>
              <a:t>at </a:t>
            </a:r>
            <a:r>
              <a:rPr lang="en-GB" sz="1600" b="1" dirty="0" smtClean="0">
                <a:cs typeface="Arial" panose="020B0604020202020204" pitchFamily="34" charset="0"/>
              </a:rPr>
              <a:t>RoRo Ports</a:t>
            </a:r>
            <a:endParaRPr lang="en-GB" sz="1600" b="1" dirty="0">
              <a:cs typeface="Arial" panose="020B0604020202020204" pitchFamily="34" charset="0"/>
            </a:endParaRPr>
          </a:p>
          <a:p>
            <a:pPr marL="285750" lvl="1" indent="-285750">
              <a:lnSpc>
                <a:spcPct val="120000"/>
              </a:lnSpc>
              <a:spcBef>
                <a:spcPts val="0"/>
              </a:spcBef>
              <a:spcAft>
                <a:spcPts val="600"/>
              </a:spcAft>
            </a:pPr>
            <a:r>
              <a:rPr lang="en-GB" sz="1600" dirty="0">
                <a:cs typeface="Arial" panose="020B0604020202020204" pitchFamily="34" charset="0"/>
              </a:rPr>
              <a:t>Border Force is committed to managing control processes in a way which will minimise delays or issues for the flow of </a:t>
            </a:r>
            <a:r>
              <a:rPr lang="en-GB" sz="1600" dirty="0" smtClean="0">
                <a:cs typeface="Arial" panose="020B0604020202020204" pitchFamily="34" charset="0"/>
              </a:rPr>
              <a:t>trucks </a:t>
            </a:r>
            <a:r>
              <a:rPr lang="en-GB" sz="1600" dirty="0">
                <a:cs typeface="Arial" panose="020B0604020202020204" pitchFamily="34" charset="0"/>
              </a:rPr>
              <a:t>through </a:t>
            </a:r>
            <a:r>
              <a:rPr lang="en-GB" sz="1600" dirty="0" smtClean="0">
                <a:cs typeface="Arial" panose="020B0604020202020204" pitchFamily="34" charset="0"/>
              </a:rPr>
              <a:t>RoRo </a:t>
            </a:r>
            <a:r>
              <a:rPr lang="en-GB" sz="1600" dirty="0">
                <a:cs typeface="Arial" panose="020B0604020202020204" pitchFamily="34" charset="0"/>
              </a:rPr>
              <a:t>ports.</a:t>
            </a:r>
          </a:p>
          <a:p>
            <a:pPr marL="285750" lvl="1" indent="-285750">
              <a:lnSpc>
                <a:spcPct val="120000"/>
              </a:lnSpc>
              <a:spcBef>
                <a:spcPts val="0"/>
              </a:spcBef>
              <a:spcAft>
                <a:spcPts val="600"/>
              </a:spcAft>
            </a:pPr>
            <a:r>
              <a:rPr lang="en-GB" sz="1600" b="1" dirty="0">
                <a:cs typeface="Arial" panose="020B0604020202020204" pitchFamily="34" charset="0"/>
              </a:rPr>
              <a:t>Safety &amp; Security</a:t>
            </a:r>
            <a:r>
              <a:rPr lang="en-GB" sz="1600" dirty="0">
                <a:cs typeface="Arial" panose="020B0604020202020204" pitchFamily="34" charset="0"/>
              </a:rPr>
              <a:t>: Any vehicle and consignment may be subject to checks at the border, as they currently are for security purposes, under an intelligence-led, risk-based approach. Such checks will continue.</a:t>
            </a:r>
          </a:p>
          <a:p>
            <a:pPr marL="285750" lvl="1" indent="-285750">
              <a:lnSpc>
                <a:spcPct val="120000"/>
              </a:lnSpc>
              <a:spcBef>
                <a:spcPts val="0"/>
              </a:spcBef>
              <a:spcAft>
                <a:spcPts val="600"/>
              </a:spcAft>
            </a:pPr>
            <a:r>
              <a:rPr lang="en-GB" sz="1600" dirty="0">
                <a:cs typeface="Arial" panose="020B0604020202020204" pitchFamily="34" charset="0"/>
              </a:rPr>
              <a:t>Border Force will not be systematically stopping vehicles as they disembark to ensure they have completed the correct customs declaration.</a:t>
            </a:r>
          </a:p>
          <a:p>
            <a:pPr marL="285750" lvl="1" indent="-285750">
              <a:lnSpc>
                <a:spcPct val="120000"/>
              </a:lnSpc>
              <a:spcBef>
                <a:spcPts val="0"/>
              </a:spcBef>
              <a:spcAft>
                <a:spcPts val="600"/>
              </a:spcAft>
            </a:pPr>
            <a:r>
              <a:rPr lang="en-GB" sz="1600" dirty="0">
                <a:cs typeface="Arial" panose="020B0604020202020204" pitchFamily="34" charset="0"/>
              </a:rPr>
              <a:t>No need to stop unless pulled out of the flow by Border Force at its selection points. As far as is possible </a:t>
            </a:r>
            <a:r>
              <a:rPr lang="en-GB" sz="1600" dirty="0" smtClean="0">
                <a:cs typeface="Arial" panose="020B0604020202020204" pitchFamily="34" charset="0"/>
              </a:rPr>
              <a:t>regulatory and fiscal </a:t>
            </a:r>
            <a:r>
              <a:rPr lang="en-GB" sz="1600" dirty="0">
                <a:cs typeface="Arial" panose="020B0604020202020204" pitchFamily="34" charset="0"/>
              </a:rPr>
              <a:t>checks will be conducted at locations away from the port. </a:t>
            </a:r>
          </a:p>
        </p:txBody>
      </p:sp>
    </p:spTree>
    <p:extLst>
      <p:ext uri="{BB962C8B-B14F-4D97-AF65-F5344CB8AC3E}">
        <p14:creationId xmlns:p14="http://schemas.microsoft.com/office/powerpoint/2010/main" val="1147811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hm government logo"/>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34" b="11487"/>
          <a:stretch/>
        </p:blipFill>
        <p:spPr bwMode="auto">
          <a:xfrm>
            <a:off x="7035780" y="107721"/>
            <a:ext cx="1585911" cy="683491"/>
          </a:xfrm>
          <a:prstGeom prst="rect">
            <a:avLst/>
          </a:prstGeom>
          <a:solidFill>
            <a:srgbClr val="FFFFFF"/>
          </a:solidFill>
        </p:spPr>
      </p:pic>
      <p:sp>
        <p:nvSpPr>
          <p:cNvPr id="3" name="TextBox 2"/>
          <p:cNvSpPr txBox="1"/>
          <p:nvPr/>
        </p:nvSpPr>
        <p:spPr bwMode="gray">
          <a:xfrm>
            <a:off x="304455" y="1034193"/>
            <a:ext cx="8361006" cy="5304905"/>
          </a:xfrm>
          <a:prstGeom prst="rect">
            <a:avLst/>
          </a:prstGeom>
          <a:noFill/>
        </p:spPr>
        <p:txBody>
          <a:bodyPr wrap="square" lIns="36000" tIns="36000" rIns="36000" bIns="36000" rtlCol="0">
            <a:spAutoFit/>
          </a:bodyPr>
          <a:lstStyle/>
          <a:p>
            <a:pPr lvl="0"/>
            <a:r>
              <a:rPr lang="en-GB" sz="1800" dirty="0">
                <a:solidFill>
                  <a:schemeClr val="bg1">
                    <a:lumMod val="10000"/>
                  </a:schemeClr>
                </a:solidFill>
              </a:rPr>
              <a:t>Ensuring a frictionless border from day one will be a priority.</a:t>
            </a:r>
            <a:endParaRPr lang="en-US" sz="1800" dirty="0">
              <a:solidFill>
                <a:schemeClr val="bg1">
                  <a:lumMod val="10000"/>
                </a:schemeClr>
              </a:solidFill>
            </a:endParaRPr>
          </a:p>
          <a:p>
            <a:pPr lvl="0"/>
            <a:r>
              <a:rPr lang="en-US" sz="1800" dirty="0">
                <a:solidFill>
                  <a:schemeClr val="bg1">
                    <a:lumMod val="10000"/>
                  </a:schemeClr>
                </a:solidFill>
              </a:rPr>
              <a:t>EU nationals will continue to be able to enter the UK as now, using e-Passport gates when travelling on a biometric passport. EU nationals will also be able to enter the UK for short-term visits without a visa. </a:t>
            </a:r>
            <a:endParaRPr lang="en-GB" sz="1800" dirty="0">
              <a:solidFill>
                <a:schemeClr val="bg1">
                  <a:lumMod val="10000"/>
                </a:schemeClr>
              </a:solidFill>
            </a:endParaRPr>
          </a:p>
          <a:p>
            <a:pPr lvl="0"/>
            <a:r>
              <a:rPr lang="en-US" sz="1800" dirty="0">
                <a:solidFill>
                  <a:schemeClr val="bg1">
                    <a:lumMod val="10000"/>
                  </a:schemeClr>
                </a:solidFill>
              </a:rPr>
              <a:t>Until 31 December 2020, EU citizens will be able to enter the UK by showing their valid </a:t>
            </a:r>
            <a:r>
              <a:rPr lang="en-US" sz="1800" u="sng" dirty="0">
                <a:solidFill>
                  <a:schemeClr val="bg1">
                    <a:lumMod val="10000"/>
                  </a:schemeClr>
                </a:solidFill>
              </a:rPr>
              <a:t>national identity card</a:t>
            </a:r>
            <a:r>
              <a:rPr lang="en-US" sz="1800" dirty="0">
                <a:solidFill>
                  <a:schemeClr val="bg1">
                    <a:lumMod val="10000"/>
                  </a:schemeClr>
                </a:solidFill>
              </a:rPr>
              <a:t> for up to</a:t>
            </a:r>
            <a:r>
              <a:rPr lang="en-GB" sz="1800" dirty="0">
                <a:solidFill>
                  <a:schemeClr val="bg1">
                    <a:lumMod val="10000"/>
                  </a:schemeClr>
                </a:solidFill>
              </a:rPr>
              <a:t> three months during which time they will be permitted to work, study or simply visit</a:t>
            </a:r>
            <a:r>
              <a:rPr lang="en-US" sz="1800" dirty="0">
                <a:solidFill>
                  <a:schemeClr val="bg1">
                    <a:lumMod val="10000"/>
                  </a:schemeClr>
                </a:solidFill>
              </a:rPr>
              <a:t>. </a:t>
            </a:r>
            <a:endParaRPr lang="en-GB" sz="1800" dirty="0">
              <a:solidFill>
                <a:schemeClr val="bg1">
                  <a:lumMod val="10000"/>
                </a:schemeClr>
              </a:solidFill>
            </a:endParaRPr>
          </a:p>
          <a:p>
            <a:pPr lvl="0"/>
            <a:r>
              <a:rPr lang="en-US" sz="1800" dirty="0">
                <a:solidFill>
                  <a:schemeClr val="bg1">
                    <a:lumMod val="10000"/>
                  </a:schemeClr>
                </a:solidFill>
              </a:rPr>
              <a:t>In the event of no deal, and once free movement has ended, EU citizens who wish to stay longer than three months will need to apply to the Home Office for leave to remain within three months of arrival. </a:t>
            </a:r>
          </a:p>
          <a:p>
            <a:pPr lvl="0"/>
            <a:r>
              <a:rPr lang="en-GB" sz="1800" dirty="0">
                <a:solidFill>
                  <a:schemeClr val="bg1">
                    <a:lumMod val="10000"/>
                  </a:schemeClr>
                </a:solidFill>
              </a:rPr>
              <a:t>EU nationals currently resident in the UK should register now for EU Settled Status to confirm their right of residence beyond 31</a:t>
            </a:r>
            <a:r>
              <a:rPr lang="en-GB" sz="1800" baseline="30000" dirty="0">
                <a:solidFill>
                  <a:schemeClr val="bg1">
                    <a:lumMod val="10000"/>
                  </a:schemeClr>
                </a:solidFill>
              </a:rPr>
              <a:t>st</a:t>
            </a:r>
            <a:r>
              <a:rPr lang="en-GB" sz="1800" dirty="0">
                <a:solidFill>
                  <a:schemeClr val="bg1">
                    <a:lumMod val="10000"/>
                  </a:schemeClr>
                </a:solidFill>
              </a:rPr>
              <a:t> October. Those with 5 or more years residence will be granted permanent status immediately. Those with less than 5 years will be granted pre-settled status which can be converted to settled status once 5 years residence is completed.</a:t>
            </a:r>
          </a:p>
          <a:p>
            <a:pPr>
              <a:buFont typeface="Arial" panose="020B0604020202020204" pitchFamily="34" charset="0"/>
              <a:buChar char="•"/>
            </a:pPr>
            <a:endParaRPr lang="en-GB" sz="2000" dirty="0"/>
          </a:p>
        </p:txBody>
      </p:sp>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a:solidFill>
                  <a:prstClr val="black">
                    <a:tint val="75000"/>
                  </a:prstClr>
                </a:solidFill>
                <a:latin typeface="Arial" panose="020B0604020202020204" pitchFamily="34" charset="0"/>
                <a:cs typeface="Arial" panose="020B0604020202020204" pitchFamily="34" charset="0"/>
              </a:rPr>
              <a:t>OFFICIAL</a:t>
            </a:r>
          </a:p>
        </p:txBody>
      </p:sp>
      <p:sp>
        <p:nvSpPr>
          <p:cNvPr id="7" name="Title 4"/>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pPr marL="0" indent="0"/>
            <a:r>
              <a:rPr lang="en-GB" dirty="0"/>
              <a:t>UK Border Force: Passport Controls</a:t>
            </a:r>
          </a:p>
        </p:txBody>
      </p:sp>
    </p:spTree>
    <p:extLst>
      <p:ext uri="{BB962C8B-B14F-4D97-AF65-F5344CB8AC3E}">
        <p14:creationId xmlns:p14="http://schemas.microsoft.com/office/powerpoint/2010/main" val="3531375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Sanitary &amp; Phytosanitary Requirements (</a:t>
            </a:r>
            <a:r>
              <a:rPr lang="en-GB" dirty="0"/>
              <a:t>SPS) </a:t>
            </a:r>
          </a:p>
          <a:p>
            <a:r>
              <a:rPr lang="en-GB" sz="2400" b="0" dirty="0" smtClean="0">
                <a:solidFill>
                  <a:schemeClr val="tx1"/>
                </a:solidFill>
              </a:rPr>
              <a:t>John Furzer (Food Standards Agency) </a:t>
            </a:r>
          </a:p>
          <a:p>
            <a:r>
              <a:rPr lang="en-GB" sz="2400" b="0" dirty="0" smtClean="0">
                <a:solidFill>
                  <a:schemeClr val="tx1"/>
                </a:solidFill>
              </a:rPr>
              <a:t>Matt Abbott </a:t>
            </a:r>
            <a:r>
              <a:rPr lang="en-GB" sz="2400" b="0" dirty="0">
                <a:solidFill>
                  <a:schemeClr val="tx1"/>
                </a:solidFill>
              </a:rPr>
              <a:t>(Border </a:t>
            </a:r>
            <a:r>
              <a:rPr lang="en-GB" sz="2400" b="0" dirty="0" smtClean="0">
                <a:solidFill>
                  <a:schemeClr val="tx1"/>
                </a:solidFill>
              </a:rPr>
              <a:t>Division, EU EXIT, </a:t>
            </a:r>
            <a:r>
              <a:rPr lang="en-GB" sz="2400" b="0" dirty="0">
                <a:solidFill>
                  <a:schemeClr val="tx1"/>
                </a:solidFill>
              </a:rPr>
              <a:t>Department for Environment, Food and Rural </a:t>
            </a:r>
            <a:r>
              <a:rPr lang="en-GB" sz="2400" b="0" dirty="0" smtClean="0">
                <a:solidFill>
                  <a:schemeClr val="tx1"/>
                </a:solidFill>
              </a:rPr>
              <a:t>Affairs)</a:t>
            </a:r>
            <a:endParaRPr lang="en-GB" sz="2400" b="0" dirty="0" smtClean="0">
              <a:solidFill>
                <a:srgbClr val="FF0000"/>
              </a:solidFill>
            </a:endParaRP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702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424237" y="2059769"/>
            <a:ext cx="2397125" cy="0"/>
          </a:xfrm>
          <a:prstGeom prst="line">
            <a:avLst/>
          </a:prstGeom>
          <a:ln w="508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pic>
        <p:nvPicPr>
          <p:cNvPr id="12" name="Picture Placeholder 11"/>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76" r="76"/>
          <a:stretch>
            <a:fillRect/>
          </a:stretch>
        </p:blipFill>
        <p:spPr>
          <a:xfrm>
            <a:off x="555624" y="255206"/>
            <a:ext cx="7988301" cy="5802693"/>
          </a:xfrm>
        </p:spPr>
      </p:pic>
      <p:pic>
        <p:nvPicPr>
          <p:cNvPr id="4" name="Picture 20" descr="food-we-can-trust-wheel.png"/>
          <p:cNvPicPr>
            <a:picLocks noChangeAspect="1"/>
          </p:cNvPicPr>
          <p:nvPr/>
        </p:nvPicPr>
        <p:blipFill rotWithShape="1">
          <a:blip r:embed="rId4">
            <a:extLst>
              <a:ext uri="{28A0092B-C50C-407E-A947-70E740481C1C}">
                <a14:useLocalDpi xmlns:a14="http://schemas.microsoft.com/office/drawing/2010/main" val="0"/>
              </a:ext>
            </a:extLst>
          </a:blip>
          <a:srcRect l="5541" t="16289" r="5745" b="21856"/>
          <a:stretch/>
        </p:blipFill>
        <p:spPr bwMode="auto">
          <a:xfrm>
            <a:off x="2135186" y="536038"/>
            <a:ext cx="4829176"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ctrTitle"/>
          </p:nvPr>
        </p:nvSpPr>
        <p:spPr>
          <a:xfrm>
            <a:off x="2991053" y="1140270"/>
            <a:ext cx="3204756" cy="2915322"/>
          </a:xfrm>
        </p:spPr>
        <p:txBody>
          <a:bodyPr/>
          <a:lstStyle/>
          <a:p>
            <a:r>
              <a:rPr lang="en-GB" sz="4400" dirty="0">
                <a:ln w="0">
                  <a:solidFill>
                    <a:schemeClr val="tx1"/>
                  </a:solidFill>
                </a:ln>
                <a:latin typeface="Oscine" panose="020B0506040202020204" pitchFamily="34" charset="0"/>
                <a:cs typeface="Oscine" panose="020B0506040202020204" pitchFamily="34" charset="0"/>
              </a:rPr>
              <a:t>EU Exit – High-risk food and feed imports</a:t>
            </a:r>
          </a:p>
        </p:txBody>
      </p:sp>
      <p:sp>
        <p:nvSpPr>
          <p:cNvPr id="3" name="Subtitle 2"/>
          <p:cNvSpPr>
            <a:spLocks noGrp="1"/>
          </p:cNvSpPr>
          <p:nvPr>
            <p:ph type="subTitle" idx="4294967295"/>
          </p:nvPr>
        </p:nvSpPr>
        <p:spPr>
          <a:xfrm>
            <a:off x="5982104" y="4928002"/>
            <a:ext cx="2355669" cy="616585"/>
          </a:xfrm>
        </p:spPr>
        <p:txBody>
          <a:bodyPr/>
          <a:lstStyle/>
          <a:p>
            <a:endParaRPr lang="en-GB" dirty="0"/>
          </a:p>
          <a:p>
            <a:endParaRPr lang="en-GB" dirty="0"/>
          </a:p>
        </p:txBody>
      </p:sp>
      <p:pic>
        <p:nvPicPr>
          <p:cNvPr id="7" name="Picture 13" descr="FSA-whitelogo-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012" y="634207"/>
            <a:ext cx="13081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63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xmlns="" id="{834DEF94-0751-4C5C-9E4D-567AD362B22D}"/>
              </a:ext>
            </a:extLst>
          </p:cNvPr>
          <p:cNvPicPr>
            <a:picLocks noChangeAspect="1"/>
          </p:cNvPicPr>
          <p:nvPr/>
        </p:nvPicPr>
        <p:blipFill>
          <a:blip r:embed="rId3"/>
          <a:stretch>
            <a:fillRect/>
          </a:stretch>
        </p:blipFill>
        <p:spPr>
          <a:xfrm>
            <a:off x="147719" y="876101"/>
            <a:ext cx="1143771" cy="1143771"/>
          </a:xfrm>
          <a:prstGeom prst="rect">
            <a:avLst/>
          </a:prstGeom>
        </p:spPr>
      </p:pic>
      <p:pic>
        <p:nvPicPr>
          <p:cNvPr id="5" name="Picture 4">
            <a:extLst>
              <a:ext uri="{FF2B5EF4-FFF2-40B4-BE49-F238E27FC236}">
                <a16:creationId xmlns:a16="http://schemas.microsoft.com/office/drawing/2014/main" xmlns="" id="{905E4D8F-C2FB-4913-A2EC-2672B50AFCAC}"/>
              </a:ext>
            </a:extLst>
          </p:cNvPr>
          <p:cNvPicPr>
            <a:picLocks noChangeAspect="1"/>
          </p:cNvPicPr>
          <p:nvPr/>
        </p:nvPicPr>
        <p:blipFill>
          <a:blip r:embed="rId4"/>
          <a:stretch>
            <a:fillRect/>
          </a:stretch>
        </p:blipFill>
        <p:spPr>
          <a:xfrm>
            <a:off x="1714203" y="1771857"/>
            <a:ext cx="870827" cy="870827"/>
          </a:xfrm>
          <a:prstGeom prst="rect">
            <a:avLst/>
          </a:prstGeom>
        </p:spPr>
      </p:pic>
      <p:sp>
        <p:nvSpPr>
          <p:cNvPr id="7" name="TextBox 6">
            <a:extLst>
              <a:ext uri="{FF2B5EF4-FFF2-40B4-BE49-F238E27FC236}">
                <a16:creationId xmlns:a16="http://schemas.microsoft.com/office/drawing/2014/main" xmlns="" id="{6E5FC8B4-7F0F-453A-9058-7CD8A4B9046C}"/>
              </a:ext>
            </a:extLst>
          </p:cNvPr>
          <p:cNvSpPr txBox="1"/>
          <p:nvPr/>
        </p:nvSpPr>
        <p:spPr>
          <a:xfrm>
            <a:off x="1134777" y="1139324"/>
            <a:ext cx="1764065" cy="338554"/>
          </a:xfrm>
          <a:prstGeom prst="rect">
            <a:avLst/>
          </a:prstGeom>
          <a:noFill/>
        </p:spPr>
        <p:txBody>
          <a:bodyPr wrap="square" rtlCol="0">
            <a:spAutoFit/>
          </a:bodyPr>
          <a:lstStyle/>
          <a:p>
            <a:pPr marL="0" indent="0" defTabSz="457200" fontAlgn="base">
              <a:spcBef>
                <a:spcPct val="0"/>
              </a:spcBef>
              <a:spcAft>
                <a:spcPct val="0"/>
              </a:spcAft>
              <a:buFontTx/>
              <a:buNone/>
            </a:pPr>
            <a:r>
              <a:rPr lang="en-GB" b="1" dirty="0" err="1">
                <a:solidFill>
                  <a:prstClr val="black"/>
                </a:solidFill>
                <a:ea typeface="ＭＳ Ｐゴシック" pitchFamily="34" charset="-128"/>
              </a:rPr>
              <a:t>RoW</a:t>
            </a:r>
            <a:r>
              <a:rPr lang="en-GB" b="1" dirty="0">
                <a:solidFill>
                  <a:prstClr val="black"/>
                </a:solidFill>
                <a:ea typeface="ＭＳ Ｐゴシック" pitchFamily="34" charset="-128"/>
              </a:rPr>
              <a:t> (e.g. India)</a:t>
            </a:r>
          </a:p>
        </p:txBody>
      </p:sp>
      <p:pic>
        <p:nvPicPr>
          <p:cNvPr id="10" name="Picture 9">
            <a:extLst>
              <a:ext uri="{FF2B5EF4-FFF2-40B4-BE49-F238E27FC236}">
                <a16:creationId xmlns:a16="http://schemas.microsoft.com/office/drawing/2014/main" xmlns="" id="{D341FA6F-1E77-4195-9D0F-4516D05C054E}"/>
              </a:ext>
            </a:extLst>
          </p:cNvPr>
          <p:cNvPicPr>
            <a:picLocks noChangeAspect="1"/>
          </p:cNvPicPr>
          <p:nvPr/>
        </p:nvPicPr>
        <p:blipFill>
          <a:blip r:embed="rId4"/>
          <a:stretch>
            <a:fillRect/>
          </a:stretch>
        </p:blipFill>
        <p:spPr>
          <a:xfrm>
            <a:off x="5963070" y="1807834"/>
            <a:ext cx="865978" cy="865978"/>
          </a:xfrm>
          <a:prstGeom prst="rect">
            <a:avLst/>
          </a:prstGeom>
        </p:spPr>
      </p:pic>
      <p:sp>
        <p:nvSpPr>
          <p:cNvPr id="11" name="TextBox 10">
            <a:extLst>
              <a:ext uri="{FF2B5EF4-FFF2-40B4-BE49-F238E27FC236}">
                <a16:creationId xmlns:a16="http://schemas.microsoft.com/office/drawing/2014/main" xmlns="" id="{93F9543F-8665-454B-A7C4-C2F39DB8FF51}"/>
              </a:ext>
            </a:extLst>
          </p:cNvPr>
          <p:cNvSpPr txBox="1"/>
          <p:nvPr/>
        </p:nvSpPr>
        <p:spPr>
          <a:xfrm>
            <a:off x="3309357" y="1121891"/>
            <a:ext cx="2509336" cy="338554"/>
          </a:xfrm>
          <a:prstGeom prst="rect">
            <a:avLst/>
          </a:prstGeom>
          <a:noFill/>
        </p:spPr>
        <p:txBody>
          <a:bodyPr wrap="square" rtlCol="0">
            <a:spAutoFit/>
          </a:bodyPr>
          <a:lstStyle/>
          <a:p>
            <a:pPr marL="0" indent="0" defTabSz="457200" fontAlgn="base">
              <a:spcBef>
                <a:spcPct val="0"/>
              </a:spcBef>
              <a:spcAft>
                <a:spcPct val="0"/>
              </a:spcAft>
              <a:buFontTx/>
              <a:buNone/>
            </a:pPr>
            <a:r>
              <a:rPr lang="en-GB" b="1" dirty="0">
                <a:solidFill>
                  <a:prstClr val="black"/>
                </a:solidFill>
                <a:ea typeface="ＭＳ Ｐゴシック" pitchFamily="34" charset="-128"/>
              </a:rPr>
              <a:t> UK (e.g. Heathrow DPE)</a:t>
            </a:r>
          </a:p>
        </p:txBody>
      </p:sp>
      <p:cxnSp>
        <p:nvCxnSpPr>
          <p:cNvPr id="16" name="Straight Arrow Connector 15">
            <a:extLst>
              <a:ext uri="{FF2B5EF4-FFF2-40B4-BE49-F238E27FC236}">
                <a16:creationId xmlns:a16="http://schemas.microsoft.com/office/drawing/2014/main" xmlns="" id="{F2C7570D-CB74-467C-A8E5-E4F127ABB266}"/>
              </a:ext>
            </a:extLst>
          </p:cNvPr>
          <p:cNvCxnSpPr>
            <a:cxnSpLocks/>
          </p:cNvCxnSpPr>
          <p:nvPr/>
        </p:nvCxnSpPr>
        <p:spPr>
          <a:xfrm>
            <a:off x="6974958" y="2234422"/>
            <a:ext cx="574157" cy="6403"/>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xmlns="" id="{414C4B8A-ACEA-4DEB-A4A4-B41C08FA824E}"/>
              </a:ext>
            </a:extLst>
          </p:cNvPr>
          <p:cNvPicPr>
            <a:picLocks noChangeAspect="1"/>
          </p:cNvPicPr>
          <p:nvPr/>
        </p:nvPicPr>
        <p:blipFill>
          <a:blip r:embed="rId5"/>
          <a:stretch>
            <a:fillRect/>
          </a:stretch>
        </p:blipFill>
        <p:spPr>
          <a:xfrm>
            <a:off x="7549115" y="1717080"/>
            <a:ext cx="1082038" cy="1082038"/>
          </a:xfrm>
          <a:prstGeom prst="rect">
            <a:avLst/>
          </a:prstGeom>
        </p:spPr>
      </p:pic>
      <p:sp>
        <p:nvSpPr>
          <p:cNvPr id="20" name="TextBox 19">
            <a:extLst>
              <a:ext uri="{FF2B5EF4-FFF2-40B4-BE49-F238E27FC236}">
                <a16:creationId xmlns:a16="http://schemas.microsoft.com/office/drawing/2014/main" xmlns="" id="{A260C172-AE54-4429-B828-1F4B9D324BC5}"/>
              </a:ext>
            </a:extLst>
          </p:cNvPr>
          <p:cNvSpPr txBox="1"/>
          <p:nvPr/>
        </p:nvSpPr>
        <p:spPr>
          <a:xfrm>
            <a:off x="7280929" y="1145057"/>
            <a:ext cx="1867773" cy="338554"/>
          </a:xfrm>
          <a:prstGeom prst="rect">
            <a:avLst/>
          </a:prstGeom>
          <a:noFill/>
        </p:spPr>
        <p:txBody>
          <a:bodyPr wrap="square" rtlCol="0">
            <a:spAutoFit/>
          </a:bodyPr>
          <a:lstStyle/>
          <a:p>
            <a:pPr marL="0" indent="0" defTabSz="457200" fontAlgn="base">
              <a:spcBef>
                <a:spcPct val="0"/>
              </a:spcBef>
              <a:spcAft>
                <a:spcPct val="0"/>
              </a:spcAft>
              <a:buFontTx/>
              <a:buNone/>
            </a:pPr>
            <a:r>
              <a:rPr lang="en-GB" b="1" dirty="0">
                <a:solidFill>
                  <a:prstClr val="black"/>
                </a:solidFill>
                <a:ea typeface="ＭＳ Ｐゴシック" pitchFamily="34" charset="-128"/>
              </a:rPr>
              <a:t>UK destination</a:t>
            </a:r>
          </a:p>
        </p:txBody>
      </p:sp>
      <p:cxnSp>
        <p:nvCxnSpPr>
          <p:cNvPr id="40" name="Straight Arrow Connector 39">
            <a:extLst>
              <a:ext uri="{FF2B5EF4-FFF2-40B4-BE49-F238E27FC236}">
                <a16:creationId xmlns:a16="http://schemas.microsoft.com/office/drawing/2014/main" xmlns="" id="{630B75F6-57E9-4F11-AC51-68FA223EE793}"/>
              </a:ext>
            </a:extLst>
          </p:cNvPr>
          <p:cNvCxnSpPr>
            <a:cxnSpLocks/>
          </p:cNvCxnSpPr>
          <p:nvPr/>
        </p:nvCxnSpPr>
        <p:spPr>
          <a:xfrm>
            <a:off x="5426275" y="2207269"/>
            <a:ext cx="435457"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xmlns="" id="{4019EE4E-3926-443E-A1B6-AAEC31F43D16}"/>
              </a:ext>
            </a:extLst>
          </p:cNvPr>
          <p:cNvCxnSpPr>
            <a:cxnSpLocks/>
          </p:cNvCxnSpPr>
          <p:nvPr/>
        </p:nvCxnSpPr>
        <p:spPr>
          <a:xfrm flipV="1">
            <a:off x="2677580" y="2258099"/>
            <a:ext cx="914399"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xmlns="" id="{B356760A-3278-4421-A61C-374F23700B54}"/>
              </a:ext>
            </a:extLst>
          </p:cNvPr>
          <p:cNvSpPr txBox="1"/>
          <p:nvPr/>
        </p:nvSpPr>
        <p:spPr>
          <a:xfrm>
            <a:off x="1010334" y="3101171"/>
            <a:ext cx="7729967" cy="958980"/>
          </a:xfrm>
          <a:prstGeom prst="rect">
            <a:avLst/>
          </a:prstGeom>
          <a:noFill/>
        </p:spPr>
        <p:txBody>
          <a:bodyPr wrap="square" rtlCol="0">
            <a:spAutoFit/>
          </a:bodyPr>
          <a:lstStyle/>
          <a:p>
            <a:pPr marL="0" indent="0" defTabSz="457200" fontAlgn="base">
              <a:lnSpc>
                <a:spcPct val="120000"/>
              </a:lnSpc>
              <a:spcBef>
                <a:spcPct val="0"/>
              </a:spcBef>
              <a:spcAft>
                <a:spcPts val="600"/>
              </a:spcAft>
              <a:buFontTx/>
              <a:buNone/>
            </a:pPr>
            <a:r>
              <a:rPr lang="en-GB" dirty="0">
                <a:solidFill>
                  <a:prstClr val="black"/>
                </a:solidFill>
                <a:ea typeface="ＭＳ Ｐゴシック" pitchFamily="34" charset="-128"/>
              </a:rPr>
              <a:t>Importer notifies UK (BIP/DPE), using TRACES, of any high risk category product prior to it arriving at the UK.  Specified checks are carried out before it can proceed and be placed on the UK market.</a:t>
            </a:r>
          </a:p>
        </p:txBody>
      </p:sp>
      <p:sp>
        <p:nvSpPr>
          <p:cNvPr id="43" name="TextBox 42">
            <a:extLst>
              <a:ext uri="{FF2B5EF4-FFF2-40B4-BE49-F238E27FC236}">
                <a16:creationId xmlns:a16="http://schemas.microsoft.com/office/drawing/2014/main" xmlns="" id="{1BFF9036-E110-4158-A240-1030AECB4E83}"/>
              </a:ext>
            </a:extLst>
          </p:cNvPr>
          <p:cNvSpPr txBox="1"/>
          <p:nvPr/>
        </p:nvSpPr>
        <p:spPr>
          <a:xfrm>
            <a:off x="168173" y="1632478"/>
            <a:ext cx="430887" cy="1791533"/>
          </a:xfrm>
          <a:prstGeom prst="rect">
            <a:avLst/>
          </a:prstGeom>
          <a:noFill/>
        </p:spPr>
        <p:txBody>
          <a:bodyPr vert="vert270" wrap="square" rtlCol="0">
            <a:spAutoFit/>
          </a:bodyPr>
          <a:lstStyle/>
          <a:p>
            <a:pPr marL="0" indent="0" algn="ctr" defTabSz="457200" fontAlgn="base">
              <a:spcBef>
                <a:spcPct val="0"/>
              </a:spcBef>
              <a:spcAft>
                <a:spcPct val="0"/>
              </a:spcAft>
              <a:buFontTx/>
              <a:buNone/>
            </a:pPr>
            <a:r>
              <a:rPr lang="en-GB" b="1" dirty="0">
                <a:solidFill>
                  <a:prstClr val="black"/>
                </a:solidFill>
                <a:ea typeface="ＭＳ Ｐゴシック" pitchFamily="34" charset="-128"/>
              </a:rPr>
              <a:t>Now</a:t>
            </a:r>
          </a:p>
        </p:txBody>
      </p:sp>
      <p:pic>
        <p:nvPicPr>
          <p:cNvPr id="44" name="Picture 43">
            <a:extLst>
              <a:ext uri="{FF2B5EF4-FFF2-40B4-BE49-F238E27FC236}">
                <a16:creationId xmlns:a16="http://schemas.microsoft.com/office/drawing/2014/main" xmlns="" id="{4B6D7017-B1E3-4CEA-BB73-5CACC140FD90}"/>
              </a:ext>
            </a:extLst>
          </p:cNvPr>
          <p:cNvPicPr>
            <a:picLocks noChangeAspect="1"/>
          </p:cNvPicPr>
          <p:nvPr/>
        </p:nvPicPr>
        <p:blipFill>
          <a:blip r:embed="rId4"/>
          <a:stretch>
            <a:fillRect/>
          </a:stretch>
        </p:blipFill>
        <p:spPr>
          <a:xfrm>
            <a:off x="1714203" y="4310660"/>
            <a:ext cx="870827" cy="870827"/>
          </a:xfrm>
          <a:prstGeom prst="rect">
            <a:avLst/>
          </a:prstGeom>
        </p:spPr>
      </p:pic>
      <p:pic>
        <p:nvPicPr>
          <p:cNvPr id="45" name="Picture 44">
            <a:extLst>
              <a:ext uri="{FF2B5EF4-FFF2-40B4-BE49-F238E27FC236}">
                <a16:creationId xmlns:a16="http://schemas.microsoft.com/office/drawing/2014/main" xmlns="" id="{ECB3BA69-0534-42D8-8F19-BC6BEA38381B}"/>
              </a:ext>
            </a:extLst>
          </p:cNvPr>
          <p:cNvPicPr>
            <a:picLocks noChangeAspect="1"/>
          </p:cNvPicPr>
          <p:nvPr/>
        </p:nvPicPr>
        <p:blipFill>
          <a:blip r:embed="rId4"/>
          <a:stretch>
            <a:fillRect/>
          </a:stretch>
        </p:blipFill>
        <p:spPr>
          <a:xfrm>
            <a:off x="5968998" y="4362741"/>
            <a:ext cx="865978" cy="865978"/>
          </a:xfrm>
          <a:prstGeom prst="rect">
            <a:avLst/>
          </a:prstGeom>
        </p:spPr>
      </p:pic>
      <p:cxnSp>
        <p:nvCxnSpPr>
          <p:cNvPr id="51" name="Straight Arrow Connector 50">
            <a:extLst>
              <a:ext uri="{FF2B5EF4-FFF2-40B4-BE49-F238E27FC236}">
                <a16:creationId xmlns:a16="http://schemas.microsoft.com/office/drawing/2014/main" xmlns="" id="{93E30CC1-24B3-455B-BC1A-8B5279958981}"/>
              </a:ext>
            </a:extLst>
          </p:cNvPr>
          <p:cNvCxnSpPr>
            <a:cxnSpLocks/>
          </p:cNvCxnSpPr>
          <p:nvPr/>
        </p:nvCxnSpPr>
        <p:spPr>
          <a:xfrm flipV="1">
            <a:off x="2677580" y="4796902"/>
            <a:ext cx="914399"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2" name="Picture 51">
            <a:extLst>
              <a:ext uri="{FF2B5EF4-FFF2-40B4-BE49-F238E27FC236}">
                <a16:creationId xmlns:a16="http://schemas.microsoft.com/office/drawing/2014/main" xmlns="" id="{91D92AAE-ABEF-4EC4-9461-E5B944DA22B3}"/>
              </a:ext>
            </a:extLst>
          </p:cNvPr>
          <p:cNvPicPr>
            <a:picLocks noChangeAspect="1"/>
          </p:cNvPicPr>
          <p:nvPr/>
        </p:nvPicPr>
        <p:blipFill>
          <a:blip r:embed="rId5"/>
          <a:stretch>
            <a:fillRect/>
          </a:stretch>
        </p:blipFill>
        <p:spPr>
          <a:xfrm>
            <a:off x="7547128" y="4083093"/>
            <a:ext cx="1082038" cy="1082038"/>
          </a:xfrm>
          <a:prstGeom prst="rect">
            <a:avLst/>
          </a:prstGeom>
        </p:spPr>
      </p:pic>
      <p:sp>
        <p:nvSpPr>
          <p:cNvPr id="53" name="TextBox 52">
            <a:extLst>
              <a:ext uri="{FF2B5EF4-FFF2-40B4-BE49-F238E27FC236}">
                <a16:creationId xmlns:a16="http://schemas.microsoft.com/office/drawing/2014/main" xmlns="" id="{291BE83D-465B-4F71-926D-4E74B0BFD39F}"/>
              </a:ext>
            </a:extLst>
          </p:cNvPr>
          <p:cNvSpPr txBox="1"/>
          <p:nvPr/>
        </p:nvSpPr>
        <p:spPr>
          <a:xfrm>
            <a:off x="262288" y="3816566"/>
            <a:ext cx="430887" cy="2120042"/>
          </a:xfrm>
          <a:prstGeom prst="rect">
            <a:avLst/>
          </a:prstGeom>
          <a:noFill/>
        </p:spPr>
        <p:txBody>
          <a:bodyPr vert="vert270" wrap="square" rtlCol="0">
            <a:spAutoFit/>
          </a:bodyPr>
          <a:lstStyle/>
          <a:p>
            <a:pPr marL="0" indent="0" algn="ctr" defTabSz="457200" fontAlgn="base">
              <a:spcBef>
                <a:spcPct val="0"/>
              </a:spcBef>
              <a:spcAft>
                <a:spcPct val="0"/>
              </a:spcAft>
              <a:buFontTx/>
              <a:buNone/>
            </a:pPr>
            <a:r>
              <a:rPr lang="en-GB" b="1" dirty="0">
                <a:solidFill>
                  <a:prstClr val="black"/>
                </a:solidFill>
                <a:ea typeface="ＭＳ Ｐゴシック" pitchFamily="34" charset="-128"/>
              </a:rPr>
              <a:t>Post Brexit</a:t>
            </a:r>
          </a:p>
        </p:txBody>
      </p:sp>
      <p:pic>
        <p:nvPicPr>
          <p:cNvPr id="57" name="Picture 56">
            <a:extLst>
              <a:ext uri="{FF2B5EF4-FFF2-40B4-BE49-F238E27FC236}">
                <a16:creationId xmlns:a16="http://schemas.microsoft.com/office/drawing/2014/main" xmlns="" id="{7AD4168A-8747-466D-A5BB-BBCC980C9695}"/>
              </a:ext>
            </a:extLst>
          </p:cNvPr>
          <p:cNvPicPr>
            <a:picLocks noChangeAspect="1"/>
          </p:cNvPicPr>
          <p:nvPr/>
        </p:nvPicPr>
        <p:blipFill>
          <a:blip r:embed="rId6"/>
          <a:stretch>
            <a:fillRect/>
          </a:stretch>
        </p:blipFill>
        <p:spPr>
          <a:xfrm>
            <a:off x="1084101" y="5054534"/>
            <a:ext cx="607019" cy="607019"/>
          </a:xfrm>
          <a:prstGeom prst="rect">
            <a:avLst/>
          </a:prstGeom>
        </p:spPr>
      </p:pic>
      <p:cxnSp>
        <p:nvCxnSpPr>
          <p:cNvPr id="59" name="Straight Arrow Connector 58">
            <a:extLst>
              <a:ext uri="{FF2B5EF4-FFF2-40B4-BE49-F238E27FC236}">
                <a16:creationId xmlns:a16="http://schemas.microsoft.com/office/drawing/2014/main" xmlns="" id="{9F1529AA-D08E-45D8-A54B-A7228B966955}"/>
              </a:ext>
            </a:extLst>
          </p:cNvPr>
          <p:cNvCxnSpPr>
            <a:cxnSpLocks/>
          </p:cNvCxnSpPr>
          <p:nvPr/>
        </p:nvCxnSpPr>
        <p:spPr>
          <a:xfrm>
            <a:off x="1381354" y="4700702"/>
            <a:ext cx="0" cy="2752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xmlns="" id="{E9BCD9D3-E7F6-4E2D-8B30-496CEFC0A5E5}"/>
              </a:ext>
            </a:extLst>
          </p:cNvPr>
          <p:cNvCxnSpPr>
            <a:cxnSpLocks/>
          </p:cNvCxnSpPr>
          <p:nvPr/>
        </p:nvCxnSpPr>
        <p:spPr>
          <a:xfrm flipV="1">
            <a:off x="1799400" y="4978144"/>
            <a:ext cx="1792579" cy="346957"/>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xmlns="" id="{A3E94EDB-AB8A-4C6E-8677-CBB718BA8352}"/>
              </a:ext>
            </a:extLst>
          </p:cNvPr>
          <p:cNvPicPr>
            <a:picLocks noChangeAspect="1"/>
          </p:cNvPicPr>
          <p:nvPr/>
        </p:nvPicPr>
        <p:blipFill>
          <a:blip r:embed="rId7"/>
          <a:stretch>
            <a:fillRect/>
          </a:stretch>
        </p:blipFill>
        <p:spPr>
          <a:xfrm>
            <a:off x="1084101" y="1571764"/>
            <a:ext cx="571424" cy="571424"/>
          </a:xfrm>
          <a:prstGeom prst="rect">
            <a:avLst/>
          </a:prstGeom>
        </p:spPr>
      </p:pic>
      <p:pic>
        <p:nvPicPr>
          <p:cNvPr id="35" name="Picture 34">
            <a:extLst>
              <a:ext uri="{FF2B5EF4-FFF2-40B4-BE49-F238E27FC236}">
                <a16:creationId xmlns:a16="http://schemas.microsoft.com/office/drawing/2014/main" xmlns="" id="{DAC49EDA-F1B3-4F26-ACC9-07499B562782}"/>
              </a:ext>
            </a:extLst>
          </p:cNvPr>
          <p:cNvPicPr>
            <a:picLocks noChangeAspect="1"/>
          </p:cNvPicPr>
          <p:nvPr/>
        </p:nvPicPr>
        <p:blipFill>
          <a:blip r:embed="rId7"/>
          <a:stretch>
            <a:fillRect/>
          </a:stretch>
        </p:blipFill>
        <p:spPr>
          <a:xfrm>
            <a:off x="1080759" y="4078648"/>
            <a:ext cx="571424" cy="571424"/>
          </a:xfrm>
          <a:prstGeom prst="rect">
            <a:avLst/>
          </a:prstGeom>
        </p:spPr>
      </p:pic>
      <p:pic>
        <p:nvPicPr>
          <p:cNvPr id="12" name="Picture 11">
            <a:extLst>
              <a:ext uri="{FF2B5EF4-FFF2-40B4-BE49-F238E27FC236}">
                <a16:creationId xmlns:a16="http://schemas.microsoft.com/office/drawing/2014/main" xmlns="" id="{B077B022-D7E0-4B39-ACA6-6E79E7314ED3}"/>
              </a:ext>
            </a:extLst>
          </p:cNvPr>
          <p:cNvPicPr>
            <a:picLocks noChangeAspect="1"/>
          </p:cNvPicPr>
          <p:nvPr/>
        </p:nvPicPr>
        <p:blipFill>
          <a:blip r:embed="rId8"/>
          <a:stretch>
            <a:fillRect/>
          </a:stretch>
        </p:blipFill>
        <p:spPr>
          <a:xfrm>
            <a:off x="3682091" y="1693281"/>
            <a:ext cx="881934" cy="881934"/>
          </a:xfrm>
          <a:prstGeom prst="rect">
            <a:avLst/>
          </a:prstGeom>
        </p:spPr>
      </p:pic>
      <p:pic>
        <p:nvPicPr>
          <p:cNvPr id="54" name="Picture 53">
            <a:extLst>
              <a:ext uri="{FF2B5EF4-FFF2-40B4-BE49-F238E27FC236}">
                <a16:creationId xmlns:a16="http://schemas.microsoft.com/office/drawing/2014/main" xmlns="" id="{16ED4BAB-12FE-4C05-B61E-AA487884C870}"/>
              </a:ext>
            </a:extLst>
          </p:cNvPr>
          <p:cNvPicPr>
            <a:picLocks noChangeAspect="1"/>
          </p:cNvPicPr>
          <p:nvPr/>
        </p:nvPicPr>
        <p:blipFill>
          <a:blip r:embed="rId8"/>
          <a:stretch>
            <a:fillRect/>
          </a:stretch>
        </p:blipFill>
        <p:spPr>
          <a:xfrm>
            <a:off x="3668341" y="4209105"/>
            <a:ext cx="881934" cy="881934"/>
          </a:xfrm>
          <a:prstGeom prst="rect">
            <a:avLst/>
          </a:prstGeom>
        </p:spPr>
      </p:pic>
      <p:pic>
        <p:nvPicPr>
          <p:cNvPr id="56" name="Picture 55">
            <a:extLst>
              <a:ext uri="{FF2B5EF4-FFF2-40B4-BE49-F238E27FC236}">
                <a16:creationId xmlns:a16="http://schemas.microsoft.com/office/drawing/2014/main" xmlns="" id="{F1DAB954-2DAB-4D15-A1C8-E28A44D254D8}"/>
              </a:ext>
            </a:extLst>
          </p:cNvPr>
          <p:cNvPicPr>
            <a:picLocks noChangeAspect="1"/>
          </p:cNvPicPr>
          <p:nvPr/>
        </p:nvPicPr>
        <p:blipFill>
          <a:blip r:embed="rId6"/>
          <a:stretch>
            <a:fillRect/>
          </a:stretch>
        </p:blipFill>
        <p:spPr>
          <a:xfrm>
            <a:off x="1077845" y="2506182"/>
            <a:ext cx="607019" cy="607019"/>
          </a:xfrm>
          <a:prstGeom prst="rect">
            <a:avLst/>
          </a:prstGeom>
        </p:spPr>
      </p:pic>
      <p:cxnSp>
        <p:nvCxnSpPr>
          <p:cNvPr id="58" name="Straight Arrow Connector 57">
            <a:extLst>
              <a:ext uri="{FF2B5EF4-FFF2-40B4-BE49-F238E27FC236}">
                <a16:creationId xmlns:a16="http://schemas.microsoft.com/office/drawing/2014/main" xmlns="" id="{08A2B15F-101E-4A4C-86A9-D431851E7D1B}"/>
              </a:ext>
            </a:extLst>
          </p:cNvPr>
          <p:cNvCxnSpPr>
            <a:cxnSpLocks/>
          </p:cNvCxnSpPr>
          <p:nvPr/>
        </p:nvCxnSpPr>
        <p:spPr>
          <a:xfrm>
            <a:off x="1366471" y="2196637"/>
            <a:ext cx="0" cy="262414"/>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xmlns="" id="{8F68FED6-1841-47B5-A8DD-D5349AD22A49}"/>
              </a:ext>
            </a:extLst>
          </p:cNvPr>
          <p:cNvCxnSpPr>
            <a:cxnSpLocks/>
          </p:cNvCxnSpPr>
          <p:nvPr/>
        </p:nvCxnSpPr>
        <p:spPr>
          <a:xfrm flipV="1">
            <a:off x="1758725" y="2417904"/>
            <a:ext cx="1833254" cy="27191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xmlns="" id="{97B4F2F1-700F-43E2-9621-806A4476FC80}"/>
              </a:ext>
            </a:extLst>
          </p:cNvPr>
          <p:cNvSpPr txBox="1"/>
          <p:nvPr/>
        </p:nvSpPr>
        <p:spPr>
          <a:xfrm>
            <a:off x="1085284" y="2571897"/>
            <a:ext cx="633333" cy="246221"/>
          </a:xfrm>
          <a:prstGeom prst="rect">
            <a:avLst/>
          </a:prstGeom>
          <a:noFill/>
        </p:spPr>
        <p:txBody>
          <a:bodyPr wrap="square" rtlCol="0">
            <a:spAutoFit/>
          </a:bodyPr>
          <a:lstStyle/>
          <a:p>
            <a:pPr marL="0" indent="0" defTabSz="457200" fontAlgn="base">
              <a:spcBef>
                <a:spcPct val="0"/>
              </a:spcBef>
              <a:spcAft>
                <a:spcPct val="0"/>
              </a:spcAft>
              <a:buFontTx/>
              <a:buNone/>
            </a:pPr>
            <a:r>
              <a:rPr lang="en-GB" sz="1000" b="1" dirty="0">
                <a:solidFill>
                  <a:prstClr val="black"/>
                </a:solidFill>
                <a:ea typeface="ＭＳ Ｐゴシック" pitchFamily="34" charset="-128"/>
              </a:rPr>
              <a:t>TRACES</a:t>
            </a:r>
          </a:p>
        </p:txBody>
      </p:sp>
      <p:pic>
        <p:nvPicPr>
          <p:cNvPr id="65" name="Picture 64">
            <a:extLst>
              <a:ext uri="{FF2B5EF4-FFF2-40B4-BE49-F238E27FC236}">
                <a16:creationId xmlns:a16="http://schemas.microsoft.com/office/drawing/2014/main" xmlns="" id="{CBD71B02-01FA-40D9-A33B-4ED00B1D862B}"/>
              </a:ext>
            </a:extLst>
          </p:cNvPr>
          <p:cNvPicPr>
            <a:picLocks noChangeAspect="1"/>
          </p:cNvPicPr>
          <p:nvPr/>
        </p:nvPicPr>
        <p:blipFill>
          <a:blip r:embed="rId9"/>
          <a:stretch>
            <a:fillRect/>
          </a:stretch>
        </p:blipFill>
        <p:spPr>
          <a:xfrm>
            <a:off x="3262139" y="2548023"/>
            <a:ext cx="440967" cy="440967"/>
          </a:xfrm>
          <a:prstGeom prst="rect">
            <a:avLst/>
          </a:prstGeom>
        </p:spPr>
      </p:pic>
      <p:cxnSp>
        <p:nvCxnSpPr>
          <p:cNvPr id="63" name="Straight Arrow Connector 62">
            <a:extLst>
              <a:ext uri="{FF2B5EF4-FFF2-40B4-BE49-F238E27FC236}">
                <a16:creationId xmlns:a16="http://schemas.microsoft.com/office/drawing/2014/main" xmlns="" id="{D8367402-2A60-4016-A007-F41D34082B93}"/>
              </a:ext>
            </a:extLst>
          </p:cNvPr>
          <p:cNvCxnSpPr>
            <a:cxnSpLocks/>
            <a:endCxn id="65" idx="1"/>
          </p:cNvCxnSpPr>
          <p:nvPr/>
        </p:nvCxnSpPr>
        <p:spPr>
          <a:xfrm flipV="1">
            <a:off x="1799400" y="2768507"/>
            <a:ext cx="1462739" cy="30611"/>
          </a:xfrm>
          <a:prstGeom prst="straightConnector1">
            <a:avLst/>
          </a:prstGeom>
          <a:ln>
            <a:solidFill>
              <a:srgbClr val="6CB33F"/>
            </a:solidFill>
            <a:prstDash val="sysDot"/>
            <a:tailEnd type="triangle"/>
          </a:ln>
          <a:effectLst/>
        </p:spPr>
        <p:style>
          <a:lnRef idx="2">
            <a:schemeClr val="accent1"/>
          </a:lnRef>
          <a:fillRef idx="0">
            <a:schemeClr val="accent1"/>
          </a:fillRef>
          <a:effectRef idx="1">
            <a:schemeClr val="accent1"/>
          </a:effectRef>
          <a:fontRef idx="minor">
            <a:schemeClr val="tx1"/>
          </a:fontRef>
        </p:style>
      </p:cxnSp>
      <p:pic>
        <p:nvPicPr>
          <p:cNvPr id="68" name="Picture 67">
            <a:extLst>
              <a:ext uri="{FF2B5EF4-FFF2-40B4-BE49-F238E27FC236}">
                <a16:creationId xmlns:a16="http://schemas.microsoft.com/office/drawing/2014/main" xmlns="" id="{78CCA21C-9995-4E3E-8FC5-777E77B553A1}"/>
              </a:ext>
            </a:extLst>
          </p:cNvPr>
          <p:cNvPicPr>
            <a:picLocks noChangeAspect="1"/>
          </p:cNvPicPr>
          <p:nvPr/>
        </p:nvPicPr>
        <p:blipFill>
          <a:blip r:embed="rId9"/>
          <a:stretch>
            <a:fillRect/>
          </a:stretch>
        </p:blipFill>
        <p:spPr>
          <a:xfrm>
            <a:off x="3248748" y="5116366"/>
            <a:ext cx="440967" cy="440967"/>
          </a:xfrm>
          <a:prstGeom prst="rect">
            <a:avLst/>
          </a:prstGeom>
        </p:spPr>
      </p:pic>
      <p:cxnSp>
        <p:nvCxnSpPr>
          <p:cNvPr id="71" name="Straight Arrow Connector 70">
            <a:extLst>
              <a:ext uri="{FF2B5EF4-FFF2-40B4-BE49-F238E27FC236}">
                <a16:creationId xmlns:a16="http://schemas.microsoft.com/office/drawing/2014/main" xmlns="" id="{57FDF1DD-E008-44DB-BA4A-1E53918CBD6F}"/>
              </a:ext>
            </a:extLst>
          </p:cNvPr>
          <p:cNvCxnSpPr>
            <a:cxnSpLocks/>
          </p:cNvCxnSpPr>
          <p:nvPr/>
        </p:nvCxnSpPr>
        <p:spPr>
          <a:xfrm flipV="1">
            <a:off x="1810425" y="5384013"/>
            <a:ext cx="1462739" cy="30611"/>
          </a:xfrm>
          <a:prstGeom prst="straightConnector1">
            <a:avLst/>
          </a:prstGeom>
          <a:ln>
            <a:solidFill>
              <a:srgbClr val="6CB33F"/>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xmlns="" id="{6B0DFC4A-6BE3-43EC-AEBA-844DECAA87CA}"/>
              </a:ext>
            </a:extLst>
          </p:cNvPr>
          <p:cNvCxnSpPr>
            <a:cxnSpLocks/>
          </p:cNvCxnSpPr>
          <p:nvPr/>
        </p:nvCxnSpPr>
        <p:spPr>
          <a:xfrm>
            <a:off x="6993851" y="4790500"/>
            <a:ext cx="574157" cy="6403"/>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xmlns="" id="{5F4D4E5D-36D7-4A97-BAFA-9A4806E0FC80}"/>
              </a:ext>
            </a:extLst>
          </p:cNvPr>
          <p:cNvCxnSpPr>
            <a:cxnSpLocks/>
          </p:cNvCxnSpPr>
          <p:nvPr/>
        </p:nvCxnSpPr>
        <p:spPr>
          <a:xfrm>
            <a:off x="5448965" y="4812928"/>
            <a:ext cx="435457"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xmlns="" id="{98D92502-88F9-4387-BC29-88CDF18F9464}"/>
              </a:ext>
            </a:extLst>
          </p:cNvPr>
          <p:cNvSpPr txBox="1"/>
          <p:nvPr/>
        </p:nvSpPr>
        <p:spPr>
          <a:xfrm>
            <a:off x="1010334" y="5675583"/>
            <a:ext cx="7751325" cy="663515"/>
          </a:xfrm>
          <a:prstGeom prst="rect">
            <a:avLst/>
          </a:prstGeom>
          <a:noFill/>
        </p:spPr>
        <p:txBody>
          <a:bodyPr wrap="square" rtlCol="0">
            <a:spAutoFit/>
          </a:bodyPr>
          <a:lstStyle/>
          <a:p>
            <a:pPr marL="0" indent="0" defTabSz="457200" fontAlgn="base">
              <a:lnSpc>
                <a:spcPct val="120000"/>
              </a:lnSpc>
              <a:spcBef>
                <a:spcPct val="0"/>
              </a:spcBef>
              <a:spcAft>
                <a:spcPts val="600"/>
              </a:spcAft>
              <a:buFontTx/>
              <a:buNone/>
            </a:pPr>
            <a:r>
              <a:rPr lang="en-GB" dirty="0">
                <a:solidFill>
                  <a:prstClr val="black"/>
                </a:solidFill>
                <a:ea typeface="ＭＳ Ｐゴシック" pitchFamily="34" charset="-128"/>
              </a:rPr>
              <a:t>As before Exit, but importer will be required to use the TRACES replacement system, IPAFFS, in the event of a non-negotiated exit.</a:t>
            </a:r>
          </a:p>
        </p:txBody>
      </p:sp>
      <p:pic>
        <p:nvPicPr>
          <p:cNvPr id="80" name="Picture 79">
            <a:extLst>
              <a:ext uri="{FF2B5EF4-FFF2-40B4-BE49-F238E27FC236}">
                <a16:creationId xmlns:a16="http://schemas.microsoft.com/office/drawing/2014/main" xmlns="" id="{088711E1-B48E-4D4A-A69A-5626C9B69E8C}"/>
              </a:ext>
            </a:extLst>
          </p:cNvPr>
          <p:cNvPicPr>
            <a:picLocks noChangeAspect="1"/>
          </p:cNvPicPr>
          <p:nvPr/>
        </p:nvPicPr>
        <p:blipFill>
          <a:blip r:embed="rId10"/>
          <a:stretch>
            <a:fillRect/>
          </a:stretch>
        </p:blipFill>
        <p:spPr>
          <a:xfrm>
            <a:off x="3143055" y="1511970"/>
            <a:ext cx="699151" cy="699151"/>
          </a:xfrm>
          <a:prstGeom prst="rect">
            <a:avLst/>
          </a:prstGeom>
        </p:spPr>
      </p:pic>
      <p:pic>
        <p:nvPicPr>
          <p:cNvPr id="81" name="Picture 80">
            <a:extLst>
              <a:ext uri="{FF2B5EF4-FFF2-40B4-BE49-F238E27FC236}">
                <a16:creationId xmlns:a16="http://schemas.microsoft.com/office/drawing/2014/main" xmlns="" id="{94D32219-B3D0-4C9F-9354-37C391E61234}"/>
              </a:ext>
            </a:extLst>
          </p:cNvPr>
          <p:cNvPicPr>
            <a:picLocks noChangeAspect="1"/>
          </p:cNvPicPr>
          <p:nvPr/>
        </p:nvPicPr>
        <p:blipFill>
          <a:blip r:embed="rId10"/>
          <a:stretch>
            <a:fillRect/>
          </a:stretch>
        </p:blipFill>
        <p:spPr>
          <a:xfrm>
            <a:off x="3147080" y="3942006"/>
            <a:ext cx="699151" cy="699151"/>
          </a:xfrm>
          <a:prstGeom prst="rect">
            <a:avLst/>
          </a:prstGeom>
        </p:spPr>
      </p:pic>
      <p:grpSp>
        <p:nvGrpSpPr>
          <p:cNvPr id="88" name="Group 87">
            <a:extLst>
              <a:ext uri="{FF2B5EF4-FFF2-40B4-BE49-F238E27FC236}">
                <a16:creationId xmlns:a16="http://schemas.microsoft.com/office/drawing/2014/main" xmlns="" id="{1C119AAB-AF1B-42FC-9831-7EF200B8E02A}"/>
              </a:ext>
            </a:extLst>
          </p:cNvPr>
          <p:cNvGrpSpPr/>
          <p:nvPr/>
        </p:nvGrpSpPr>
        <p:grpSpPr>
          <a:xfrm>
            <a:off x="4689040" y="1545413"/>
            <a:ext cx="1260003" cy="996385"/>
            <a:chOff x="4689040" y="1569224"/>
            <a:chExt cx="1260003" cy="996385"/>
          </a:xfrm>
        </p:grpSpPr>
        <p:pic>
          <p:nvPicPr>
            <p:cNvPr id="77" name="Picture 76">
              <a:extLst>
                <a:ext uri="{FF2B5EF4-FFF2-40B4-BE49-F238E27FC236}">
                  <a16:creationId xmlns:a16="http://schemas.microsoft.com/office/drawing/2014/main" xmlns="" id="{7C28F471-DC4B-4771-83D7-14DD372802AE}"/>
                </a:ext>
              </a:extLst>
            </p:cNvPr>
            <p:cNvPicPr>
              <a:picLocks noChangeAspect="1"/>
            </p:cNvPicPr>
            <p:nvPr/>
          </p:nvPicPr>
          <p:blipFill>
            <a:blip r:embed="rId11"/>
            <a:stretch>
              <a:fillRect/>
            </a:stretch>
          </p:blipFill>
          <p:spPr>
            <a:xfrm>
              <a:off x="4689040" y="1942393"/>
              <a:ext cx="590612" cy="590612"/>
            </a:xfrm>
            <a:prstGeom prst="rect">
              <a:avLst/>
            </a:prstGeom>
          </p:spPr>
        </p:pic>
        <p:pic>
          <p:nvPicPr>
            <p:cNvPr id="86" name="Picture 85">
              <a:extLst>
                <a:ext uri="{FF2B5EF4-FFF2-40B4-BE49-F238E27FC236}">
                  <a16:creationId xmlns:a16="http://schemas.microsoft.com/office/drawing/2014/main" xmlns="" id="{FBE6383E-A0DD-49B4-B353-571AEC3DA88D}"/>
                </a:ext>
              </a:extLst>
            </p:cNvPr>
            <p:cNvPicPr>
              <a:picLocks noChangeAspect="1"/>
            </p:cNvPicPr>
            <p:nvPr/>
          </p:nvPicPr>
          <p:blipFill>
            <a:blip r:embed="rId12"/>
            <a:stretch>
              <a:fillRect/>
            </a:stretch>
          </p:blipFill>
          <p:spPr>
            <a:xfrm>
              <a:off x="4952658" y="1569224"/>
              <a:ext cx="996385" cy="996385"/>
            </a:xfrm>
            <a:prstGeom prst="rect">
              <a:avLst/>
            </a:prstGeom>
          </p:spPr>
        </p:pic>
      </p:grpSp>
      <p:grpSp>
        <p:nvGrpSpPr>
          <p:cNvPr id="89" name="Group 88">
            <a:extLst>
              <a:ext uri="{FF2B5EF4-FFF2-40B4-BE49-F238E27FC236}">
                <a16:creationId xmlns:a16="http://schemas.microsoft.com/office/drawing/2014/main" xmlns="" id="{ADE4B59F-F42A-48BF-8F2E-5296A6747467}"/>
              </a:ext>
            </a:extLst>
          </p:cNvPr>
          <p:cNvGrpSpPr/>
          <p:nvPr/>
        </p:nvGrpSpPr>
        <p:grpSpPr>
          <a:xfrm>
            <a:off x="4687713" y="4079821"/>
            <a:ext cx="1250965" cy="996385"/>
            <a:chOff x="4687713" y="4264543"/>
            <a:chExt cx="1250965" cy="996385"/>
          </a:xfrm>
        </p:grpSpPr>
        <p:pic>
          <p:nvPicPr>
            <p:cNvPr id="78" name="Picture 77">
              <a:extLst>
                <a:ext uri="{FF2B5EF4-FFF2-40B4-BE49-F238E27FC236}">
                  <a16:creationId xmlns:a16="http://schemas.microsoft.com/office/drawing/2014/main" xmlns="" id="{69070C5A-75CE-4AEB-B845-738ED01E4DF0}"/>
                </a:ext>
              </a:extLst>
            </p:cNvPr>
            <p:cNvPicPr>
              <a:picLocks noChangeAspect="1"/>
            </p:cNvPicPr>
            <p:nvPr/>
          </p:nvPicPr>
          <p:blipFill>
            <a:blip r:embed="rId11"/>
            <a:stretch>
              <a:fillRect/>
            </a:stretch>
          </p:blipFill>
          <p:spPr>
            <a:xfrm>
              <a:off x="4687713" y="4662768"/>
              <a:ext cx="590612" cy="590612"/>
            </a:xfrm>
            <a:prstGeom prst="rect">
              <a:avLst/>
            </a:prstGeom>
          </p:spPr>
        </p:pic>
        <p:pic>
          <p:nvPicPr>
            <p:cNvPr id="87" name="Picture 86">
              <a:extLst>
                <a:ext uri="{FF2B5EF4-FFF2-40B4-BE49-F238E27FC236}">
                  <a16:creationId xmlns:a16="http://schemas.microsoft.com/office/drawing/2014/main" xmlns="" id="{715D744E-C345-4FB2-8CEF-966C01CC0E28}"/>
                </a:ext>
              </a:extLst>
            </p:cNvPr>
            <p:cNvPicPr>
              <a:picLocks noChangeAspect="1"/>
            </p:cNvPicPr>
            <p:nvPr/>
          </p:nvPicPr>
          <p:blipFill>
            <a:blip r:embed="rId12"/>
            <a:stretch>
              <a:fillRect/>
            </a:stretch>
          </p:blipFill>
          <p:spPr>
            <a:xfrm>
              <a:off x="4942293" y="4264543"/>
              <a:ext cx="996385" cy="996385"/>
            </a:xfrm>
            <a:prstGeom prst="rect">
              <a:avLst/>
            </a:prstGeom>
          </p:spPr>
        </p:pic>
      </p:grpSp>
      <p:sp>
        <p:nvSpPr>
          <p:cNvPr id="3" name="TextBox 2">
            <a:extLst>
              <a:ext uri="{FF2B5EF4-FFF2-40B4-BE49-F238E27FC236}">
                <a16:creationId xmlns:a16="http://schemas.microsoft.com/office/drawing/2014/main" xmlns="" id="{E6F46EE0-74FB-4629-B58C-2637CF8C6F5C}"/>
              </a:ext>
            </a:extLst>
          </p:cNvPr>
          <p:cNvSpPr txBox="1"/>
          <p:nvPr/>
        </p:nvSpPr>
        <p:spPr>
          <a:xfrm>
            <a:off x="1097025" y="5263459"/>
            <a:ext cx="680880" cy="261610"/>
          </a:xfrm>
          <a:prstGeom prst="rect">
            <a:avLst/>
          </a:prstGeom>
          <a:noFill/>
        </p:spPr>
        <p:txBody>
          <a:bodyPr wrap="square" rtlCol="0">
            <a:spAutoFit/>
          </a:bodyPr>
          <a:lstStyle/>
          <a:p>
            <a:pPr marL="0" indent="0">
              <a:buNone/>
            </a:pPr>
            <a:r>
              <a:rPr lang="en-GB" sz="1100" dirty="0"/>
              <a:t>IPAFFS</a:t>
            </a:r>
          </a:p>
        </p:txBody>
      </p:sp>
      <p:sp>
        <p:nvSpPr>
          <p:cNvPr id="4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9" name="Title 4"/>
          <p:cNvSpPr>
            <a:spLocks noGrp="1"/>
          </p:cNvSpPr>
          <p:nvPr>
            <p:ph type="title"/>
          </p:nvPr>
        </p:nvSpPr>
        <p:spPr>
          <a:xfrm>
            <a:off x="304455" y="138544"/>
            <a:ext cx="8552208" cy="681523"/>
          </a:xfrm>
        </p:spPr>
        <p:txBody>
          <a:bodyPr/>
          <a:lstStyle/>
          <a:p>
            <a:r>
              <a:rPr lang="en-GB" dirty="0" smtClean="0"/>
              <a:t>Non-EU goods from Rest of World (</a:t>
            </a:r>
            <a:r>
              <a:rPr lang="en-GB" dirty="0" err="1" smtClean="0"/>
              <a:t>RoW</a:t>
            </a:r>
            <a:r>
              <a:rPr lang="en-GB" dirty="0" smtClean="0"/>
              <a:t>)</a:t>
            </a:r>
            <a:endParaRPr lang="en-GB" dirty="0"/>
          </a:p>
        </p:txBody>
      </p:sp>
    </p:spTree>
    <p:extLst>
      <p:ext uri="{BB962C8B-B14F-4D97-AF65-F5344CB8AC3E}">
        <p14:creationId xmlns:p14="http://schemas.microsoft.com/office/powerpoint/2010/main" val="3454544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xmlns="" id="{3BD7B3C5-F81C-4A94-820C-0342A9F68B80}"/>
              </a:ext>
            </a:extLst>
          </p:cNvPr>
          <p:cNvPicPr>
            <a:picLocks noChangeAspect="1"/>
          </p:cNvPicPr>
          <p:nvPr/>
        </p:nvPicPr>
        <p:blipFill>
          <a:blip r:embed="rId3"/>
          <a:stretch>
            <a:fillRect/>
          </a:stretch>
        </p:blipFill>
        <p:spPr>
          <a:xfrm>
            <a:off x="168173" y="892472"/>
            <a:ext cx="1272771" cy="992160"/>
          </a:xfrm>
          <a:prstGeom prst="rect">
            <a:avLst/>
          </a:prstGeom>
        </p:spPr>
      </p:pic>
      <p:pic>
        <p:nvPicPr>
          <p:cNvPr id="5" name="Picture 4">
            <a:extLst>
              <a:ext uri="{FF2B5EF4-FFF2-40B4-BE49-F238E27FC236}">
                <a16:creationId xmlns:a16="http://schemas.microsoft.com/office/drawing/2014/main" xmlns="" id="{905E4D8F-C2FB-4913-A2EC-2672B50AFCAC}"/>
              </a:ext>
            </a:extLst>
          </p:cNvPr>
          <p:cNvPicPr>
            <a:picLocks noChangeAspect="1"/>
          </p:cNvPicPr>
          <p:nvPr/>
        </p:nvPicPr>
        <p:blipFill>
          <a:blip r:embed="rId4"/>
          <a:stretch>
            <a:fillRect/>
          </a:stretch>
        </p:blipFill>
        <p:spPr>
          <a:xfrm>
            <a:off x="1714203" y="1831608"/>
            <a:ext cx="870827" cy="870827"/>
          </a:xfrm>
          <a:prstGeom prst="rect">
            <a:avLst/>
          </a:prstGeom>
        </p:spPr>
      </p:pic>
      <p:sp>
        <p:nvSpPr>
          <p:cNvPr id="7" name="TextBox 6">
            <a:extLst>
              <a:ext uri="{FF2B5EF4-FFF2-40B4-BE49-F238E27FC236}">
                <a16:creationId xmlns:a16="http://schemas.microsoft.com/office/drawing/2014/main" xmlns="" id="{6E5FC8B4-7F0F-453A-9058-7CD8A4B9046C}"/>
              </a:ext>
            </a:extLst>
          </p:cNvPr>
          <p:cNvSpPr txBox="1"/>
          <p:nvPr/>
        </p:nvSpPr>
        <p:spPr>
          <a:xfrm>
            <a:off x="1346103" y="1106194"/>
            <a:ext cx="1799739" cy="338554"/>
          </a:xfrm>
          <a:prstGeom prst="rect">
            <a:avLst/>
          </a:prstGeom>
          <a:noFill/>
        </p:spPr>
        <p:txBody>
          <a:bodyPr wrap="square" rtlCol="0">
            <a:spAutoFit/>
          </a:bodyPr>
          <a:lstStyle/>
          <a:p>
            <a:pPr marL="0" indent="0" defTabSz="457200" fontAlgn="base">
              <a:spcBef>
                <a:spcPct val="0"/>
              </a:spcBef>
              <a:spcAft>
                <a:spcPct val="0"/>
              </a:spcAft>
              <a:buFontTx/>
              <a:buNone/>
            </a:pPr>
            <a:r>
              <a:rPr lang="en-GB" b="1" dirty="0">
                <a:solidFill>
                  <a:prstClr val="black"/>
                </a:solidFill>
                <a:ea typeface="ＭＳ Ｐゴシック" pitchFamily="34" charset="-128"/>
              </a:rPr>
              <a:t>EU (e.g. Spain)</a:t>
            </a:r>
          </a:p>
        </p:txBody>
      </p:sp>
      <p:pic>
        <p:nvPicPr>
          <p:cNvPr id="10" name="Picture 9">
            <a:extLst>
              <a:ext uri="{FF2B5EF4-FFF2-40B4-BE49-F238E27FC236}">
                <a16:creationId xmlns:a16="http://schemas.microsoft.com/office/drawing/2014/main" xmlns="" id="{D341FA6F-1E77-4195-9D0F-4516D05C054E}"/>
              </a:ext>
            </a:extLst>
          </p:cNvPr>
          <p:cNvPicPr>
            <a:picLocks noChangeAspect="1"/>
          </p:cNvPicPr>
          <p:nvPr/>
        </p:nvPicPr>
        <p:blipFill>
          <a:blip r:embed="rId4"/>
          <a:stretch>
            <a:fillRect/>
          </a:stretch>
        </p:blipFill>
        <p:spPr>
          <a:xfrm>
            <a:off x="5578789" y="1845484"/>
            <a:ext cx="865978" cy="865978"/>
          </a:xfrm>
          <a:prstGeom prst="rect">
            <a:avLst/>
          </a:prstGeom>
        </p:spPr>
      </p:pic>
      <p:sp>
        <p:nvSpPr>
          <p:cNvPr id="11" name="TextBox 10">
            <a:extLst>
              <a:ext uri="{FF2B5EF4-FFF2-40B4-BE49-F238E27FC236}">
                <a16:creationId xmlns:a16="http://schemas.microsoft.com/office/drawing/2014/main" xmlns="" id="{93F9543F-8665-454B-A7C4-C2F39DB8FF51}"/>
              </a:ext>
            </a:extLst>
          </p:cNvPr>
          <p:cNvSpPr txBox="1"/>
          <p:nvPr/>
        </p:nvSpPr>
        <p:spPr>
          <a:xfrm>
            <a:off x="3313045" y="1100841"/>
            <a:ext cx="2062715" cy="338554"/>
          </a:xfrm>
          <a:prstGeom prst="rect">
            <a:avLst/>
          </a:prstGeom>
          <a:noFill/>
        </p:spPr>
        <p:txBody>
          <a:bodyPr wrap="square" rtlCol="0">
            <a:spAutoFit/>
          </a:bodyPr>
          <a:lstStyle/>
          <a:p>
            <a:pPr marL="0" indent="0" defTabSz="457200" fontAlgn="base">
              <a:spcBef>
                <a:spcPct val="0"/>
              </a:spcBef>
              <a:spcAft>
                <a:spcPct val="0"/>
              </a:spcAft>
              <a:buFontTx/>
              <a:buNone/>
            </a:pPr>
            <a:r>
              <a:rPr lang="en-GB" b="1" dirty="0">
                <a:solidFill>
                  <a:prstClr val="black"/>
                </a:solidFill>
                <a:ea typeface="ＭＳ Ｐゴシック" pitchFamily="34" charset="-128"/>
              </a:rPr>
              <a:t>UK (e.g. Dover)</a:t>
            </a:r>
          </a:p>
        </p:txBody>
      </p:sp>
      <p:cxnSp>
        <p:nvCxnSpPr>
          <p:cNvPr id="16" name="Straight Arrow Connector 15">
            <a:extLst>
              <a:ext uri="{FF2B5EF4-FFF2-40B4-BE49-F238E27FC236}">
                <a16:creationId xmlns:a16="http://schemas.microsoft.com/office/drawing/2014/main" xmlns="" id="{F2C7570D-CB74-467C-A8E5-E4F127ABB266}"/>
              </a:ext>
            </a:extLst>
          </p:cNvPr>
          <p:cNvCxnSpPr>
            <a:cxnSpLocks/>
          </p:cNvCxnSpPr>
          <p:nvPr/>
        </p:nvCxnSpPr>
        <p:spPr>
          <a:xfrm flipV="1">
            <a:off x="6634716" y="2300575"/>
            <a:ext cx="914399"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xmlns="" id="{414C4B8A-ACEA-4DEB-A4A4-B41C08FA824E}"/>
              </a:ext>
            </a:extLst>
          </p:cNvPr>
          <p:cNvPicPr>
            <a:picLocks noChangeAspect="1"/>
          </p:cNvPicPr>
          <p:nvPr/>
        </p:nvPicPr>
        <p:blipFill>
          <a:blip r:embed="rId5"/>
          <a:stretch>
            <a:fillRect/>
          </a:stretch>
        </p:blipFill>
        <p:spPr>
          <a:xfrm>
            <a:off x="7549115" y="1776831"/>
            <a:ext cx="1082038" cy="1082038"/>
          </a:xfrm>
          <a:prstGeom prst="rect">
            <a:avLst/>
          </a:prstGeom>
        </p:spPr>
      </p:pic>
      <p:sp>
        <p:nvSpPr>
          <p:cNvPr id="20" name="TextBox 19">
            <a:extLst>
              <a:ext uri="{FF2B5EF4-FFF2-40B4-BE49-F238E27FC236}">
                <a16:creationId xmlns:a16="http://schemas.microsoft.com/office/drawing/2014/main" xmlns="" id="{A260C172-AE54-4429-B828-1F4B9D324BC5}"/>
              </a:ext>
            </a:extLst>
          </p:cNvPr>
          <p:cNvSpPr txBox="1"/>
          <p:nvPr/>
        </p:nvSpPr>
        <p:spPr>
          <a:xfrm>
            <a:off x="7310336" y="1093009"/>
            <a:ext cx="1726660" cy="338554"/>
          </a:xfrm>
          <a:prstGeom prst="rect">
            <a:avLst/>
          </a:prstGeom>
          <a:noFill/>
        </p:spPr>
        <p:txBody>
          <a:bodyPr wrap="square" rtlCol="0">
            <a:spAutoFit/>
          </a:bodyPr>
          <a:lstStyle/>
          <a:p>
            <a:pPr marL="0" indent="0" defTabSz="457200" fontAlgn="base">
              <a:spcBef>
                <a:spcPct val="0"/>
              </a:spcBef>
              <a:spcAft>
                <a:spcPct val="0"/>
              </a:spcAft>
              <a:buFontTx/>
              <a:buNone/>
            </a:pPr>
            <a:r>
              <a:rPr lang="en-GB" b="1" dirty="0">
                <a:solidFill>
                  <a:prstClr val="black"/>
                </a:solidFill>
                <a:ea typeface="ＭＳ Ｐゴシック" pitchFamily="34" charset="-128"/>
              </a:rPr>
              <a:t>UK destination</a:t>
            </a:r>
          </a:p>
        </p:txBody>
      </p:sp>
      <p:pic>
        <p:nvPicPr>
          <p:cNvPr id="36" name="Picture 35">
            <a:extLst>
              <a:ext uri="{FF2B5EF4-FFF2-40B4-BE49-F238E27FC236}">
                <a16:creationId xmlns:a16="http://schemas.microsoft.com/office/drawing/2014/main" xmlns="" id="{6D21987B-C918-4D26-A764-C4317B7509F2}"/>
              </a:ext>
            </a:extLst>
          </p:cNvPr>
          <p:cNvPicPr>
            <a:picLocks noChangeAspect="1"/>
          </p:cNvPicPr>
          <p:nvPr/>
        </p:nvPicPr>
        <p:blipFill>
          <a:blip r:embed="rId6"/>
          <a:stretch>
            <a:fillRect/>
          </a:stretch>
        </p:blipFill>
        <p:spPr>
          <a:xfrm>
            <a:off x="1097530" y="1954970"/>
            <a:ext cx="559616" cy="559616"/>
          </a:xfrm>
          <a:prstGeom prst="rect">
            <a:avLst/>
          </a:prstGeom>
        </p:spPr>
      </p:pic>
      <p:pic>
        <p:nvPicPr>
          <p:cNvPr id="13" name="Picture 12">
            <a:extLst>
              <a:ext uri="{FF2B5EF4-FFF2-40B4-BE49-F238E27FC236}">
                <a16:creationId xmlns:a16="http://schemas.microsoft.com/office/drawing/2014/main" xmlns="" id="{B44A6862-F438-4969-BF94-D83F1B563AAE}"/>
              </a:ext>
            </a:extLst>
          </p:cNvPr>
          <p:cNvPicPr>
            <a:picLocks noChangeAspect="1"/>
          </p:cNvPicPr>
          <p:nvPr/>
        </p:nvPicPr>
        <p:blipFill>
          <a:blip r:embed="rId7"/>
          <a:stretch>
            <a:fillRect/>
          </a:stretch>
        </p:blipFill>
        <p:spPr>
          <a:xfrm>
            <a:off x="3601123" y="1772805"/>
            <a:ext cx="1044978" cy="1044978"/>
          </a:xfrm>
          <a:prstGeom prst="rect">
            <a:avLst/>
          </a:prstGeom>
        </p:spPr>
      </p:pic>
      <p:cxnSp>
        <p:nvCxnSpPr>
          <p:cNvPr id="40" name="Straight Arrow Connector 39">
            <a:extLst>
              <a:ext uri="{FF2B5EF4-FFF2-40B4-BE49-F238E27FC236}">
                <a16:creationId xmlns:a16="http://schemas.microsoft.com/office/drawing/2014/main" xmlns="" id="{630B75F6-57E9-4F11-AC51-68FA223EE793}"/>
              </a:ext>
            </a:extLst>
          </p:cNvPr>
          <p:cNvCxnSpPr>
            <a:cxnSpLocks/>
          </p:cNvCxnSpPr>
          <p:nvPr/>
        </p:nvCxnSpPr>
        <p:spPr>
          <a:xfrm flipV="1">
            <a:off x="4550275" y="2300574"/>
            <a:ext cx="914399"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xmlns="" id="{4019EE4E-3926-443E-A1B6-AAEC31F43D16}"/>
              </a:ext>
            </a:extLst>
          </p:cNvPr>
          <p:cNvCxnSpPr>
            <a:cxnSpLocks/>
          </p:cNvCxnSpPr>
          <p:nvPr/>
        </p:nvCxnSpPr>
        <p:spPr>
          <a:xfrm flipV="1">
            <a:off x="2677580" y="2317850"/>
            <a:ext cx="914399"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xmlns="" id="{B356760A-3278-4421-A61C-374F23700B54}"/>
              </a:ext>
            </a:extLst>
          </p:cNvPr>
          <p:cNvSpPr txBox="1"/>
          <p:nvPr/>
        </p:nvSpPr>
        <p:spPr>
          <a:xfrm>
            <a:off x="911224" y="2824319"/>
            <a:ext cx="6235073" cy="368049"/>
          </a:xfrm>
          <a:prstGeom prst="rect">
            <a:avLst/>
          </a:prstGeom>
          <a:noFill/>
        </p:spPr>
        <p:txBody>
          <a:bodyPr wrap="square" rtlCol="0">
            <a:spAutoFit/>
          </a:bodyPr>
          <a:lstStyle/>
          <a:p>
            <a:pPr defTabSz="457200" fontAlgn="base">
              <a:lnSpc>
                <a:spcPct val="120000"/>
              </a:lnSpc>
              <a:spcBef>
                <a:spcPct val="0"/>
              </a:spcBef>
              <a:spcAft>
                <a:spcPts val="600"/>
              </a:spcAft>
            </a:pPr>
            <a:r>
              <a:rPr lang="en-GB" dirty="0">
                <a:solidFill>
                  <a:prstClr val="black"/>
                </a:solidFill>
                <a:ea typeface="ＭＳ Ｐゴシック" pitchFamily="34" charset="-128"/>
              </a:rPr>
              <a:t>Product enters into UK freely and is placed on the UK market</a:t>
            </a:r>
          </a:p>
        </p:txBody>
      </p:sp>
      <p:sp>
        <p:nvSpPr>
          <p:cNvPr id="43" name="TextBox 42">
            <a:extLst>
              <a:ext uri="{FF2B5EF4-FFF2-40B4-BE49-F238E27FC236}">
                <a16:creationId xmlns:a16="http://schemas.microsoft.com/office/drawing/2014/main" xmlns="" id="{1BFF9036-E110-4158-A240-1030AECB4E83}"/>
              </a:ext>
            </a:extLst>
          </p:cNvPr>
          <p:cNvSpPr txBox="1"/>
          <p:nvPr/>
        </p:nvSpPr>
        <p:spPr>
          <a:xfrm>
            <a:off x="168173" y="1527694"/>
            <a:ext cx="430887" cy="1791533"/>
          </a:xfrm>
          <a:prstGeom prst="rect">
            <a:avLst/>
          </a:prstGeom>
          <a:noFill/>
        </p:spPr>
        <p:txBody>
          <a:bodyPr vert="vert270" wrap="square" rtlCol="0">
            <a:spAutoFit/>
          </a:bodyPr>
          <a:lstStyle/>
          <a:p>
            <a:pPr marL="0" indent="0" algn="ctr" defTabSz="457200" fontAlgn="base">
              <a:spcBef>
                <a:spcPct val="0"/>
              </a:spcBef>
              <a:spcAft>
                <a:spcPct val="0"/>
              </a:spcAft>
              <a:buFontTx/>
              <a:buNone/>
            </a:pPr>
            <a:r>
              <a:rPr lang="en-GB" b="1" dirty="0">
                <a:solidFill>
                  <a:prstClr val="black"/>
                </a:solidFill>
                <a:ea typeface="ＭＳ Ｐゴシック" pitchFamily="34" charset="-128"/>
              </a:rPr>
              <a:t>Now</a:t>
            </a:r>
          </a:p>
        </p:txBody>
      </p:sp>
      <p:pic>
        <p:nvPicPr>
          <p:cNvPr id="44" name="Picture 43">
            <a:extLst>
              <a:ext uri="{FF2B5EF4-FFF2-40B4-BE49-F238E27FC236}">
                <a16:creationId xmlns:a16="http://schemas.microsoft.com/office/drawing/2014/main" xmlns="" id="{4B6D7017-B1E3-4CEA-BB73-5CACC140FD90}"/>
              </a:ext>
            </a:extLst>
          </p:cNvPr>
          <p:cNvPicPr>
            <a:picLocks noChangeAspect="1"/>
          </p:cNvPicPr>
          <p:nvPr/>
        </p:nvPicPr>
        <p:blipFill>
          <a:blip r:embed="rId4"/>
          <a:stretch>
            <a:fillRect/>
          </a:stretch>
        </p:blipFill>
        <p:spPr>
          <a:xfrm>
            <a:off x="1714203" y="3737131"/>
            <a:ext cx="870827" cy="870827"/>
          </a:xfrm>
          <a:prstGeom prst="rect">
            <a:avLst/>
          </a:prstGeom>
        </p:spPr>
      </p:pic>
      <p:pic>
        <p:nvPicPr>
          <p:cNvPr id="45" name="Picture 44">
            <a:extLst>
              <a:ext uri="{FF2B5EF4-FFF2-40B4-BE49-F238E27FC236}">
                <a16:creationId xmlns:a16="http://schemas.microsoft.com/office/drawing/2014/main" xmlns="" id="{ECB3BA69-0534-42D8-8F19-BC6BEA38381B}"/>
              </a:ext>
            </a:extLst>
          </p:cNvPr>
          <p:cNvPicPr>
            <a:picLocks noChangeAspect="1"/>
          </p:cNvPicPr>
          <p:nvPr/>
        </p:nvPicPr>
        <p:blipFill>
          <a:blip r:embed="rId4"/>
          <a:stretch>
            <a:fillRect/>
          </a:stretch>
        </p:blipFill>
        <p:spPr>
          <a:xfrm>
            <a:off x="5578789" y="3751007"/>
            <a:ext cx="865978" cy="865978"/>
          </a:xfrm>
          <a:prstGeom prst="rect">
            <a:avLst/>
          </a:prstGeom>
        </p:spPr>
      </p:pic>
      <p:cxnSp>
        <p:nvCxnSpPr>
          <p:cNvPr id="46" name="Straight Arrow Connector 45">
            <a:extLst>
              <a:ext uri="{FF2B5EF4-FFF2-40B4-BE49-F238E27FC236}">
                <a16:creationId xmlns:a16="http://schemas.microsoft.com/office/drawing/2014/main" xmlns="" id="{332EB94F-8BA8-4A5F-843A-17DFB3A675C2}"/>
              </a:ext>
            </a:extLst>
          </p:cNvPr>
          <p:cNvCxnSpPr>
            <a:cxnSpLocks/>
          </p:cNvCxnSpPr>
          <p:nvPr/>
        </p:nvCxnSpPr>
        <p:spPr>
          <a:xfrm flipV="1">
            <a:off x="6630013" y="4206098"/>
            <a:ext cx="914399"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7" name="Picture 46">
            <a:extLst>
              <a:ext uri="{FF2B5EF4-FFF2-40B4-BE49-F238E27FC236}">
                <a16:creationId xmlns:a16="http://schemas.microsoft.com/office/drawing/2014/main" xmlns="" id="{1FFB3C37-41C3-441D-8916-930D4944877B}"/>
              </a:ext>
            </a:extLst>
          </p:cNvPr>
          <p:cNvPicPr>
            <a:picLocks noChangeAspect="1"/>
          </p:cNvPicPr>
          <p:nvPr/>
        </p:nvPicPr>
        <p:blipFill>
          <a:blip r:embed="rId6"/>
          <a:stretch>
            <a:fillRect/>
          </a:stretch>
        </p:blipFill>
        <p:spPr>
          <a:xfrm>
            <a:off x="1062037" y="3871509"/>
            <a:ext cx="559616" cy="559616"/>
          </a:xfrm>
          <a:prstGeom prst="rect">
            <a:avLst/>
          </a:prstGeom>
        </p:spPr>
      </p:pic>
      <p:pic>
        <p:nvPicPr>
          <p:cNvPr id="48" name="Picture 47">
            <a:extLst>
              <a:ext uri="{FF2B5EF4-FFF2-40B4-BE49-F238E27FC236}">
                <a16:creationId xmlns:a16="http://schemas.microsoft.com/office/drawing/2014/main" xmlns="" id="{6462D1FF-C9F9-463E-9B63-658E0A835381}"/>
              </a:ext>
            </a:extLst>
          </p:cNvPr>
          <p:cNvPicPr>
            <a:picLocks noChangeAspect="1"/>
          </p:cNvPicPr>
          <p:nvPr/>
        </p:nvPicPr>
        <p:blipFill>
          <a:blip r:embed="rId7"/>
          <a:stretch>
            <a:fillRect/>
          </a:stretch>
        </p:blipFill>
        <p:spPr>
          <a:xfrm>
            <a:off x="3601123" y="3678328"/>
            <a:ext cx="1044978" cy="1044978"/>
          </a:xfrm>
          <a:prstGeom prst="rect">
            <a:avLst/>
          </a:prstGeom>
        </p:spPr>
      </p:pic>
      <p:cxnSp>
        <p:nvCxnSpPr>
          <p:cNvPr id="50" name="Straight Arrow Connector 49">
            <a:extLst>
              <a:ext uri="{FF2B5EF4-FFF2-40B4-BE49-F238E27FC236}">
                <a16:creationId xmlns:a16="http://schemas.microsoft.com/office/drawing/2014/main" xmlns="" id="{D88DCD22-6214-4BBF-A688-7244A8216790}"/>
              </a:ext>
            </a:extLst>
          </p:cNvPr>
          <p:cNvCxnSpPr>
            <a:cxnSpLocks/>
          </p:cNvCxnSpPr>
          <p:nvPr/>
        </p:nvCxnSpPr>
        <p:spPr>
          <a:xfrm flipV="1">
            <a:off x="4550275" y="4206097"/>
            <a:ext cx="914399"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xmlns="" id="{93E30CC1-24B3-455B-BC1A-8B5279958981}"/>
              </a:ext>
            </a:extLst>
          </p:cNvPr>
          <p:cNvCxnSpPr>
            <a:cxnSpLocks/>
          </p:cNvCxnSpPr>
          <p:nvPr/>
        </p:nvCxnSpPr>
        <p:spPr>
          <a:xfrm flipV="1">
            <a:off x="2677580" y="4223373"/>
            <a:ext cx="914399"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2" name="Picture 51">
            <a:extLst>
              <a:ext uri="{FF2B5EF4-FFF2-40B4-BE49-F238E27FC236}">
                <a16:creationId xmlns:a16="http://schemas.microsoft.com/office/drawing/2014/main" xmlns="" id="{91D92AAE-ABEF-4EC4-9461-E5B944DA22B3}"/>
              </a:ext>
            </a:extLst>
          </p:cNvPr>
          <p:cNvPicPr>
            <a:picLocks noChangeAspect="1"/>
          </p:cNvPicPr>
          <p:nvPr/>
        </p:nvPicPr>
        <p:blipFill>
          <a:blip r:embed="rId5"/>
          <a:stretch>
            <a:fillRect/>
          </a:stretch>
        </p:blipFill>
        <p:spPr>
          <a:xfrm>
            <a:off x="7547128" y="3509564"/>
            <a:ext cx="1082038" cy="1082038"/>
          </a:xfrm>
          <a:prstGeom prst="rect">
            <a:avLst/>
          </a:prstGeom>
        </p:spPr>
      </p:pic>
      <p:sp>
        <p:nvSpPr>
          <p:cNvPr id="53" name="TextBox 52">
            <a:extLst>
              <a:ext uri="{FF2B5EF4-FFF2-40B4-BE49-F238E27FC236}">
                <a16:creationId xmlns:a16="http://schemas.microsoft.com/office/drawing/2014/main" xmlns="" id="{291BE83D-465B-4F71-926D-4E74B0BFD39F}"/>
              </a:ext>
            </a:extLst>
          </p:cNvPr>
          <p:cNvSpPr txBox="1"/>
          <p:nvPr/>
        </p:nvSpPr>
        <p:spPr>
          <a:xfrm>
            <a:off x="262288" y="3613784"/>
            <a:ext cx="430887" cy="2120042"/>
          </a:xfrm>
          <a:prstGeom prst="rect">
            <a:avLst/>
          </a:prstGeom>
          <a:noFill/>
        </p:spPr>
        <p:txBody>
          <a:bodyPr vert="vert270" wrap="square" rtlCol="0">
            <a:spAutoFit/>
          </a:bodyPr>
          <a:lstStyle/>
          <a:p>
            <a:pPr marL="0" indent="0" algn="ctr" defTabSz="457200" fontAlgn="base">
              <a:spcBef>
                <a:spcPct val="0"/>
              </a:spcBef>
              <a:spcAft>
                <a:spcPct val="0"/>
              </a:spcAft>
              <a:buFontTx/>
              <a:buNone/>
            </a:pPr>
            <a:r>
              <a:rPr lang="en-GB" b="1" dirty="0">
                <a:solidFill>
                  <a:prstClr val="black"/>
                </a:solidFill>
                <a:ea typeface="ＭＳ Ｐゴシック" pitchFamily="34" charset="-128"/>
              </a:rPr>
              <a:t>Post Brexit</a:t>
            </a:r>
          </a:p>
        </p:txBody>
      </p:sp>
      <p:pic>
        <p:nvPicPr>
          <p:cNvPr id="55" name="Picture 54">
            <a:extLst>
              <a:ext uri="{FF2B5EF4-FFF2-40B4-BE49-F238E27FC236}">
                <a16:creationId xmlns:a16="http://schemas.microsoft.com/office/drawing/2014/main" xmlns="" id="{B49DD24D-0E54-4AA4-B098-408395456C19}"/>
              </a:ext>
            </a:extLst>
          </p:cNvPr>
          <p:cNvPicPr>
            <a:picLocks noChangeAspect="1"/>
          </p:cNvPicPr>
          <p:nvPr/>
        </p:nvPicPr>
        <p:blipFill>
          <a:blip r:embed="rId8"/>
          <a:stretch>
            <a:fillRect/>
          </a:stretch>
        </p:blipFill>
        <p:spPr>
          <a:xfrm>
            <a:off x="3245608" y="4711396"/>
            <a:ext cx="772184" cy="772184"/>
          </a:xfrm>
          <a:prstGeom prst="rect">
            <a:avLst/>
          </a:prstGeom>
        </p:spPr>
      </p:pic>
      <p:pic>
        <p:nvPicPr>
          <p:cNvPr id="57" name="Picture 56">
            <a:extLst>
              <a:ext uri="{FF2B5EF4-FFF2-40B4-BE49-F238E27FC236}">
                <a16:creationId xmlns:a16="http://schemas.microsoft.com/office/drawing/2014/main" xmlns="" id="{7AD4168A-8747-466D-A5BB-BBCC980C9695}"/>
              </a:ext>
            </a:extLst>
          </p:cNvPr>
          <p:cNvPicPr>
            <a:picLocks noChangeAspect="1"/>
          </p:cNvPicPr>
          <p:nvPr/>
        </p:nvPicPr>
        <p:blipFill>
          <a:blip r:embed="rId9"/>
          <a:stretch>
            <a:fillRect/>
          </a:stretch>
        </p:blipFill>
        <p:spPr>
          <a:xfrm>
            <a:off x="1769839" y="4876561"/>
            <a:ext cx="607019" cy="607019"/>
          </a:xfrm>
          <a:prstGeom prst="rect">
            <a:avLst/>
          </a:prstGeom>
        </p:spPr>
      </p:pic>
      <p:cxnSp>
        <p:nvCxnSpPr>
          <p:cNvPr id="59" name="Straight Arrow Connector 58">
            <a:extLst>
              <a:ext uri="{FF2B5EF4-FFF2-40B4-BE49-F238E27FC236}">
                <a16:creationId xmlns:a16="http://schemas.microsoft.com/office/drawing/2014/main" xmlns="" id="{9F1529AA-D08E-45D8-A54B-A7228B966955}"/>
              </a:ext>
            </a:extLst>
          </p:cNvPr>
          <p:cNvCxnSpPr>
            <a:cxnSpLocks/>
          </p:cNvCxnSpPr>
          <p:nvPr/>
        </p:nvCxnSpPr>
        <p:spPr>
          <a:xfrm>
            <a:off x="2110563" y="4448063"/>
            <a:ext cx="0" cy="36899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xmlns="" id="{E9BCD9D3-E7F6-4E2D-8B30-496CEFC0A5E5}"/>
              </a:ext>
            </a:extLst>
          </p:cNvPr>
          <p:cNvCxnSpPr>
            <a:cxnSpLocks/>
            <a:endCxn id="55" idx="1"/>
          </p:cNvCxnSpPr>
          <p:nvPr/>
        </p:nvCxnSpPr>
        <p:spPr>
          <a:xfrm>
            <a:off x="2545177" y="5095980"/>
            <a:ext cx="700431" cy="150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xmlns="" id="{5C07255A-1C19-4D81-A19A-63F84CC56B1B}"/>
              </a:ext>
            </a:extLst>
          </p:cNvPr>
          <p:cNvSpPr txBox="1"/>
          <p:nvPr/>
        </p:nvSpPr>
        <p:spPr>
          <a:xfrm>
            <a:off x="877842" y="5560244"/>
            <a:ext cx="7618640" cy="740459"/>
          </a:xfrm>
          <a:prstGeom prst="rect">
            <a:avLst/>
          </a:prstGeom>
          <a:noFill/>
        </p:spPr>
        <p:txBody>
          <a:bodyPr wrap="square" rtlCol="0">
            <a:spAutoFit/>
          </a:bodyPr>
          <a:lstStyle/>
          <a:p>
            <a:pPr defTabSz="457200" fontAlgn="base">
              <a:lnSpc>
                <a:spcPct val="120000"/>
              </a:lnSpc>
              <a:spcBef>
                <a:spcPct val="0"/>
              </a:spcBef>
              <a:spcAft>
                <a:spcPts val="600"/>
              </a:spcAft>
            </a:pPr>
            <a:r>
              <a:rPr lang="en-GB" dirty="0">
                <a:solidFill>
                  <a:prstClr val="black"/>
                </a:solidFill>
                <a:ea typeface="ＭＳ Ｐゴシック" pitchFamily="34" charset="-128"/>
              </a:rPr>
              <a:t>Importer notifies UK (FSA) in advance of intention to import High-Risk food and feed.</a:t>
            </a:r>
          </a:p>
          <a:p>
            <a:pPr defTabSz="457200" fontAlgn="base">
              <a:lnSpc>
                <a:spcPct val="120000"/>
              </a:lnSpc>
              <a:spcBef>
                <a:spcPct val="0"/>
              </a:spcBef>
              <a:spcAft>
                <a:spcPts val="600"/>
              </a:spcAft>
            </a:pPr>
            <a:r>
              <a:rPr lang="en-GB" dirty="0">
                <a:solidFill>
                  <a:prstClr val="black"/>
                </a:solidFill>
                <a:ea typeface="ＭＳ Ｐゴシック" pitchFamily="34" charset="-128"/>
              </a:rPr>
              <a:t>Product enters into UK freely and is placed on the UK market.</a:t>
            </a:r>
          </a:p>
        </p:txBody>
      </p:sp>
      <p:cxnSp>
        <p:nvCxnSpPr>
          <p:cNvPr id="66" name="Straight Connector 65">
            <a:extLst>
              <a:ext uri="{FF2B5EF4-FFF2-40B4-BE49-F238E27FC236}">
                <a16:creationId xmlns:a16="http://schemas.microsoft.com/office/drawing/2014/main" xmlns="" id="{D970B387-9034-4AF3-91B0-EA29F77AA6B1}"/>
              </a:ext>
            </a:extLst>
          </p:cNvPr>
          <p:cNvCxnSpPr>
            <a:cxnSpLocks/>
          </p:cNvCxnSpPr>
          <p:nvPr/>
        </p:nvCxnSpPr>
        <p:spPr>
          <a:xfrm>
            <a:off x="425302" y="3408605"/>
            <a:ext cx="8277447" cy="772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3" name="Picture 72">
            <a:extLst>
              <a:ext uri="{FF2B5EF4-FFF2-40B4-BE49-F238E27FC236}">
                <a16:creationId xmlns:a16="http://schemas.microsoft.com/office/drawing/2014/main" xmlns="" id="{A16CCB75-90BF-4F48-9751-BD74C3975801}"/>
              </a:ext>
            </a:extLst>
          </p:cNvPr>
          <p:cNvPicPr>
            <a:picLocks noChangeAspect="1"/>
          </p:cNvPicPr>
          <p:nvPr/>
        </p:nvPicPr>
        <p:blipFill>
          <a:blip r:embed="rId10"/>
          <a:stretch>
            <a:fillRect/>
          </a:stretch>
        </p:blipFill>
        <p:spPr>
          <a:xfrm>
            <a:off x="3194490" y="1511675"/>
            <a:ext cx="699151" cy="699151"/>
          </a:xfrm>
          <a:prstGeom prst="rect">
            <a:avLst/>
          </a:prstGeom>
        </p:spPr>
      </p:pic>
      <p:pic>
        <p:nvPicPr>
          <p:cNvPr id="74" name="Picture 73">
            <a:extLst>
              <a:ext uri="{FF2B5EF4-FFF2-40B4-BE49-F238E27FC236}">
                <a16:creationId xmlns:a16="http://schemas.microsoft.com/office/drawing/2014/main" xmlns="" id="{6FE50DAF-A123-4665-B1D9-76EC1DAAA6B7}"/>
              </a:ext>
            </a:extLst>
          </p:cNvPr>
          <p:cNvPicPr>
            <a:picLocks noChangeAspect="1"/>
          </p:cNvPicPr>
          <p:nvPr/>
        </p:nvPicPr>
        <p:blipFill>
          <a:blip r:embed="rId10"/>
          <a:stretch>
            <a:fillRect/>
          </a:stretch>
        </p:blipFill>
        <p:spPr>
          <a:xfrm>
            <a:off x="3230283" y="3472362"/>
            <a:ext cx="699151" cy="699151"/>
          </a:xfrm>
          <a:prstGeom prst="rect">
            <a:avLst/>
          </a:prstGeom>
        </p:spPr>
      </p:pic>
      <p:pic>
        <p:nvPicPr>
          <p:cNvPr id="78" name="Picture 77">
            <a:extLst>
              <a:ext uri="{FF2B5EF4-FFF2-40B4-BE49-F238E27FC236}">
                <a16:creationId xmlns:a16="http://schemas.microsoft.com/office/drawing/2014/main" xmlns="" id="{70D3D4EC-8A47-4786-BC24-8405A1E5E3D1}"/>
              </a:ext>
            </a:extLst>
          </p:cNvPr>
          <p:cNvPicPr>
            <a:picLocks noChangeAspect="1"/>
          </p:cNvPicPr>
          <p:nvPr/>
        </p:nvPicPr>
        <p:blipFill>
          <a:blip r:embed="rId11"/>
          <a:stretch>
            <a:fillRect/>
          </a:stretch>
        </p:blipFill>
        <p:spPr>
          <a:xfrm>
            <a:off x="2977992" y="4616985"/>
            <a:ext cx="389315" cy="227763"/>
          </a:xfrm>
          <a:prstGeom prst="rect">
            <a:avLst/>
          </a:prstGeom>
        </p:spPr>
      </p:pic>
      <p:pic>
        <p:nvPicPr>
          <p:cNvPr id="80" name="Picture 79">
            <a:extLst>
              <a:ext uri="{FF2B5EF4-FFF2-40B4-BE49-F238E27FC236}">
                <a16:creationId xmlns:a16="http://schemas.microsoft.com/office/drawing/2014/main" xmlns="" id="{AAA4BB7E-CA66-45F5-B9F8-4E55E752FC62}"/>
              </a:ext>
            </a:extLst>
          </p:cNvPr>
          <p:cNvPicPr>
            <a:picLocks noChangeAspect="1"/>
          </p:cNvPicPr>
          <p:nvPr/>
        </p:nvPicPr>
        <p:blipFill>
          <a:blip r:embed="rId12"/>
          <a:stretch>
            <a:fillRect/>
          </a:stretch>
        </p:blipFill>
        <p:spPr>
          <a:xfrm>
            <a:off x="3977049" y="5002385"/>
            <a:ext cx="367354" cy="367354"/>
          </a:xfrm>
          <a:prstGeom prst="rect">
            <a:avLst/>
          </a:prstGeom>
        </p:spPr>
      </p:pic>
      <p:sp>
        <p:nvSpPr>
          <p:cNvPr id="3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39" name="Title 4"/>
          <p:cNvSpPr>
            <a:spLocks noGrp="1"/>
          </p:cNvSpPr>
          <p:nvPr>
            <p:ph type="title"/>
          </p:nvPr>
        </p:nvSpPr>
        <p:spPr>
          <a:xfrm>
            <a:off x="304455" y="138544"/>
            <a:ext cx="8552208" cy="681523"/>
          </a:xfrm>
        </p:spPr>
        <p:txBody>
          <a:bodyPr/>
          <a:lstStyle/>
          <a:p>
            <a:r>
              <a:rPr lang="en-GB" dirty="0" smtClean="0"/>
              <a:t>Goods from EU to UK</a:t>
            </a:r>
            <a:endParaRPr lang="en-GB" dirty="0"/>
          </a:p>
        </p:txBody>
      </p:sp>
    </p:spTree>
    <p:extLst>
      <p:ext uri="{BB962C8B-B14F-4D97-AF65-F5344CB8AC3E}">
        <p14:creationId xmlns:p14="http://schemas.microsoft.com/office/powerpoint/2010/main" val="12008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320825" y="1913205"/>
            <a:ext cx="8552208" cy="4616253"/>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600" dirty="0" smtClean="0"/>
              <a:t>New </a:t>
            </a:r>
            <a:r>
              <a:rPr lang="en-GB" sz="1600" dirty="0"/>
              <a:t>PM </a:t>
            </a:r>
            <a:r>
              <a:rPr lang="en-GB" sz="1600" dirty="0" smtClean="0"/>
              <a:t>to be </a:t>
            </a:r>
            <a:r>
              <a:rPr lang="en-GB" sz="1600" dirty="0"/>
              <a:t>announced 23 </a:t>
            </a:r>
            <a:r>
              <a:rPr lang="en-GB" sz="1600" dirty="0" smtClean="0"/>
              <a:t>July</a:t>
            </a:r>
          </a:p>
          <a:p>
            <a:pPr lvl="1"/>
            <a:r>
              <a:rPr lang="en-GB" sz="1600" dirty="0" smtClean="0"/>
              <a:t>Theresa </a:t>
            </a:r>
            <a:r>
              <a:rPr lang="en-GB" sz="1600" dirty="0"/>
              <a:t>May stands down on 24 July and new PM takes office.</a:t>
            </a:r>
          </a:p>
          <a:p>
            <a:pPr lvl="1"/>
            <a:r>
              <a:rPr lang="en-GB" sz="1600" dirty="0"/>
              <a:t>Parliamentary recess begins on 25</a:t>
            </a:r>
            <a:r>
              <a:rPr lang="en-GB" sz="1600" baseline="30000" dirty="0"/>
              <a:t>th</a:t>
            </a:r>
            <a:r>
              <a:rPr lang="en-GB" sz="1600" dirty="0"/>
              <a:t> July 2019.</a:t>
            </a:r>
          </a:p>
          <a:p>
            <a:pPr lvl="1"/>
            <a:r>
              <a:rPr lang="en-GB" sz="1600" dirty="0"/>
              <a:t>UK Government is focused on reaching a Deal that can command the support of Parliament so that the UK can leave the EU with a Deal in an orderly way  on 31 October 2019.</a:t>
            </a:r>
          </a:p>
          <a:p>
            <a:pPr lvl="1"/>
            <a:r>
              <a:rPr lang="en-GB" sz="1600" dirty="0"/>
              <a:t>Until we have a Deal, the default position is that we leave with </a:t>
            </a:r>
            <a:r>
              <a:rPr lang="en-GB" sz="1600" dirty="0" smtClean="0"/>
              <a:t>‘No Deal’ </a:t>
            </a:r>
            <a:r>
              <a:rPr lang="en-GB" sz="1600" dirty="0"/>
              <a:t>on 31 October 2019.</a:t>
            </a:r>
          </a:p>
          <a:p>
            <a:pPr marL="0" indent="0">
              <a:buNone/>
            </a:pPr>
            <a:endParaRPr lang="en-GB" dirty="0"/>
          </a:p>
          <a:p>
            <a:pPr marL="342900" lvl="1" indent="-342900">
              <a:lnSpc>
                <a:spcPct val="120000"/>
              </a:lnSpc>
              <a:spcBef>
                <a:spcPts val="0"/>
              </a:spcBef>
              <a:spcAft>
                <a:spcPts val="600"/>
              </a:spcAft>
            </a:pPr>
            <a:endParaRPr lang="en-GB" sz="1600" dirty="0" smtClean="0">
              <a:solidFill>
                <a:prstClr val="black"/>
              </a:solidFill>
              <a:cs typeface="Arial" panose="020B0604020202020204" pitchFamily="34" charset="0"/>
            </a:endParaRPr>
          </a:p>
          <a:p>
            <a:pPr marL="0" lvl="1" indent="0">
              <a:lnSpc>
                <a:spcPct val="120000"/>
              </a:lnSpc>
              <a:spcBef>
                <a:spcPts val="0"/>
              </a:spcBef>
              <a:spcAft>
                <a:spcPts val="600"/>
              </a:spcAft>
              <a:buNone/>
            </a:pPr>
            <a:endParaRPr lang="en-GB" sz="1600" dirty="0" smtClean="0">
              <a:solidFill>
                <a:prstClr val="black"/>
              </a:solidFill>
              <a:cs typeface="Arial" panose="020B0604020202020204" pitchFamily="34" charset="0"/>
            </a:endParaRPr>
          </a:p>
          <a:p>
            <a:pPr marL="0" lvl="1" indent="0">
              <a:lnSpc>
                <a:spcPct val="120000"/>
              </a:lnSpc>
              <a:spcBef>
                <a:spcPts val="0"/>
              </a:spcBef>
              <a:spcAft>
                <a:spcPts val="600"/>
              </a:spcAft>
              <a:buNone/>
            </a:pPr>
            <a:endParaRPr lang="en-GB" sz="1800" dirty="0" smtClean="0">
              <a:solidFill>
                <a:prstClr val="black"/>
              </a:solidFill>
              <a:cs typeface="Arial" panose="020B0604020202020204" pitchFamily="34" charset="0"/>
            </a:endParaRPr>
          </a:p>
        </p:txBody>
      </p:sp>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8" name="Title 2"/>
          <p:cNvSpPr>
            <a:spLocks noGrp="1"/>
          </p:cNvSpPr>
          <p:nvPr>
            <p:ph type="title"/>
          </p:nvPr>
        </p:nvSpPr>
        <p:spPr>
          <a:xfrm>
            <a:off x="304455" y="138544"/>
            <a:ext cx="8552208" cy="681523"/>
          </a:xfrm>
        </p:spPr>
        <p:txBody>
          <a:bodyPr/>
          <a:lstStyle/>
          <a:p>
            <a:r>
              <a:rPr lang="en-GB" sz="2400" dirty="0"/>
              <a:t>UK Brexit </a:t>
            </a:r>
            <a:r>
              <a:rPr lang="en-GB" sz="2400" dirty="0" smtClean="0"/>
              <a:t>position as at 18 July 2019</a:t>
            </a:r>
            <a:endParaRPr lang="en-GB" sz="2400" dirty="0"/>
          </a:p>
        </p:txBody>
      </p:sp>
    </p:spTree>
    <p:extLst>
      <p:ext uri="{BB962C8B-B14F-4D97-AF65-F5344CB8AC3E}">
        <p14:creationId xmlns:p14="http://schemas.microsoft.com/office/powerpoint/2010/main" val="1194472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xmlns="" id="{CE227724-7BC4-45F7-A87F-C181B3719925}"/>
              </a:ext>
            </a:extLst>
          </p:cNvPr>
          <p:cNvPicPr>
            <a:picLocks noChangeAspect="1"/>
          </p:cNvPicPr>
          <p:nvPr/>
        </p:nvPicPr>
        <p:blipFill>
          <a:blip r:embed="rId3"/>
          <a:stretch>
            <a:fillRect/>
          </a:stretch>
        </p:blipFill>
        <p:spPr>
          <a:xfrm>
            <a:off x="4675007" y="2354811"/>
            <a:ext cx="643709" cy="563245"/>
          </a:xfrm>
          <a:prstGeom prst="rect">
            <a:avLst/>
          </a:prstGeom>
        </p:spPr>
      </p:pic>
      <p:sp>
        <p:nvSpPr>
          <p:cNvPr id="7" name="TextBox 6">
            <a:extLst>
              <a:ext uri="{FF2B5EF4-FFF2-40B4-BE49-F238E27FC236}">
                <a16:creationId xmlns:a16="http://schemas.microsoft.com/office/drawing/2014/main" xmlns="" id="{6E5FC8B4-7F0F-453A-9058-7CD8A4B9046C}"/>
              </a:ext>
            </a:extLst>
          </p:cNvPr>
          <p:cNvSpPr txBox="1"/>
          <p:nvPr/>
        </p:nvSpPr>
        <p:spPr>
          <a:xfrm>
            <a:off x="850353" y="1477128"/>
            <a:ext cx="1151815" cy="387798"/>
          </a:xfrm>
          <a:prstGeom prst="rect">
            <a:avLst/>
          </a:prstGeom>
          <a:noFill/>
        </p:spPr>
        <p:txBody>
          <a:bodyPr wrap="square" rtlCol="0">
            <a:spAutoFit/>
          </a:bodyPr>
          <a:lstStyle/>
          <a:p>
            <a:pPr marL="0" indent="0" defTabSz="457200" fontAlgn="base">
              <a:lnSpc>
                <a:spcPct val="120000"/>
              </a:lnSpc>
              <a:spcBef>
                <a:spcPct val="0"/>
              </a:spcBef>
              <a:spcAft>
                <a:spcPts val="600"/>
              </a:spcAft>
              <a:buFontTx/>
              <a:buNone/>
            </a:pPr>
            <a:r>
              <a:rPr lang="en-GB" b="1" dirty="0" err="1">
                <a:solidFill>
                  <a:prstClr val="black"/>
                </a:solidFill>
                <a:ea typeface="ＭＳ Ｐゴシック" pitchFamily="34" charset="-128"/>
              </a:rPr>
              <a:t>RoW</a:t>
            </a:r>
            <a:r>
              <a:rPr lang="en-GB" b="1" dirty="0">
                <a:solidFill>
                  <a:prstClr val="black"/>
                </a:solidFill>
                <a:ea typeface="ＭＳ Ｐゴシック" pitchFamily="34" charset="-128"/>
              </a:rPr>
              <a:t> Origin</a:t>
            </a:r>
          </a:p>
        </p:txBody>
      </p:sp>
      <p:sp>
        <p:nvSpPr>
          <p:cNvPr id="43" name="TextBox 42">
            <a:extLst>
              <a:ext uri="{FF2B5EF4-FFF2-40B4-BE49-F238E27FC236}">
                <a16:creationId xmlns:a16="http://schemas.microsoft.com/office/drawing/2014/main" xmlns="" id="{1BFF9036-E110-4158-A240-1030AECB4E83}"/>
              </a:ext>
            </a:extLst>
          </p:cNvPr>
          <p:cNvSpPr txBox="1"/>
          <p:nvPr/>
        </p:nvSpPr>
        <p:spPr>
          <a:xfrm>
            <a:off x="268618" y="1274273"/>
            <a:ext cx="480131" cy="3249343"/>
          </a:xfrm>
          <a:prstGeom prst="rect">
            <a:avLst/>
          </a:prstGeom>
          <a:noFill/>
        </p:spPr>
        <p:txBody>
          <a:bodyPr vert="vert270" wrap="square" rtlCol="0">
            <a:spAutoFit/>
          </a:bodyPr>
          <a:lstStyle/>
          <a:p>
            <a:pPr marL="0" indent="0" algn="ctr" defTabSz="457200" fontAlgn="base">
              <a:lnSpc>
                <a:spcPct val="120000"/>
              </a:lnSpc>
              <a:spcBef>
                <a:spcPct val="0"/>
              </a:spcBef>
              <a:spcAft>
                <a:spcPts val="600"/>
              </a:spcAft>
              <a:buFontTx/>
              <a:buNone/>
            </a:pPr>
            <a:r>
              <a:rPr lang="en-GB" b="1" dirty="0">
                <a:solidFill>
                  <a:prstClr val="black"/>
                </a:solidFill>
                <a:ea typeface="ＭＳ Ｐゴシック" pitchFamily="34" charset="-128"/>
              </a:rPr>
              <a:t>RoW to UK via the EU </a:t>
            </a:r>
          </a:p>
        </p:txBody>
      </p:sp>
      <p:pic>
        <p:nvPicPr>
          <p:cNvPr id="45" name="Picture 44">
            <a:extLst>
              <a:ext uri="{FF2B5EF4-FFF2-40B4-BE49-F238E27FC236}">
                <a16:creationId xmlns:a16="http://schemas.microsoft.com/office/drawing/2014/main" xmlns="" id="{ECB3BA69-0534-42D8-8F19-BC6BEA38381B}"/>
              </a:ext>
            </a:extLst>
          </p:cNvPr>
          <p:cNvPicPr>
            <a:picLocks noChangeAspect="1"/>
          </p:cNvPicPr>
          <p:nvPr/>
        </p:nvPicPr>
        <p:blipFill>
          <a:blip r:embed="rId4"/>
          <a:stretch>
            <a:fillRect/>
          </a:stretch>
        </p:blipFill>
        <p:spPr>
          <a:xfrm>
            <a:off x="6369202" y="2104995"/>
            <a:ext cx="865978" cy="865978"/>
          </a:xfrm>
          <a:prstGeom prst="rect">
            <a:avLst/>
          </a:prstGeom>
        </p:spPr>
      </p:pic>
      <p:cxnSp>
        <p:nvCxnSpPr>
          <p:cNvPr id="46" name="Straight Arrow Connector 45">
            <a:extLst>
              <a:ext uri="{FF2B5EF4-FFF2-40B4-BE49-F238E27FC236}">
                <a16:creationId xmlns:a16="http://schemas.microsoft.com/office/drawing/2014/main" xmlns="" id="{332EB94F-8BA8-4A5F-843A-17DFB3A675C2}"/>
              </a:ext>
            </a:extLst>
          </p:cNvPr>
          <p:cNvCxnSpPr>
            <a:cxnSpLocks/>
          </p:cNvCxnSpPr>
          <p:nvPr/>
        </p:nvCxnSpPr>
        <p:spPr>
          <a:xfrm>
            <a:off x="7346525" y="2533334"/>
            <a:ext cx="343249" cy="11255"/>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8" name="Picture 47">
            <a:extLst>
              <a:ext uri="{FF2B5EF4-FFF2-40B4-BE49-F238E27FC236}">
                <a16:creationId xmlns:a16="http://schemas.microsoft.com/office/drawing/2014/main" xmlns="" id="{6462D1FF-C9F9-463E-9B63-658E0A835381}"/>
              </a:ext>
            </a:extLst>
          </p:cNvPr>
          <p:cNvPicPr>
            <a:picLocks noChangeAspect="1"/>
          </p:cNvPicPr>
          <p:nvPr/>
        </p:nvPicPr>
        <p:blipFill>
          <a:blip r:embed="rId5"/>
          <a:stretch>
            <a:fillRect/>
          </a:stretch>
        </p:blipFill>
        <p:spPr>
          <a:xfrm>
            <a:off x="3705745" y="2019774"/>
            <a:ext cx="1044978" cy="1044978"/>
          </a:xfrm>
          <a:prstGeom prst="rect">
            <a:avLst/>
          </a:prstGeom>
        </p:spPr>
      </p:pic>
      <p:cxnSp>
        <p:nvCxnSpPr>
          <p:cNvPr id="50" name="Straight Arrow Connector 49">
            <a:extLst>
              <a:ext uri="{FF2B5EF4-FFF2-40B4-BE49-F238E27FC236}">
                <a16:creationId xmlns:a16="http://schemas.microsoft.com/office/drawing/2014/main" xmlns="" id="{D88DCD22-6214-4BBF-A688-7244A8216790}"/>
              </a:ext>
            </a:extLst>
          </p:cNvPr>
          <p:cNvCxnSpPr>
            <a:cxnSpLocks/>
          </p:cNvCxnSpPr>
          <p:nvPr/>
        </p:nvCxnSpPr>
        <p:spPr>
          <a:xfrm>
            <a:off x="5841875" y="2566430"/>
            <a:ext cx="476202" cy="1"/>
          </a:xfrm>
          <a:prstGeom prst="straightConnector1">
            <a:avLst/>
          </a:prstGeom>
          <a:ln>
            <a:solidFill>
              <a:srgbClr val="6CB33F"/>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2" name="Picture 51">
            <a:extLst>
              <a:ext uri="{FF2B5EF4-FFF2-40B4-BE49-F238E27FC236}">
                <a16:creationId xmlns:a16="http://schemas.microsoft.com/office/drawing/2014/main" xmlns="" id="{91D92AAE-ABEF-4EC4-9461-E5B944DA22B3}"/>
              </a:ext>
            </a:extLst>
          </p:cNvPr>
          <p:cNvPicPr>
            <a:picLocks noChangeAspect="1"/>
          </p:cNvPicPr>
          <p:nvPr/>
        </p:nvPicPr>
        <p:blipFill>
          <a:blip r:embed="rId6"/>
          <a:stretch>
            <a:fillRect/>
          </a:stretch>
        </p:blipFill>
        <p:spPr>
          <a:xfrm>
            <a:off x="7647573" y="1851010"/>
            <a:ext cx="1082038" cy="1082038"/>
          </a:xfrm>
          <a:prstGeom prst="rect">
            <a:avLst/>
          </a:prstGeom>
        </p:spPr>
      </p:pic>
      <p:pic>
        <p:nvPicPr>
          <p:cNvPr id="74" name="Picture 73">
            <a:extLst>
              <a:ext uri="{FF2B5EF4-FFF2-40B4-BE49-F238E27FC236}">
                <a16:creationId xmlns:a16="http://schemas.microsoft.com/office/drawing/2014/main" xmlns="" id="{6FE50DAF-A123-4665-B1D9-76EC1DAAA6B7}"/>
              </a:ext>
            </a:extLst>
          </p:cNvPr>
          <p:cNvPicPr>
            <a:picLocks noChangeAspect="1"/>
          </p:cNvPicPr>
          <p:nvPr/>
        </p:nvPicPr>
        <p:blipFill>
          <a:blip r:embed="rId7"/>
          <a:stretch>
            <a:fillRect/>
          </a:stretch>
        </p:blipFill>
        <p:spPr>
          <a:xfrm>
            <a:off x="3300720" y="1889030"/>
            <a:ext cx="699151" cy="699151"/>
          </a:xfrm>
          <a:prstGeom prst="rect">
            <a:avLst/>
          </a:prstGeom>
        </p:spPr>
      </p:pic>
      <p:sp>
        <p:nvSpPr>
          <p:cNvPr id="38" name="TextBox 37">
            <a:extLst>
              <a:ext uri="{FF2B5EF4-FFF2-40B4-BE49-F238E27FC236}">
                <a16:creationId xmlns:a16="http://schemas.microsoft.com/office/drawing/2014/main" xmlns="" id="{CD4FF19F-E5B0-4710-8EC3-458E1444D9E3}"/>
              </a:ext>
            </a:extLst>
          </p:cNvPr>
          <p:cNvSpPr txBox="1"/>
          <p:nvPr/>
        </p:nvSpPr>
        <p:spPr>
          <a:xfrm>
            <a:off x="3502872" y="1474814"/>
            <a:ext cx="3434361" cy="387798"/>
          </a:xfrm>
          <a:prstGeom prst="rect">
            <a:avLst/>
          </a:prstGeom>
          <a:noFill/>
        </p:spPr>
        <p:txBody>
          <a:bodyPr wrap="square" rtlCol="0">
            <a:spAutoFit/>
          </a:bodyPr>
          <a:lstStyle/>
          <a:p>
            <a:pPr marL="0" indent="0" defTabSz="457200" fontAlgn="base">
              <a:lnSpc>
                <a:spcPct val="120000"/>
              </a:lnSpc>
              <a:spcBef>
                <a:spcPct val="0"/>
              </a:spcBef>
              <a:spcAft>
                <a:spcPts val="600"/>
              </a:spcAft>
              <a:buFontTx/>
              <a:buNone/>
            </a:pPr>
            <a:r>
              <a:rPr lang="en-GB" b="1" dirty="0">
                <a:solidFill>
                  <a:prstClr val="black"/>
                </a:solidFill>
                <a:ea typeface="ＭＳ Ｐゴシック" pitchFamily="34" charset="-128"/>
              </a:rPr>
              <a:t>UK sea/air port (BIP/DPE)</a:t>
            </a:r>
          </a:p>
        </p:txBody>
      </p:sp>
      <p:sp>
        <p:nvSpPr>
          <p:cNvPr id="20" name="TextBox 19">
            <a:extLst>
              <a:ext uri="{FF2B5EF4-FFF2-40B4-BE49-F238E27FC236}">
                <a16:creationId xmlns:a16="http://schemas.microsoft.com/office/drawing/2014/main" xmlns="" id="{A260C172-AE54-4429-B828-1F4B9D324BC5}"/>
              </a:ext>
            </a:extLst>
          </p:cNvPr>
          <p:cNvSpPr txBox="1"/>
          <p:nvPr/>
        </p:nvSpPr>
        <p:spPr>
          <a:xfrm>
            <a:off x="6846803" y="1472470"/>
            <a:ext cx="2397642" cy="387798"/>
          </a:xfrm>
          <a:prstGeom prst="rect">
            <a:avLst/>
          </a:prstGeom>
          <a:noFill/>
        </p:spPr>
        <p:txBody>
          <a:bodyPr wrap="square" rtlCol="0">
            <a:spAutoFit/>
          </a:bodyPr>
          <a:lstStyle/>
          <a:p>
            <a:pPr marL="0" indent="0" defTabSz="457200" fontAlgn="base">
              <a:lnSpc>
                <a:spcPct val="120000"/>
              </a:lnSpc>
              <a:spcBef>
                <a:spcPct val="0"/>
              </a:spcBef>
              <a:spcAft>
                <a:spcPts val="600"/>
              </a:spcAft>
              <a:buFontTx/>
              <a:buNone/>
            </a:pPr>
            <a:r>
              <a:rPr lang="en-GB" b="1" dirty="0">
                <a:solidFill>
                  <a:prstClr val="black"/>
                </a:solidFill>
                <a:ea typeface="ＭＳ Ｐゴシック" pitchFamily="34" charset="-128"/>
              </a:rPr>
              <a:t>UK destination</a:t>
            </a:r>
          </a:p>
        </p:txBody>
      </p:sp>
      <p:pic>
        <p:nvPicPr>
          <p:cNvPr id="63" name="Picture 62">
            <a:extLst>
              <a:ext uri="{FF2B5EF4-FFF2-40B4-BE49-F238E27FC236}">
                <a16:creationId xmlns:a16="http://schemas.microsoft.com/office/drawing/2014/main" xmlns="" id="{8F9E5E54-BDF1-49FA-8118-D47CD5C74E1B}"/>
              </a:ext>
            </a:extLst>
          </p:cNvPr>
          <p:cNvPicPr>
            <a:picLocks noChangeAspect="1"/>
          </p:cNvPicPr>
          <p:nvPr/>
        </p:nvPicPr>
        <p:blipFill>
          <a:blip r:embed="rId8"/>
          <a:stretch>
            <a:fillRect/>
          </a:stretch>
        </p:blipFill>
        <p:spPr>
          <a:xfrm>
            <a:off x="4984919" y="1890130"/>
            <a:ext cx="1082038" cy="996385"/>
          </a:xfrm>
          <a:prstGeom prst="rect">
            <a:avLst/>
          </a:prstGeom>
          <a:ln>
            <a:noFill/>
          </a:ln>
        </p:spPr>
      </p:pic>
      <p:sp>
        <p:nvSpPr>
          <p:cNvPr id="101" name="TextBox 100">
            <a:extLst>
              <a:ext uri="{FF2B5EF4-FFF2-40B4-BE49-F238E27FC236}">
                <a16:creationId xmlns:a16="http://schemas.microsoft.com/office/drawing/2014/main" xmlns="" id="{A5E9388C-3721-4AB3-9FFD-F2B369DFE85A}"/>
              </a:ext>
            </a:extLst>
          </p:cNvPr>
          <p:cNvSpPr txBox="1"/>
          <p:nvPr/>
        </p:nvSpPr>
        <p:spPr>
          <a:xfrm>
            <a:off x="880465" y="3323083"/>
            <a:ext cx="7764784" cy="2763834"/>
          </a:xfrm>
          <a:prstGeom prst="rect">
            <a:avLst/>
          </a:prstGeom>
          <a:noFill/>
        </p:spPr>
        <p:txBody>
          <a:bodyPr wrap="square" rtlCol="0">
            <a:spAutoFit/>
          </a:bodyPr>
          <a:lstStyle/>
          <a:p>
            <a:pPr defTabSz="457200" fontAlgn="base">
              <a:lnSpc>
                <a:spcPct val="120000"/>
              </a:lnSpc>
              <a:spcBef>
                <a:spcPct val="0"/>
              </a:spcBef>
              <a:spcAft>
                <a:spcPts val="600"/>
              </a:spcAft>
            </a:pPr>
            <a:r>
              <a:rPr lang="en-GB" dirty="0">
                <a:solidFill>
                  <a:prstClr val="black"/>
                </a:solidFill>
                <a:ea typeface="ＭＳ Ｐゴシック" pitchFamily="34" charset="-128"/>
              </a:rPr>
              <a:t>For RoW high-risk food and feed consignments, the importer will be required to send those products to a UK BIP/DPE for checks to be carried out (as 3</a:t>
            </a:r>
            <a:r>
              <a:rPr lang="en-GB" baseline="30000" dirty="0">
                <a:solidFill>
                  <a:prstClr val="black"/>
                </a:solidFill>
                <a:ea typeface="ＭＳ Ｐゴシック" pitchFamily="34" charset="-128"/>
              </a:rPr>
              <a:t>rd</a:t>
            </a:r>
            <a:r>
              <a:rPr lang="en-GB" dirty="0">
                <a:solidFill>
                  <a:prstClr val="black"/>
                </a:solidFill>
                <a:ea typeface="ＭＳ Ｐゴシック" pitchFamily="34" charset="-128"/>
              </a:rPr>
              <a:t> country process). </a:t>
            </a:r>
          </a:p>
          <a:p>
            <a:pPr defTabSz="457189" fontAlgn="base">
              <a:lnSpc>
                <a:spcPct val="120000"/>
              </a:lnSpc>
              <a:spcBef>
                <a:spcPct val="0"/>
              </a:spcBef>
              <a:spcAft>
                <a:spcPts val="600"/>
              </a:spcAft>
            </a:pPr>
            <a:r>
              <a:rPr lang="en-GB" dirty="0" smtClean="0">
                <a:solidFill>
                  <a:prstClr val="black"/>
                </a:solidFill>
                <a:ea typeface="ＭＳ Ｐゴシック" pitchFamily="34" charset="-128"/>
              </a:rPr>
              <a:t>List </a:t>
            </a:r>
            <a:r>
              <a:rPr lang="en-GB" dirty="0">
                <a:solidFill>
                  <a:prstClr val="black"/>
                </a:solidFill>
                <a:ea typeface="ＭＳ Ｐゴシック" pitchFamily="34" charset="-128"/>
              </a:rPr>
              <a:t>of UK </a:t>
            </a:r>
            <a:r>
              <a:rPr lang="en-GB" dirty="0" smtClean="0">
                <a:solidFill>
                  <a:prstClr val="black"/>
                </a:solidFill>
                <a:ea typeface="ＭＳ Ｐゴシック" pitchFamily="34" charset="-128"/>
              </a:rPr>
              <a:t>DPEs at:</a:t>
            </a:r>
          </a:p>
          <a:p>
            <a:pPr lvl="1" defTabSz="457189" fontAlgn="base">
              <a:lnSpc>
                <a:spcPct val="120000"/>
              </a:lnSpc>
              <a:spcBef>
                <a:spcPct val="0"/>
              </a:spcBef>
              <a:spcAft>
                <a:spcPts val="600"/>
              </a:spcAft>
            </a:pPr>
            <a:r>
              <a:rPr lang="en-GB" sz="1600" dirty="0" smtClean="0">
                <a:solidFill>
                  <a:schemeClr val="accent3"/>
                </a:solidFill>
                <a:ea typeface="ＭＳ Ｐゴシック" pitchFamily="34" charset="-128"/>
              </a:rPr>
              <a:t>https://www.food.gov.uk/business-guidance/port-designations</a:t>
            </a:r>
          </a:p>
          <a:p>
            <a:pPr marL="0" indent="0" defTabSz="457200" fontAlgn="base">
              <a:lnSpc>
                <a:spcPct val="120000"/>
              </a:lnSpc>
              <a:spcBef>
                <a:spcPct val="0"/>
              </a:spcBef>
              <a:spcAft>
                <a:spcPts val="600"/>
              </a:spcAft>
              <a:buFontTx/>
              <a:buNone/>
            </a:pPr>
            <a:endParaRPr lang="en-GB" dirty="0">
              <a:solidFill>
                <a:prstClr val="black"/>
              </a:solidFill>
              <a:ea typeface="ＭＳ Ｐゴシック" pitchFamily="34" charset="-128"/>
            </a:endParaRPr>
          </a:p>
          <a:p>
            <a:pPr marL="0" indent="0" algn="just" defTabSz="457200" fontAlgn="base">
              <a:lnSpc>
                <a:spcPct val="120000"/>
              </a:lnSpc>
              <a:spcBef>
                <a:spcPct val="0"/>
              </a:spcBef>
              <a:spcAft>
                <a:spcPts val="600"/>
              </a:spcAft>
              <a:buFontTx/>
              <a:buNone/>
            </a:pPr>
            <a:r>
              <a:rPr lang="en-GB" b="1" dirty="0">
                <a:solidFill>
                  <a:prstClr val="black"/>
                </a:solidFill>
                <a:ea typeface="ＭＳ Ｐゴシック" pitchFamily="34" charset="-128"/>
              </a:rPr>
              <a:t>Note: </a:t>
            </a:r>
            <a:r>
              <a:rPr lang="en-GB" dirty="0">
                <a:solidFill>
                  <a:prstClr val="black"/>
                </a:solidFill>
                <a:ea typeface="ＭＳ Ｐゴシック" pitchFamily="34" charset="-128"/>
              </a:rPr>
              <a:t>If the goods are imported directly into the EU where the relevant import controls are undertaken, there will be no requirement to enter the UK via a UK BIP/DPE. This means the consignments will be able to enter the UK via </a:t>
            </a:r>
            <a:r>
              <a:rPr lang="en-GB" b="1" dirty="0">
                <a:solidFill>
                  <a:prstClr val="black"/>
                </a:solidFill>
                <a:ea typeface="ＭＳ Ｐゴシック" pitchFamily="34" charset="-128"/>
              </a:rPr>
              <a:t>any </a:t>
            </a:r>
            <a:r>
              <a:rPr lang="en-GB" dirty="0">
                <a:solidFill>
                  <a:prstClr val="black"/>
                </a:solidFill>
                <a:ea typeface="ＭＳ Ｐゴシック" pitchFamily="34" charset="-128"/>
              </a:rPr>
              <a:t>entry point.</a:t>
            </a:r>
          </a:p>
        </p:txBody>
      </p:sp>
      <p:pic>
        <p:nvPicPr>
          <p:cNvPr id="3" name="Picture 2">
            <a:extLst>
              <a:ext uri="{FF2B5EF4-FFF2-40B4-BE49-F238E27FC236}">
                <a16:creationId xmlns:a16="http://schemas.microsoft.com/office/drawing/2014/main" xmlns="" id="{371E4677-9767-4271-9B51-01330E37B75E}"/>
              </a:ext>
            </a:extLst>
          </p:cNvPr>
          <p:cNvPicPr>
            <a:picLocks noChangeAspect="1"/>
          </p:cNvPicPr>
          <p:nvPr/>
        </p:nvPicPr>
        <p:blipFill>
          <a:blip r:embed="rId9"/>
          <a:stretch>
            <a:fillRect/>
          </a:stretch>
        </p:blipFill>
        <p:spPr>
          <a:xfrm>
            <a:off x="877331" y="2283418"/>
            <a:ext cx="573074" cy="566977"/>
          </a:xfrm>
          <a:prstGeom prst="rect">
            <a:avLst/>
          </a:prstGeom>
        </p:spPr>
      </p:pic>
      <p:pic>
        <p:nvPicPr>
          <p:cNvPr id="4" name="Picture 3">
            <a:extLst>
              <a:ext uri="{FF2B5EF4-FFF2-40B4-BE49-F238E27FC236}">
                <a16:creationId xmlns:a16="http://schemas.microsoft.com/office/drawing/2014/main" xmlns="" id="{9E3A3F02-5871-4970-BDA1-F7E997BB3746}"/>
              </a:ext>
            </a:extLst>
          </p:cNvPr>
          <p:cNvPicPr>
            <a:picLocks noChangeAspect="1"/>
          </p:cNvPicPr>
          <p:nvPr/>
        </p:nvPicPr>
        <p:blipFill>
          <a:blip r:embed="rId10"/>
          <a:stretch>
            <a:fillRect/>
          </a:stretch>
        </p:blipFill>
        <p:spPr>
          <a:xfrm>
            <a:off x="1504226" y="2447044"/>
            <a:ext cx="847888" cy="195090"/>
          </a:xfrm>
          <a:prstGeom prst="rect">
            <a:avLst/>
          </a:prstGeom>
        </p:spPr>
      </p:pic>
      <p:pic>
        <p:nvPicPr>
          <p:cNvPr id="54" name="Picture 53">
            <a:extLst>
              <a:ext uri="{FF2B5EF4-FFF2-40B4-BE49-F238E27FC236}">
                <a16:creationId xmlns:a16="http://schemas.microsoft.com/office/drawing/2014/main" xmlns="" id="{4543750F-2F54-4824-82B6-D889B9B9C4B6}"/>
              </a:ext>
            </a:extLst>
          </p:cNvPr>
          <p:cNvPicPr>
            <a:picLocks noChangeAspect="1"/>
          </p:cNvPicPr>
          <p:nvPr/>
        </p:nvPicPr>
        <p:blipFill>
          <a:blip r:embed="rId11"/>
          <a:stretch>
            <a:fillRect/>
          </a:stretch>
        </p:blipFill>
        <p:spPr>
          <a:xfrm>
            <a:off x="2365665" y="2292654"/>
            <a:ext cx="559616" cy="559249"/>
          </a:xfrm>
          <a:prstGeom prst="rect">
            <a:avLst/>
          </a:prstGeom>
        </p:spPr>
      </p:pic>
      <p:sp>
        <p:nvSpPr>
          <p:cNvPr id="6" name="TextBox 5">
            <a:extLst>
              <a:ext uri="{FF2B5EF4-FFF2-40B4-BE49-F238E27FC236}">
                <a16:creationId xmlns:a16="http://schemas.microsoft.com/office/drawing/2014/main" xmlns="" id="{EDE73675-4382-486F-A500-A143947B9280}"/>
              </a:ext>
            </a:extLst>
          </p:cNvPr>
          <p:cNvSpPr txBox="1"/>
          <p:nvPr/>
        </p:nvSpPr>
        <p:spPr>
          <a:xfrm>
            <a:off x="1951422" y="1454382"/>
            <a:ext cx="1414701" cy="760208"/>
          </a:xfrm>
          <a:prstGeom prst="rect">
            <a:avLst/>
          </a:prstGeom>
          <a:noFill/>
        </p:spPr>
        <p:txBody>
          <a:bodyPr wrap="square" rtlCol="0">
            <a:spAutoFit/>
          </a:bodyPr>
          <a:lstStyle/>
          <a:p>
            <a:pPr marL="0" indent="0" algn="ctr" defTabSz="457200" fontAlgn="base">
              <a:lnSpc>
                <a:spcPct val="120000"/>
              </a:lnSpc>
              <a:spcBef>
                <a:spcPct val="0"/>
              </a:spcBef>
              <a:spcAft>
                <a:spcPts val="600"/>
              </a:spcAft>
              <a:buFontTx/>
              <a:buNone/>
            </a:pPr>
            <a:r>
              <a:rPr lang="en-GB" b="1" dirty="0">
                <a:solidFill>
                  <a:prstClr val="black"/>
                </a:solidFill>
                <a:ea typeface="ＭＳ Ｐゴシック" pitchFamily="34" charset="-128"/>
              </a:rPr>
              <a:t>Through</a:t>
            </a:r>
          </a:p>
          <a:p>
            <a:pPr marL="0" indent="0" algn="ctr" defTabSz="457200" fontAlgn="base">
              <a:lnSpc>
                <a:spcPct val="120000"/>
              </a:lnSpc>
              <a:spcBef>
                <a:spcPct val="0"/>
              </a:spcBef>
              <a:spcAft>
                <a:spcPts val="600"/>
              </a:spcAft>
              <a:buFontTx/>
              <a:buNone/>
            </a:pPr>
            <a:r>
              <a:rPr lang="en-GB" b="1" dirty="0">
                <a:solidFill>
                  <a:prstClr val="black"/>
                </a:solidFill>
                <a:ea typeface="ＭＳ Ｐゴシック" pitchFamily="34" charset="-128"/>
              </a:rPr>
              <a:t>the EU</a:t>
            </a:r>
          </a:p>
        </p:txBody>
      </p:sp>
      <p:pic>
        <p:nvPicPr>
          <p:cNvPr id="58" name="Picture 57">
            <a:extLst>
              <a:ext uri="{FF2B5EF4-FFF2-40B4-BE49-F238E27FC236}">
                <a16:creationId xmlns:a16="http://schemas.microsoft.com/office/drawing/2014/main" xmlns="" id="{DA0B3A1E-AD9C-436A-BF41-8A4A55D4D511}"/>
              </a:ext>
            </a:extLst>
          </p:cNvPr>
          <p:cNvPicPr>
            <a:picLocks noChangeAspect="1"/>
          </p:cNvPicPr>
          <p:nvPr/>
        </p:nvPicPr>
        <p:blipFill>
          <a:blip r:embed="rId10"/>
          <a:stretch>
            <a:fillRect/>
          </a:stretch>
        </p:blipFill>
        <p:spPr>
          <a:xfrm>
            <a:off x="2930530" y="2475527"/>
            <a:ext cx="847888" cy="195090"/>
          </a:xfrm>
          <a:prstGeom prst="rect">
            <a:avLst/>
          </a:prstGeom>
        </p:spPr>
      </p:pic>
      <p:sp>
        <p:nvSpPr>
          <p:cNvPr id="23"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4" name="Title 4"/>
          <p:cNvSpPr>
            <a:spLocks noGrp="1"/>
          </p:cNvSpPr>
          <p:nvPr>
            <p:ph type="title"/>
          </p:nvPr>
        </p:nvSpPr>
        <p:spPr>
          <a:xfrm>
            <a:off x="304455" y="138544"/>
            <a:ext cx="8552208" cy="681523"/>
          </a:xfrm>
        </p:spPr>
        <p:txBody>
          <a:bodyPr/>
          <a:lstStyle/>
          <a:p>
            <a:r>
              <a:rPr lang="en-GB" sz="2400" dirty="0" err="1" smtClean="0"/>
              <a:t>RoW</a:t>
            </a:r>
            <a:r>
              <a:rPr lang="en-GB" sz="2400" dirty="0" smtClean="0"/>
              <a:t> High-Risk Food and Feed moving through the EU to the UK</a:t>
            </a:r>
            <a:endParaRPr lang="en-GB" sz="2400" dirty="0"/>
          </a:p>
        </p:txBody>
      </p:sp>
    </p:spTree>
    <p:extLst>
      <p:ext uri="{BB962C8B-B14F-4D97-AF65-F5344CB8AC3E}">
        <p14:creationId xmlns:p14="http://schemas.microsoft.com/office/powerpoint/2010/main" val="2809603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39" name="Title 4"/>
          <p:cNvSpPr>
            <a:spLocks noGrp="1"/>
          </p:cNvSpPr>
          <p:nvPr>
            <p:ph type="title"/>
          </p:nvPr>
        </p:nvSpPr>
        <p:spPr>
          <a:xfrm>
            <a:off x="304455" y="138544"/>
            <a:ext cx="8552208" cy="681523"/>
          </a:xfrm>
        </p:spPr>
        <p:txBody>
          <a:bodyPr/>
          <a:lstStyle/>
          <a:p>
            <a:r>
              <a:rPr lang="en-GB" dirty="0" smtClean="0"/>
              <a:t>Ferry routes between the UK and Spain</a:t>
            </a:r>
            <a:endParaRPr lang="en-GB" dirty="0"/>
          </a:p>
        </p:txBody>
      </p:sp>
      <p:pic>
        <p:nvPicPr>
          <p:cNvPr id="37" name="Picture 36">
            <a:extLst>
              <a:ext uri="{FF2B5EF4-FFF2-40B4-BE49-F238E27FC236}">
                <a16:creationId xmlns:a16="http://schemas.microsoft.com/office/drawing/2014/main" xmlns="" id="{9532FD1F-C6B4-4F8C-AE27-B2BA828C22E7}"/>
              </a:ext>
            </a:extLst>
          </p:cNvPr>
          <p:cNvPicPr>
            <a:picLocks noChangeAspect="1"/>
          </p:cNvPicPr>
          <p:nvPr/>
        </p:nvPicPr>
        <p:blipFill>
          <a:blip r:embed="rId3"/>
          <a:stretch>
            <a:fillRect/>
          </a:stretch>
        </p:blipFill>
        <p:spPr>
          <a:xfrm>
            <a:off x="304455" y="1028609"/>
            <a:ext cx="4428000" cy="4572139"/>
          </a:xfrm>
          <a:prstGeom prst="rect">
            <a:avLst/>
          </a:prstGeom>
          <a:effectLst>
            <a:outerShdw blurRad="50800" dist="38100" dir="2700000" algn="tl" rotWithShape="0">
              <a:prstClr val="black">
                <a:alpha val="40000"/>
              </a:prstClr>
            </a:outerShdw>
          </a:effectLst>
        </p:spPr>
      </p:pic>
      <p:sp>
        <p:nvSpPr>
          <p:cNvPr id="49" name="TextBox 48">
            <a:extLst>
              <a:ext uri="{FF2B5EF4-FFF2-40B4-BE49-F238E27FC236}">
                <a16:creationId xmlns:a16="http://schemas.microsoft.com/office/drawing/2014/main" xmlns="" id="{A5E9388C-3721-4AB3-9FFD-F2B369DFE85A}"/>
              </a:ext>
            </a:extLst>
          </p:cNvPr>
          <p:cNvSpPr txBox="1"/>
          <p:nvPr/>
        </p:nvSpPr>
        <p:spPr>
          <a:xfrm>
            <a:off x="4813761" y="2584541"/>
            <a:ext cx="4042902" cy="3719736"/>
          </a:xfrm>
          <a:prstGeom prst="rect">
            <a:avLst/>
          </a:prstGeom>
          <a:noFill/>
        </p:spPr>
        <p:txBody>
          <a:bodyPr wrap="square" rtlCol="0">
            <a:spAutoFit/>
          </a:bodyPr>
          <a:lstStyle/>
          <a:p>
            <a:pPr marL="0" indent="0" defTabSz="457200" fontAlgn="base">
              <a:lnSpc>
                <a:spcPct val="120000"/>
              </a:lnSpc>
              <a:spcBef>
                <a:spcPct val="0"/>
              </a:spcBef>
              <a:spcAft>
                <a:spcPts val="600"/>
              </a:spcAft>
              <a:buNone/>
            </a:pPr>
            <a:r>
              <a:rPr lang="en-GB" b="1" dirty="0" smtClean="0">
                <a:solidFill>
                  <a:prstClr val="black"/>
                </a:solidFill>
                <a:ea typeface="ＭＳ Ｐゴシック" pitchFamily="34" charset="-128"/>
              </a:rPr>
              <a:t>Port Designations</a:t>
            </a:r>
            <a:r>
              <a:rPr lang="en-GB" dirty="0" smtClean="0">
                <a:solidFill>
                  <a:prstClr val="black"/>
                </a:solidFill>
                <a:ea typeface="ＭＳ Ｐゴシック" pitchFamily="34" charset="-128"/>
              </a:rPr>
              <a:t> </a:t>
            </a:r>
            <a:endParaRPr lang="en-GB" dirty="0">
              <a:solidFill>
                <a:prstClr val="black"/>
              </a:solidFill>
              <a:ea typeface="ＭＳ Ｐゴシック" pitchFamily="34" charset="-128"/>
            </a:endParaRPr>
          </a:p>
          <a:p>
            <a:pPr marL="0" indent="0" defTabSz="457200" fontAlgn="base">
              <a:lnSpc>
                <a:spcPct val="120000"/>
              </a:lnSpc>
              <a:spcBef>
                <a:spcPct val="0"/>
              </a:spcBef>
              <a:spcAft>
                <a:spcPts val="600"/>
              </a:spcAft>
              <a:buNone/>
            </a:pPr>
            <a:r>
              <a:rPr lang="en-GB" b="1" dirty="0" smtClean="0">
                <a:solidFill>
                  <a:prstClr val="black"/>
                </a:solidFill>
                <a:ea typeface="ＭＳ Ｐゴシック" pitchFamily="34" charset="-128"/>
              </a:rPr>
              <a:t>UK</a:t>
            </a:r>
            <a:r>
              <a:rPr lang="en-GB" b="1" dirty="0">
                <a:solidFill>
                  <a:prstClr val="black"/>
                </a:solidFill>
                <a:ea typeface="ＭＳ Ｐゴシック" pitchFamily="34" charset="-128"/>
              </a:rPr>
              <a:t>:</a:t>
            </a:r>
          </a:p>
          <a:p>
            <a:pPr defTabSz="457200" fontAlgn="base">
              <a:lnSpc>
                <a:spcPct val="120000"/>
              </a:lnSpc>
              <a:spcBef>
                <a:spcPct val="0"/>
              </a:spcBef>
              <a:spcAft>
                <a:spcPts val="600"/>
              </a:spcAft>
            </a:pPr>
            <a:r>
              <a:rPr lang="en-GB" dirty="0">
                <a:solidFill>
                  <a:prstClr val="black"/>
                </a:solidFill>
                <a:ea typeface="ＭＳ Ｐゴシック" pitchFamily="34" charset="-128"/>
              </a:rPr>
              <a:t>London Tilbury – BIP &amp; DPE</a:t>
            </a:r>
          </a:p>
          <a:p>
            <a:pPr defTabSz="457200" fontAlgn="base">
              <a:lnSpc>
                <a:spcPct val="120000"/>
              </a:lnSpc>
              <a:spcBef>
                <a:spcPct val="0"/>
              </a:spcBef>
              <a:spcAft>
                <a:spcPts val="600"/>
              </a:spcAft>
            </a:pPr>
            <a:r>
              <a:rPr lang="en-GB" dirty="0">
                <a:solidFill>
                  <a:prstClr val="black"/>
                </a:solidFill>
                <a:ea typeface="ＭＳ Ｐゴシック" pitchFamily="34" charset="-128"/>
              </a:rPr>
              <a:t>Portsmouth – DPE</a:t>
            </a:r>
          </a:p>
          <a:p>
            <a:pPr defTabSz="457200" fontAlgn="base">
              <a:lnSpc>
                <a:spcPct val="120000"/>
              </a:lnSpc>
              <a:spcBef>
                <a:spcPct val="0"/>
              </a:spcBef>
              <a:spcAft>
                <a:spcPts val="600"/>
              </a:spcAft>
            </a:pPr>
            <a:r>
              <a:rPr lang="en-GB" dirty="0">
                <a:solidFill>
                  <a:prstClr val="black"/>
                </a:solidFill>
                <a:ea typeface="ＭＳ Ｐゴシック" pitchFamily="34" charset="-128"/>
              </a:rPr>
              <a:t>Plymouth – not approved as a BIP/DPE </a:t>
            </a:r>
          </a:p>
          <a:p>
            <a:pPr defTabSz="457200" fontAlgn="base">
              <a:lnSpc>
                <a:spcPct val="120000"/>
              </a:lnSpc>
              <a:spcBef>
                <a:spcPct val="0"/>
              </a:spcBef>
              <a:spcAft>
                <a:spcPts val="600"/>
              </a:spcAft>
            </a:pPr>
            <a:r>
              <a:rPr lang="en-GB" dirty="0">
                <a:solidFill>
                  <a:prstClr val="black"/>
                </a:solidFill>
                <a:ea typeface="ＭＳ Ｐゴシック" pitchFamily="34" charset="-128"/>
              </a:rPr>
              <a:t>Poole – not approved as a BIP/DPE </a:t>
            </a:r>
          </a:p>
          <a:p>
            <a:pPr defTabSz="457200" fontAlgn="base">
              <a:lnSpc>
                <a:spcPct val="120000"/>
              </a:lnSpc>
              <a:spcBef>
                <a:spcPct val="0"/>
              </a:spcBef>
              <a:spcAft>
                <a:spcPts val="600"/>
              </a:spcAft>
            </a:pPr>
            <a:endParaRPr lang="en-GB" dirty="0">
              <a:solidFill>
                <a:prstClr val="black"/>
              </a:solidFill>
              <a:ea typeface="ＭＳ Ｐゴシック" pitchFamily="34" charset="-128"/>
            </a:endParaRPr>
          </a:p>
          <a:p>
            <a:pPr marL="0" indent="0" defTabSz="457200" fontAlgn="base">
              <a:lnSpc>
                <a:spcPct val="120000"/>
              </a:lnSpc>
              <a:spcBef>
                <a:spcPct val="0"/>
              </a:spcBef>
              <a:spcAft>
                <a:spcPts val="600"/>
              </a:spcAft>
              <a:buNone/>
            </a:pPr>
            <a:r>
              <a:rPr lang="en-GB" b="1" dirty="0">
                <a:solidFill>
                  <a:prstClr val="black"/>
                </a:solidFill>
                <a:ea typeface="ＭＳ Ｐゴシック" pitchFamily="34" charset="-128"/>
              </a:rPr>
              <a:t>Spain:</a:t>
            </a:r>
          </a:p>
          <a:p>
            <a:pPr defTabSz="457200" fontAlgn="base">
              <a:lnSpc>
                <a:spcPct val="120000"/>
              </a:lnSpc>
              <a:spcBef>
                <a:spcPct val="0"/>
              </a:spcBef>
              <a:spcAft>
                <a:spcPts val="600"/>
              </a:spcAft>
            </a:pPr>
            <a:r>
              <a:rPr lang="en-GB" dirty="0">
                <a:solidFill>
                  <a:prstClr val="black"/>
                </a:solidFill>
                <a:ea typeface="ＭＳ Ｐゴシック" pitchFamily="34" charset="-128"/>
              </a:rPr>
              <a:t>Bilbao – BIP &amp; DPE</a:t>
            </a:r>
          </a:p>
          <a:p>
            <a:pPr defTabSz="457200" fontAlgn="base">
              <a:lnSpc>
                <a:spcPct val="120000"/>
              </a:lnSpc>
              <a:spcBef>
                <a:spcPct val="0"/>
              </a:spcBef>
              <a:spcAft>
                <a:spcPts val="600"/>
              </a:spcAft>
            </a:pPr>
            <a:r>
              <a:rPr lang="en-GB" dirty="0">
                <a:solidFill>
                  <a:prstClr val="black"/>
                </a:solidFill>
                <a:ea typeface="ＭＳ Ｐゴシック" pitchFamily="34" charset="-128"/>
              </a:rPr>
              <a:t>Santander – </a:t>
            </a:r>
            <a:r>
              <a:rPr lang="en-GB" smtClean="0">
                <a:solidFill>
                  <a:prstClr val="black"/>
                </a:solidFill>
                <a:ea typeface="ＭＳ Ｐゴシック" pitchFamily="34" charset="-128"/>
              </a:rPr>
              <a:t>BIP  </a:t>
            </a:r>
            <a:endParaRPr lang="en-GB" dirty="0">
              <a:solidFill>
                <a:prstClr val="black"/>
              </a:solidFill>
              <a:ea typeface="ＭＳ Ｐゴシック" pitchFamily="34" charset="-128"/>
            </a:endParaRPr>
          </a:p>
        </p:txBody>
      </p:sp>
    </p:spTree>
    <p:extLst>
      <p:ext uri="{BB962C8B-B14F-4D97-AF65-F5344CB8AC3E}">
        <p14:creationId xmlns:p14="http://schemas.microsoft.com/office/powerpoint/2010/main" val="47299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B70DC02A-2124-4D7E-8619-8CFFBA946004}"/>
              </a:ext>
            </a:extLst>
          </p:cNvPr>
          <p:cNvGrpSpPr/>
          <p:nvPr/>
        </p:nvGrpSpPr>
        <p:grpSpPr>
          <a:xfrm>
            <a:off x="356628" y="4714818"/>
            <a:ext cx="8445291" cy="1481813"/>
            <a:chOff x="0" y="-5938"/>
            <a:chExt cx="8430742" cy="1401526"/>
          </a:xfrm>
        </p:grpSpPr>
        <p:sp>
          <p:nvSpPr>
            <p:cNvPr id="6" name="Rectangle: Rounded Corners 5">
              <a:extLst>
                <a:ext uri="{FF2B5EF4-FFF2-40B4-BE49-F238E27FC236}">
                  <a16:creationId xmlns:a16="http://schemas.microsoft.com/office/drawing/2014/main" xmlns="" id="{512FA991-152F-436A-B0F9-950F8A037295}"/>
                </a:ext>
              </a:extLst>
            </p:cNvPr>
            <p:cNvSpPr/>
            <p:nvPr/>
          </p:nvSpPr>
          <p:spPr>
            <a:xfrm>
              <a:off x="0" y="-5938"/>
              <a:ext cx="8430742" cy="1172939"/>
            </a:xfrm>
            <a:prstGeom prst="roundRect">
              <a:avLst/>
            </a:prstGeom>
            <a:noFill/>
            <a:ln w="19050">
              <a:solidFill>
                <a:srgbClr val="9E218A"/>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xmlns="" id="{CA0A6E4A-497D-4CAB-98A5-323C4111905A}"/>
                </a:ext>
              </a:extLst>
            </p:cNvPr>
            <p:cNvSpPr txBox="1"/>
            <p:nvPr/>
          </p:nvSpPr>
          <p:spPr>
            <a:xfrm>
              <a:off x="57258" y="57258"/>
              <a:ext cx="8316226" cy="1338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indent="0">
                <a:lnSpc>
                  <a:spcPct val="120000"/>
                </a:lnSpc>
                <a:spcBef>
                  <a:spcPts val="0"/>
                </a:spcBef>
                <a:spcAft>
                  <a:spcPts val="600"/>
                </a:spcAft>
                <a:buNone/>
              </a:pPr>
              <a:r>
                <a:rPr lang="en-GB" b="1" dirty="0">
                  <a:solidFill>
                    <a:srgbClr val="0080B1"/>
                  </a:solidFill>
                  <a:ea typeface="Calibri" panose="020F0502020204030204" pitchFamily="34" charset="0"/>
                  <a:cs typeface="Oscine" panose="020B0506040202020204" pitchFamily="34" charset="0"/>
                </a:rPr>
                <a:t>More information: </a:t>
              </a:r>
              <a:br>
                <a:rPr lang="en-GB" b="1" dirty="0">
                  <a:solidFill>
                    <a:srgbClr val="0080B1"/>
                  </a:solidFill>
                  <a:ea typeface="Calibri" panose="020F0502020204030204" pitchFamily="34" charset="0"/>
                  <a:cs typeface="Oscine" panose="020B0506040202020204" pitchFamily="34" charset="0"/>
                </a:rPr>
              </a:br>
              <a:r>
                <a:rPr lang="en-GB" dirty="0">
                  <a:solidFill>
                    <a:srgbClr val="0080B1"/>
                  </a:solidFill>
                  <a:ea typeface="Calibri" panose="020F0502020204030204" pitchFamily="34" charset="0"/>
                  <a:cs typeface="Oscine" panose="020B0506040202020204" pitchFamily="34" charset="0"/>
                </a:rPr>
                <a:t>Food and feed products not of animal origin that are considered as high-risk:  </a:t>
              </a:r>
              <a:r>
                <a:rPr lang="en-GB" b="1" dirty="0">
                  <a:solidFill>
                    <a:srgbClr val="0080B1"/>
                  </a:solidFill>
                  <a:cs typeface="Oscine" panose="020B0506040202020204" pitchFamily="34" charset="0"/>
                </a:rPr>
                <a:t>www.food.gov.uk/business-guidance/imports-exports</a:t>
              </a:r>
            </a:p>
            <a:p>
              <a:pPr marL="0" indent="0">
                <a:lnSpc>
                  <a:spcPct val="120000"/>
                </a:lnSpc>
                <a:spcBef>
                  <a:spcPts val="0"/>
                </a:spcBef>
                <a:spcAft>
                  <a:spcPts val="600"/>
                </a:spcAft>
                <a:buNone/>
              </a:pPr>
              <a:endParaRPr lang="en-GB" dirty="0">
                <a:solidFill>
                  <a:prstClr val="white"/>
                </a:solidFill>
              </a:endParaRPr>
            </a:p>
          </p:txBody>
        </p:sp>
      </p:grpSp>
      <p:sp>
        <p:nvSpPr>
          <p:cNvPr id="10" name="TextBox 9">
            <a:extLst>
              <a:ext uri="{FF2B5EF4-FFF2-40B4-BE49-F238E27FC236}">
                <a16:creationId xmlns:a16="http://schemas.microsoft.com/office/drawing/2014/main" xmlns="" id="{6786CC3B-B984-4FB0-982F-DA0EDDE66B3C}"/>
              </a:ext>
            </a:extLst>
          </p:cNvPr>
          <p:cNvSpPr txBox="1"/>
          <p:nvPr/>
        </p:nvSpPr>
        <p:spPr>
          <a:xfrm>
            <a:off x="371178" y="1022644"/>
            <a:ext cx="2838427" cy="2328966"/>
          </a:xfrm>
          <a:prstGeom prst="rect">
            <a:avLst/>
          </a:prstGeom>
          <a:solidFill>
            <a:srgbClr val="F15D22"/>
          </a:solidFill>
        </p:spPr>
        <p:style>
          <a:lnRef idx="0">
            <a:scrgbClr r="0" g="0" b="0"/>
          </a:lnRef>
          <a:fillRef idx="0">
            <a:scrgbClr r="0" g="0" b="0"/>
          </a:fillRef>
          <a:effectRef idx="0">
            <a:scrgbClr r="0" g="0" b="0"/>
          </a:effectRef>
          <a:fontRef idx="minor">
            <a:schemeClr val="lt1"/>
          </a:fontRef>
        </p:style>
        <p:txBody>
          <a:bodyPr spcFirstLastPara="0" vert="horz" wrap="square" lIns="91440" tIns="90000" rIns="91440" bIns="91440" numCol="1" spcCol="1270" anchor="t" anchorCtr="0">
            <a:noAutofit/>
          </a:bodyPr>
          <a:lstStyle/>
          <a:p>
            <a:pPr marL="0" indent="0" algn="ctr" defTabSz="1066800">
              <a:lnSpc>
                <a:spcPct val="120000"/>
              </a:lnSpc>
              <a:spcBef>
                <a:spcPts val="0"/>
              </a:spcBef>
              <a:spcAft>
                <a:spcPts val="600"/>
              </a:spcAft>
              <a:buFont typeface="Arial" panose="020B0604020202020204" pitchFamily="34" charset="0"/>
              <a:buNone/>
            </a:pPr>
            <a:r>
              <a:rPr lang="en-GB" b="1" dirty="0">
                <a:solidFill>
                  <a:prstClr val="white"/>
                </a:solidFill>
                <a:ea typeface="ＭＳ Ｐゴシック" charset="-128"/>
              </a:rPr>
              <a:t>What</a:t>
            </a:r>
          </a:p>
          <a:p>
            <a:pPr>
              <a:lnSpc>
                <a:spcPct val="120000"/>
              </a:lnSpc>
              <a:spcBef>
                <a:spcPts val="0"/>
              </a:spcBef>
              <a:spcAft>
                <a:spcPts val="600"/>
              </a:spcAft>
              <a:buFont typeface="Arial" panose="020B0604020202020204" pitchFamily="34" charset="0"/>
              <a:buChar char="•"/>
            </a:pPr>
            <a:r>
              <a:rPr lang="en-GB" dirty="0">
                <a:solidFill>
                  <a:prstClr val="white"/>
                </a:solidFill>
                <a:cs typeface="Oscine" panose="020B0506040202020204" pitchFamily="34" charset="0"/>
              </a:rPr>
              <a:t>EU originated high-risk food or feed </a:t>
            </a:r>
          </a:p>
          <a:p>
            <a:pPr>
              <a:lnSpc>
                <a:spcPct val="120000"/>
              </a:lnSpc>
              <a:spcBef>
                <a:spcPts val="0"/>
              </a:spcBef>
              <a:spcAft>
                <a:spcPts val="600"/>
              </a:spcAft>
              <a:buFont typeface="Arial" panose="020B0604020202020204" pitchFamily="34" charset="0"/>
              <a:buChar char="•"/>
            </a:pPr>
            <a:r>
              <a:rPr lang="en-GB" dirty="0" err="1">
                <a:solidFill>
                  <a:prstClr val="white"/>
                </a:solidFill>
                <a:cs typeface="Oscine" panose="020B0506040202020204" pitchFamily="34" charset="0"/>
              </a:rPr>
              <a:t>RoW</a:t>
            </a:r>
            <a:r>
              <a:rPr lang="en-GB" dirty="0">
                <a:solidFill>
                  <a:prstClr val="white"/>
                </a:solidFill>
                <a:cs typeface="Oscine" panose="020B0506040202020204" pitchFamily="34" charset="0"/>
              </a:rPr>
              <a:t> high-risk food/feed imported directly into the EU but destined for UK</a:t>
            </a:r>
          </a:p>
          <a:p>
            <a:pPr marL="0" indent="0" algn="ctr" defTabSz="1066800">
              <a:lnSpc>
                <a:spcPct val="120000"/>
              </a:lnSpc>
              <a:spcBef>
                <a:spcPts val="0"/>
              </a:spcBef>
              <a:spcAft>
                <a:spcPts val="600"/>
              </a:spcAft>
              <a:buFont typeface="Arial" panose="020B0604020202020204" pitchFamily="34" charset="0"/>
              <a:buNone/>
            </a:pPr>
            <a:endParaRPr lang="en-GB" dirty="0">
              <a:solidFill>
                <a:prstClr val="white"/>
              </a:solidFill>
            </a:endParaRPr>
          </a:p>
        </p:txBody>
      </p:sp>
      <p:sp>
        <p:nvSpPr>
          <p:cNvPr id="13" name="TextBox 12">
            <a:extLst>
              <a:ext uri="{FF2B5EF4-FFF2-40B4-BE49-F238E27FC236}">
                <a16:creationId xmlns:a16="http://schemas.microsoft.com/office/drawing/2014/main" xmlns="" id="{D9A9FA4C-E481-48DF-8717-D2622637BF95}"/>
              </a:ext>
            </a:extLst>
          </p:cNvPr>
          <p:cNvSpPr txBox="1"/>
          <p:nvPr/>
        </p:nvSpPr>
        <p:spPr>
          <a:xfrm>
            <a:off x="3298657" y="1020004"/>
            <a:ext cx="3016533" cy="2334246"/>
          </a:xfrm>
          <a:prstGeom prst="rect">
            <a:avLst/>
          </a:prstGeom>
          <a:solidFill>
            <a:srgbClr val="F15D22"/>
          </a:solidFill>
        </p:spPr>
        <p:style>
          <a:lnRef idx="0">
            <a:scrgbClr r="0" g="0" b="0"/>
          </a:lnRef>
          <a:fillRef idx="0">
            <a:scrgbClr r="0" g="0" b="0"/>
          </a:fillRef>
          <a:effectRef idx="0">
            <a:scrgbClr r="0" g="0" b="0"/>
          </a:effectRef>
          <a:fontRef idx="minor">
            <a:schemeClr val="lt1"/>
          </a:fontRef>
        </p:style>
        <p:txBody>
          <a:bodyPr spcFirstLastPara="0" vert="horz" wrap="square" lIns="91440" tIns="90000" rIns="91440" bIns="91440" numCol="1" spcCol="1270" anchor="t" anchorCtr="0">
            <a:noAutofit/>
          </a:bodyPr>
          <a:lstStyle/>
          <a:p>
            <a:pPr marL="0" indent="0" algn="ctr" defTabSz="1066800">
              <a:lnSpc>
                <a:spcPct val="120000"/>
              </a:lnSpc>
              <a:spcBef>
                <a:spcPts val="0"/>
              </a:spcBef>
              <a:spcAft>
                <a:spcPts val="600"/>
              </a:spcAft>
              <a:buFont typeface="Arial" panose="020B0604020202020204" pitchFamily="34" charset="0"/>
              <a:buNone/>
            </a:pPr>
            <a:r>
              <a:rPr lang="en-GB" b="1" dirty="0">
                <a:solidFill>
                  <a:prstClr val="white"/>
                </a:solidFill>
                <a:ea typeface="ＭＳ Ｐゴシック" charset="-128"/>
              </a:rPr>
              <a:t>Why</a:t>
            </a:r>
          </a:p>
          <a:p>
            <a:pPr>
              <a:lnSpc>
                <a:spcPct val="120000"/>
              </a:lnSpc>
              <a:spcBef>
                <a:spcPts val="0"/>
              </a:spcBef>
              <a:spcAft>
                <a:spcPts val="600"/>
              </a:spcAft>
              <a:buFont typeface="Arial" panose="020B0604020202020204" pitchFamily="34" charset="0"/>
              <a:buChar char="•"/>
            </a:pPr>
            <a:r>
              <a:rPr lang="en-GB" dirty="0">
                <a:solidFill>
                  <a:prstClr val="white"/>
                </a:solidFill>
                <a:cs typeface="Oscine" panose="020B0506040202020204" pitchFamily="34" charset="0"/>
              </a:rPr>
              <a:t>Due to loss of access to EU systems</a:t>
            </a:r>
          </a:p>
          <a:p>
            <a:pPr>
              <a:lnSpc>
                <a:spcPct val="120000"/>
              </a:lnSpc>
              <a:spcBef>
                <a:spcPts val="0"/>
              </a:spcBef>
              <a:spcAft>
                <a:spcPts val="600"/>
              </a:spcAft>
              <a:buFont typeface="Arial" panose="020B0604020202020204" pitchFamily="34" charset="0"/>
              <a:buChar char="•"/>
            </a:pPr>
            <a:r>
              <a:rPr lang="en-GB" dirty="0">
                <a:solidFill>
                  <a:prstClr val="white"/>
                </a:solidFill>
                <a:cs typeface="Oscine" panose="020B0506040202020204" pitchFamily="34" charset="0"/>
              </a:rPr>
              <a:t>Ensure the continued protection to UK consumers from imported food</a:t>
            </a:r>
          </a:p>
        </p:txBody>
      </p:sp>
      <p:sp>
        <p:nvSpPr>
          <p:cNvPr id="16" name="TextBox 15">
            <a:extLst>
              <a:ext uri="{FF2B5EF4-FFF2-40B4-BE49-F238E27FC236}">
                <a16:creationId xmlns:a16="http://schemas.microsoft.com/office/drawing/2014/main" xmlns="" id="{3FFFFE73-1993-424C-8AA8-361EDDBF33FE}"/>
              </a:ext>
            </a:extLst>
          </p:cNvPr>
          <p:cNvSpPr txBox="1"/>
          <p:nvPr/>
        </p:nvSpPr>
        <p:spPr>
          <a:xfrm>
            <a:off x="6404243" y="1021325"/>
            <a:ext cx="2368579" cy="2331604"/>
          </a:xfrm>
          <a:prstGeom prst="rect">
            <a:avLst/>
          </a:prstGeom>
          <a:solidFill>
            <a:srgbClr val="F15D22"/>
          </a:solidFill>
        </p:spPr>
        <p:style>
          <a:lnRef idx="0">
            <a:scrgbClr r="0" g="0" b="0"/>
          </a:lnRef>
          <a:fillRef idx="0">
            <a:scrgbClr r="0" g="0" b="0"/>
          </a:fillRef>
          <a:effectRef idx="0">
            <a:scrgbClr r="0" g="0" b="0"/>
          </a:effectRef>
          <a:fontRef idx="minor">
            <a:schemeClr val="lt1"/>
          </a:fontRef>
        </p:style>
        <p:txBody>
          <a:bodyPr spcFirstLastPara="0" vert="horz" wrap="square" lIns="91440" tIns="90000" rIns="91440" bIns="91440" numCol="1" spcCol="1270" anchor="t" anchorCtr="0">
            <a:noAutofit/>
          </a:bodyPr>
          <a:lstStyle/>
          <a:p>
            <a:pPr marL="0" indent="0" algn="ctr" defTabSz="1066800">
              <a:lnSpc>
                <a:spcPct val="120000"/>
              </a:lnSpc>
              <a:spcBef>
                <a:spcPts val="0"/>
              </a:spcBef>
              <a:spcAft>
                <a:spcPts val="600"/>
              </a:spcAft>
              <a:buFont typeface="Arial" panose="020B0604020202020204" pitchFamily="34" charset="0"/>
              <a:buNone/>
            </a:pPr>
            <a:r>
              <a:rPr lang="en-GB" b="1" dirty="0" smtClean="0">
                <a:solidFill>
                  <a:prstClr val="white"/>
                </a:solidFill>
                <a:ea typeface="ＭＳ Ｐゴシック" charset="-128"/>
              </a:rPr>
              <a:t>When</a:t>
            </a:r>
            <a:endParaRPr lang="en-GB" b="1" dirty="0">
              <a:solidFill>
                <a:prstClr val="white"/>
              </a:solidFill>
              <a:ea typeface="ＭＳ Ｐゴシック" charset="-128"/>
            </a:endParaRPr>
          </a:p>
          <a:p>
            <a:pPr>
              <a:lnSpc>
                <a:spcPct val="120000"/>
              </a:lnSpc>
              <a:spcBef>
                <a:spcPts val="0"/>
              </a:spcBef>
              <a:spcAft>
                <a:spcPts val="600"/>
              </a:spcAft>
              <a:buFont typeface="Arial" panose="020B0604020202020204" pitchFamily="34" charset="0"/>
              <a:buChar char="•"/>
            </a:pPr>
            <a:r>
              <a:rPr lang="en-GB" dirty="0">
                <a:solidFill>
                  <a:prstClr val="white"/>
                </a:solidFill>
                <a:cs typeface="Oscine" panose="020B0506040202020204" pitchFamily="34" charset="0"/>
              </a:rPr>
              <a:t>Requirement will come into effect during a </a:t>
            </a:r>
            <a:r>
              <a:rPr lang="en-GB" dirty="0" smtClean="0">
                <a:solidFill>
                  <a:prstClr val="white"/>
                </a:solidFill>
                <a:cs typeface="Oscine" panose="020B0506040202020204" pitchFamily="34" charset="0"/>
              </a:rPr>
              <a:t>No Deal </a:t>
            </a:r>
            <a:r>
              <a:rPr lang="en-GB" dirty="0">
                <a:solidFill>
                  <a:prstClr val="white"/>
                </a:solidFill>
                <a:cs typeface="Oscine" panose="020B0506040202020204" pitchFamily="34" charset="0"/>
              </a:rPr>
              <a:t>scenario</a:t>
            </a:r>
          </a:p>
        </p:txBody>
      </p:sp>
      <p:grpSp>
        <p:nvGrpSpPr>
          <p:cNvPr id="17" name="Group 16">
            <a:extLst>
              <a:ext uri="{FF2B5EF4-FFF2-40B4-BE49-F238E27FC236}">
                <a16:creationId xmlns:a16="http://schemas.microsoft.com/office/drawing/2014/main" xmlns="" id="{89A0B8A3-69B9-4863-9988-22B85805605C}"/>
              </a:ext>
            </a:extLst>
          </p:cNvPr>
          <p:cNvGrpSpPr/>
          <p:nvPr/>
        </p:nvGrpSpPr>
        <p:grpSpPr>
          <a:xfrm>
            <a:off x="371178" y="3488964"/>
            <a:ext cx="8430742" cy="1088499"/>
            <a:chOff x="0" y="1337820"/>
            <a:chExt cx="8430742" cy="1088499"/>
          </a:xfrm>
        </p:grpSpPr>
        <p:sp>
          <p:nvSpPr>
            <p:cNvPr id="18" name="Rectangle: Rounded Corners 17">
              <a:extLst>
                <a:ext uri="{FF2B5EF4-FFF2-40B4-BE49-F238E27FC236}">
                  <a16:creationId xmlns:a16="http://schemas.microsoft.com/office/drawing/2014/main" xmlns="" id="{4D0C132F-C2F1-461C-9386-8B16AB01A531}"/>
                </a:ext>
              </a:extLst>
            </p:cNvPr>
            <p:cNvSpPr/>
            <p:nvPr/>
          </p:nvSpPr>
          <p:spPr>
            <a:xfrm>
              <a:off x="0" y="1337820"/>
              <a:ext cx="8430742" cy="1088499"/>
            </a:xfrm>
            <a:prstGeom prst="roundRect">
              <a:avLst/>
            </a:prstGeom>
            <a:solidFill>
              <a:srgbClr val="9E21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xmlns="" id="{0A5CDB6B-2B1D-4BC0-8509-BB619D425A42}"/>
                </a:ext>
              </a:extLst>
            </p:cNvPr>
            <p:cNvSpPr txBox="1"/>
            <p:nvPr/>
          </p:nvSpPr>
          <p:spPr>
            <a:xfrm>
              <a:off x="53136" y="1396894"/>
              <a:ext cx="8324470" cy="9822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indent="0" algn="ctr">
                <a:lnSpc>
                  <a:spcPct val="120000"/>
                </a:lnSpc>
                <a:spcBef>
                  <a:spcPts val="0"/>
                </a:spcBef>
                <a:spcAft>
                  <a:spcPts val="600"/>
                </a:spcAft>
                <a:buNone/>
              </a:pPr>
              <a:r>
                <a:rPr lang="en-GB" dirty="0">
                  <a:solidFill>
                    <a:prstClr val="white"/>
                  </a:solidFill>
                  <a:cs typeface="Oscine" panose="020B0506040202020204" pitchFamily="34" charset="0"/>
                </a:rPr>
                <a:t>For surveillance purposes only and there will be no controls on such products</a:t>
              </a:r>
            </a:p>
          </p:txBody>
        </p:sp>
      </p:grpSp>
      <p:sp>
        <p:nvSpPr>
          <p:cNvPr id="2" name="Title 1"/>
          <p:cNvSpPr>
            <a:spLocks noGrp="1"/>
          </p:cNvSpPr>
          <p:nvPr>
            <p:ph type="title"/>
          </p:nvPr>
        </p:nvSpPr>
        <p:spPr/>
        <p:txBody>
          <a:bodyPr/>
          <a:lstStyle/>
          <a:p>
            <a:r>
              <a:rPr lang="en-GB" dirty="0" smtClean="0"/>
              <a:t>Pre-notification of EU High-Risk Food and Feed</a:t>
            </a:r>
            <a:endParaRPr lang="en-GB" dirty="0"/>
          </a:p>
        </p:txBody>
      </p:sp>
    </p:spTree>
    <p:extLst>
      <p:ext uri="{BB962C8B-B14F-4D97-AF65-F5344CB8AC3E}">
        <p14:creationId xmlns:p14="http://schemas.microsoft.com/office/powerpoint/2010/main" val="2896298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pPr marL="0" indent="0"/>
            <a:r>
              <a:rPr lang="en-GB" sz="2400" dirty="0">
                <a:solidFill>
                  <a:schemeClr val="accent3"/>
                </a:solidFill>
              </a:rPr>
              <a:t>A new UK import notification system</a:t>
            </a:r>
          </a:p>
        </p:txBody>
      </p:sp>
      <p:sp>
        <p:nvSpPr>
          <p:cNvPr id="9" name="Content Placeholder 1"/>
          <p:cNvSpPr txBox="1">
            <a:spLocks/>
          </p:cNvSpPr>
          <p:nvPr/>
        </p:nvSpPr>
        <p:spPr>
          <a:xfrm>
            <a:off x="320825" y="946565"/>
            <a:ext cx="3853039"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20000"/>
              </a:lnSpc>
              <a:spcBef>
                <a:spcPts val="0"/>
              </a:spcBef>
              <a:spcAft>
                <a:spcPts val="600"/>
              </a:spcAft>
            </a:pPr>
            <a:r>
              <a:rPr lang="en-GB" sz="1600" dirty="0">
                <a:cs typeface="Arial" panose="020B0604020202020204" pitchFamily="34" charset="0"/>
              </a:rPr>
              <a:t>After leaving the EU, the UK will no longer have access to the EU import notification system, TRACES. This system facilitates pre-notification of consignments destined for a UK border inspection post, records the outcome of checks and communicates the outcomes to HMRC for customs clearance. </a:t>
            </a:r>
          </a:p>
          <a:p>
            <a:pPr marL="285750" lvl="1" indent="-285750">
              <a:lnSpc>
                <a:spcPct val="120000"/>
              </a:lnSpc>
              <a:spcBef>
                <a:spcPts val="0"/>
              </a:spcBef>
              <a:spcAft>
                <a:spcPts val="600"/>
              </a:spcAft>
            </a:pPr>
            <a:r>
              <a:rPr lang="en-GB" sz="1600" dirty="0" smtClean="0">
                <a:cs typeface="Arial" panose="020B0604020202020204" pitchFamily="34" charset="0"/>
              </a:rPr>
              <a:t>A </a:t>
            </a:r>
            <a:r>
              <a:rPr lang="en-GB" sz="1600" dirty="0">
                <a:cs typeface="Arial" panose="020B0604020202020204" pitchFamily="34" charset="0"/>
              </a:rPr>
              <a:t>UK import notification system (IPAFFS) will be introduced to maintain our levels of biosecurity, minimise delays at borders and allow developments to support the UK’s future import controls</a:t>
            </a:r>
            <a:r>
              <a:rPr lang="en-GB" sz="1600" dirty="0" smtClean="0">
                <a:cs typeface="Arial" panose="020B0604020202020204" pitchFamily="34" charset="0"/>
              </a:rPr>
              <a:t>.</a:t>
            </a:r>
            <a:endParaRPr lang="en-GB" sz="1600" dirty="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559" y="1457525"/>
            <a:ext cx="3810000" cy="28538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3826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pPr marL="0" indent="0"/>
            <a:r>
              <a:rPr lang="fr-FR" sz="2400" dirty="0">
                <a:solidFill>
                  <a:schemeClr val="accent3"/>
                </a:solidFill>
              </a:rPr>
              <a:t>Part 1: importer </a:t>
            </a:r>
            <a:r>
              <a:rPr lang="fr-FR" sz="2400" dirty="0" err="1">
                <a:solidFill>
                  <a:schemeClr val="accent3"/>
                </a:solidFill>
              </a:rPr>
              <a:t>raises</a:t>
            </a:r>
            <a:r>
              <a:rPr lang="fr-FR" sz="2400" dirty="0">
                <a:solidFill>
                  <a:schemeClr val="accent3"/>
                </a:solidFill>
              </a:rPr>
              <a:t> a notification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54" y="1673439"/>
            <a:ext cx="7667869" cy="3504788"/>
          </a:xfrm>
          <a:prstGeom prst="rect">
            <a:avLst/>
          </a:prstGeom>
          <a:effectLst>
            <a:outerShdw blurRad="50800" dist="38100" dir="2700000" algn="tl" rotWithShape="0">
              <a:prstClr val="black">
                <a:alpha val="40000"/>
              </a:prstClr>
            </a:outerShdw>
          </a:effectLst>
        </p:spPr>
      </p:pic>
      <p:sp>
        <p:nvSpPr>
          <p:cNvPr id="10" name="Rectangle 9"/>
          <p:cNvSpPr/>
          <p:nvPr/>
        </p:nvSpPr>
        <p:spPr>
          <a:xfrm>
            <a:off x="320825" y="4534016"/>
            <a:ext cx="2828657" cy="1288421"/>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indent="0">
              <a:spcBef>
                <a:spcPts val="0"/>
              </a:spcBef>
              <a:spcAft>
                <a:spcPts val="600"/>
              </a:spcAft>
              <a:buNone/>
            </a:pPr>
            <a:r>
              <a:rPr lang="en-GB" b="1" dirty="0">
                <a:solidFill>
                  <a:schemeClr val="tx1"/>
                </a:solidFill>
              </a:rPr>
              <a:t>Part 1 – 3</a:t>
            </a:r>
            <a:r>
              <a:rPr lang="en-GB" b="1" baseline="30000" dirty="0">
                <a:solidFill>
                  <a:schemeClr val="tx1"/>
                </a:solidFill>
              </a:rPr>
              <a:t>rd</a:t>
            </a:r>
            <a:r>
              <a:rPr lang="en-GB" b="1" dirty="0">
                <a:solidFill>
                  <a:schemeClr val="tx1"/>
                </a:solidFill>
              </a:rPr>
              <a:t> Countries Importers</a:t>
            </a:r>
          </a:p>
          <a:p>
            <a:pPr>
              <a:spcBef>
                <a:spcPts val="0"/>
              </a:spcBef>
              <a:spcAft>
                <a:spcPts val="600"/>
              </a:spcAft>
              <a:buClr>
                <a:schemeClr val="accent3"/>
              </a:buClr>
              <a:buFont typeface="Wingdings" panose="05000000000000000000" pitchFamily="2" charset="2"/>
              <a:buChar char="ü"/>
            </a:pPr>
            <a:r>
              <a:rPr lang="en-GB" dirty="0" smtClean="0">
                <a:solidFill>
                  <a:schemeClr val="tx1"/>
                </a:solidFill>
              </a:rPr>
              <a:t>Live </a:t>
            </a:r>
            <a:r>
              <a:rPr lang="en-GB" dirty="0">
                <a:solidFill>
                  <a:schemeClr val="tx1"/>
                </a:solidFill>
              </a:rPr>
              <a:t>Animals – (CVED-A)</a:t>
            </a:r>
          </a:p>
          <a:p>
            <a:pPr>
              <a:spcBef>
                <a:spcPts val="0"/>
              </a:spcBef>
              <a:spcAft>
                <a:spcPts val="600"/>
              </a:spcAft>
              <a:buClr>
                <a:schemeClr val="accent3"/>
              </a:buClr>
              <a:buFont typeface="Wingdings" panose="05000000000000000000" pitchFamily="2" charset="2"/>
              <a:buChar char="ü"/>
            </a:pPr>
            <a:r>
              <a:rPr lang="en-GB" dirty="0" smtClean="0">
                <a:solidFill>
                  <a:schemeClr val="tx1"/>
                </a:solidFill>
              </a:rPr>
              <a:t>POAO </a:t>
            </a:r>
            <a:r>
              <a:rPr lang="en-GB" dirty="0">
                <a:solidFill>
                  <a:schemeClr val="tx1"/>
                </a:solidFill>
              </a:rPr>
              <a:t>(CVED-P)</a:t>
            </a:r>
          </a:p>
          <a:p>
            <a:pPr>
              <a:spcBef>
                <a:spcPts val="0"/>
              </a:spcBef>
              <a:spcAft>
                <a:spcPts val="600"/>
              </a:spcAft>
              <a:buClr>
                <a:schemeClr val="accent3"/>
              </a:buClr>
              <a:buFont typeface="Wingdings" panose="05000000000000000000" pitchFamily="2" charset="2"/>
              <a:buChar char="ü"/>
            </a:pPr>
            <a:r>
              <a:rPr lang="en-GB" dirty="0" smtClean="0">
                <a:solidFill>
                  <a:schemeClr val="tx1"/>
                </a:solidFill>
              </a:rPr>
              <a:t>High </a:t>
            </a:r>
            <a:r>
              <a:rPr lang="en-GB" dirty="0">
                <a:solidFill>
                  <a:schemeClr val="tx1"/>
                </a:solidFill>
              </a:rPr>
              <a:t>Risk Feed/Food (CED</a:t>
            </a:r>
            <a:r>
              <a:rPr lang="en-GB" dirty="0" smtClean="0">
                <a:solidFill>
                  <a:schemeClr val="tx1"/>
                </a:solidFill>
              </a:rPr>
              <a:t>)</a:t>
            </a:r>
            <a:endParaRPr lang="en-GB" dirty="0">
              <a:solidFill>
                <a:schemeClr val="tx1"/>
              </a:solidFill>
            </a:endParaRPr>
          </a:p>
        </p:txBody>
      </p:sp>
      <p:sp>
        <p:nvSpPr>
          <p:cNvPr id="14" name="5-Point Star 13"/>
          <p:cNvSpPr/>
          <p:nvPr/>
        </p:nvSpPr>
        <p:spPr>
          <a:xfrm>
            <a:off x="3200142" y="4211122"/>
            <a:ext cx="235424" cy="190273"/>
          </a:xfrm>
          <a:prstGeom prst="star5">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200"/>
          </a:p>
        </p:txBody>
      </p:sp>
      <p:sp>
        <p:nvSpPr>
          <p:cNvPr id="15" name="Rectangle 14"/>
          <p:cNvSpPr/>
          <p:nvPr/>
        </p:nvSpPr>
        <p:spPr>
          <a:xfrm>
            <a:off x="3734682" y="2367177"/>
            <a:ext cx="1929414" cy="1039898"/>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200"/>
          </a:p>
        </p:txBody>
      </p:sp>
      <p:sp>
        <p:nvSpPr>
          <p:cNvPr id="16" name="5-Point Star 15"/>
          <p:cNvSpPr/>
          <p:nvPr/>
        </p:nvSpPr>
        <p:spPr>
          <a:xfrm>
            <a:off x="4699381" y="2791990"/>
            <a:ext cx="235424" cy="190273"/>
          </a:xfrm>
          <a:prstGeom prst="star5">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200"/>
          </a:p>
        </p:txBody>
      </p:sp>
      <p:sp>
        <p:nvSpPr>
          <p:cNvPr id="18" name="Rectangle 17"/>
          <p:cNvSpPr/>
          <p:nvPr/>
        </p:nvSpPr>
        <p:spPr>
          <a:xfrm>
            <a:off x="4699381" y="4534016"/>
            <a:ext cx="4157282" cy="1288421"/>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indent="0">
              <a:spcBef>
                <a:spcPts val="0"/>
              </a:spcBef>
              <a:spcAft>
                <a:spcPts val="600"/>
              </a:spcAft>
              <a:buNone/>
            </a:pPr>
            <a:r>
              <a:rPr lang="en-GB" b="1" dirty="0">
                <a:solidFill>
                  <a:schemeClr val="tx1"/>
                </a:solidFill>
              </a:rPr>
              <a:t>Part 1 – EU Member State Importers</a:t>
            </a:r>
          </a:p>
          <a:p>
            <a:pPr marL="0" indent="0">
              <a:spcBef>
                <a:spcPts val="0"/>
              </a:spcBef>
              <a:spcAft>
                <a:spcPts val="600"/>
              </a:spcAft>
              <a:buNone/>
            </a:pPr>
            <a:r>
              <a:rPr lang="en-GB" dirty="0">
                <a:solidFill>
                  <a:schemeClr val="tx1"/>
                </a:solidFill>
              </a:rPr>
              <a:t>Live Animals – (ITAHCs and DOCOMs)</a:t>
            </a:r>
          </a:p>
          <a:p>
            <a:pPr marL="0" indent="0">
              <a:spcBef>
                <a:spcPts val="0"/>
              </a:spcBef>
              <a:spcAft>
                <a:spcPts val="600"/>
              </a:spcAft>
              <a:buNone/>
            </a:pPr>
            <a:r>
              <a:rPr lang="en-GB" dirty="0">
                <a:solidFill>
                  <a:schemeClr val="tx1"/>
                </a:solidFill>
              </a:rPr>
              <a:t>POAO (Pre-notification</a:t>
            </a:r>
            <a:r>
              <a:rPr lang="en-GB" dirty="0" smtClean="0">
                <a:solidFill>
                  <a:schemeClr val="tx1"/>
                </a:solidFill>
              </a:rPr>
              <a:t>) – </a:t>
            </a:r>
            <a:r>
              <a:rPr lang="en-GB" b="1" dirty="0" smtClean="0">
                <a:solidFill>
                  <a:schemeClr val="accent3"/>
                </a:solidFill>
              </a:rPr>
              <a:t>Post Day 1</a:t>
            </a:r>
            <a:endParaRPr lang="en-GB" b="1" dirty="0">
              <a:solidFill>
                <a:schemeClr val="accent3"/>
              </a:solidFill>
            </a:endParaRPr>
          </a:p>
          <a:p>
            <a:pPr marL="0" indent="0">
              <a:spcBef>
                <a:spcPts val="0"/>
              </a:spcBef>
              <a:spcAft>
                <a:spcPts val="600"/>
              </a:spcAft>
              <a:buNone/>
            </a:pPr>
            <a:r>
              <a:rPr lang="en-GB" dirty="0">
                <a:solidFill>
                  <a:schemeClr val="tx1"/>
                </a:solidFill>
              </a:rPr>
              <a:t>High Risk Feed/Food (Pre-notification</a:t>
            </a:r>
            <a:r>
              <a:rPr lang="en-GB" dirty="0" smtClean="0">
                <a:solidFill>
                  <a:schemeClr val="tx1"/>
                </a:solidFill>
              </a:rPr>
              <a:t>) </a:t>
            </a:r>
            <a:r>
              <a:rPr lang="en-GB" b="1" dirty="0">
                <a:solidFill>
                  <a:schemeClr val="accent3"/>
                </a:solidFill>
              </a:rPr>
              <a:t>Post Day 1</a:t>
            </a:r>
            <a:endParaRPr lang="en-GB" dirty="0">
              <a:solidFill>
                <a:schemeClr val="tx1"/>
              </a:solidFill>
            </a:endParaRPr>
          </a:p>
        </p:txBody>
      </p:sp>
      <p:sp>
        <p:nvSpPr>
          <p:cNvPr id="21" name="Content Placeholder 1"/>
          <p:cNvSpPr txBox="1">
            <a:spLocks/>
          </p:cNvSpPr>
          <p:nvPr/>
        </p:nvSpPr>
        <p:spPr>
          <a:xfrm>
            <a:off x="320825" y="946565"/>
            <a:ext cx="853583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dirty="0">
                <a:cs typeface="Arial" panose="020B0604020202020204" pitchFamily="34" charset="0"/>
              </a:rPr>
              <a:t>The importer raises a notification in the new Imports Notification System. The system captures the required information for each commodity type based on the existing certificate types. </a:t>
            </a:r>
          </a:p>
        </p:txBody>
      </p:sp>
    </p:spTree>
    <p:extLst>
      <p:ext uri="{BB962C8B-B14F-4D97-AF65-F5344CB8AC3E}">
        <p14:creationId xmlns:p14="http://schemas.microsoft.com/office/powerpoint/2010/main" val="3651037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pPr marL="0" indent="0"/>
            <a:r>
              <a:rPr lang="en-GB" sz="2400" dirty="0">
                <a:solidFill>
                  <a:schemeClr val="accent3"/>
                </a:solidFill>
              </a:rPr>
              <a:t>Part 2: conduct checks at the border</a:t>
            </a:r>
          </a:p>
        </p:txBody>
      </p:sp>
      <p:sp>
        <p:nvSpPr>
          <p:cNvPr id="21" name="Content Placeholder 1"/>
          <p:cNvSpPr txBox="1">
            <a:spLocks/>
          </p:cNvSpPr>
          <p:nvPr/>
        </p:nvSpPr>
        <p:spPr>
          <a:xfrm>
            <a:off x="320825" y="946565"/>
            <a:ext cx="853583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dirty="0">
                <a:cs typeface="Arial" panose="020B0604020202020204" pitchFamily="34" charset="0"/>
              </a:rPr>
              <a:t>Checks are conducted at Border Inspection Posts and the outcomes of these checks are recorded in the </a:t>
            </a:r>
            <a:r>
              <a:rPr lang="en-GB" sz="1600" dirty="0" smtClean="0">
                <a:cs typeface="Arial" panose="020B0604020202020204" pitchFamily="34" charset="0"/>
              </a:rPr>
              <a:t>system.</a:t>
            </a:r>
            <a:endParaRPr lang="en-GB" sz="1600" dirty="0">
              <a:cs typeface="Arial" panose="020B0604020202020204" pitchFamily="34" charset="0"/>
            </a:endParaRPr>
          </a:p>
        </p:txBody>
      </p:sp>
      <p:grpSp>
        <p:nvGrpSpPr>
          <p:cNvPr id="3" name="Group 2"/>
          <p:cNvGrpSpPr/>
          <p:nvPr/>
        </p:nvGrpSpPr>
        <p:grpSpPr>
          <a:xfrm>
            <a:off x="3179975" y="4036385"/>
            <a:ext cx="2784050" cy="2187250"/>
            <a:chOff x="3251730" y="4036385"/>
            <a:chExt cx="2784050" cy="218725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2788" t="7409" r="48514" b="48528"/>
            <a:stretch/>
          </p:blipFill>
          <p:spPr>
            <a:xfrm>
              <a:off x="3251730" y="4036385"/>
              <a:ext cx="2784050" cy="2187250"/>
            </a:xfrm>
            <a:prstGeom prst="rect">
              <a:avLst/>
            </a:prstGeom>
            <a:effectLst>
              <a:outerShdw blurRad="50800" dist="38100" dir="2700000" algn="tl" rotWithShape="0">
                <a:prstClr val="black">
                  <a:alpha val="40000"/>
                </a:prstClr>
              </a:outerShdw>
            </a:effectLst>
          </p:spPr>
        </p:pic>
        <p:sp>
          <p:nvSpPr>
            <p:cNvPr id="19" name="5-Point Star 18"/>
            <p:cNvSpPr/>
            <p:nvPr/>
          </p:nvSpPr>
          <p:spPr>
            <a:xfrm>
              <a:off x="4544539" y="5527160"/>
              <a:ext cx="259308" cy="264706"/>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p:cNvGrpSpPr/>
          <p:nvPr/>
        </p:nvGrpSpPr>
        <p:grpSpPr>
          <a:xfrm>
            <a:off x="3179975" y="1696371"/>
            <a:ext cx="2784050" cy="2187250"/>
            <a:chOff x="3251730" y="1696371"/>
            <a:chExt cx="2784050" cy="218725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788" t="7409" r="48514" b="48528"/>
            <a:stretch/>
          </p:blipFill>
          <p:spPr>
            <a:xfrm>
              <a:off x="3251730" y="1696371"/>
              <a:ext cx="2784050" cy="2187250"/>
            </a:xfrm>
            <a:prstGeom prst="rect">
              <a:avLst/>
            </a:prstGeom>
            <a:effectLst>
              <a:outerShdw blurRad="50800" dist="38100" dir="2700000" algn="tl" rotWithShape="0">
                <a:prstClr val="black">
                  <a:alpha val="40000"/>
                </a:prstClr>
              </a:outerShdw>
            </a:effectLst>
          </p:spPr>
        </p:pic>
        <p:sp>
          <p:nvSpPr>
            <p:cNvPr id="13" name="5-Point Star 12"/>
            <p:cNvSpPr/>
            <p:nvPr/>
          </p:nvSpPr>
          <p:spPr>
            <a:xfrm>
              <a:off x="4362390" y="3371570"/>
              <a:ext cx="259308" cy="264706"/>
            </a:xfrm>
            <a:prstGeom prst="star5">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5-Point Star 16"/>
            <p:cNvSpPr/>
            <p:nvPr/>
          </p:nvSpPr>
          <p:spPr>
            <a:xfrm>
              <a:off x="4737637" y="3349862"/>
              <a:ext cx="259308" cy="264706"/>
            </a:xfrm>
            <a:prstGeom prst="star5">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5-Point Star 19"/>
            <p:cNvSpPr/>
            <p:nvPr/>
          </p:nvSpPr>
          <p:spPr>
            <a:xfrm>
              <a:off x="4737637" y="2979633"/>
              <a:ext cx="259308" cy="264706"/>
            </a:xfrm>
            <a:prstGeom prst="star5">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5-Point Star 21"/>
            <p:cNvSpPr/>
            <p:nvPr/>
          </p:nvSpPr>
          <p:spPr>
            <a:xfrm>
              <a:off x="4544539" y="2472122"/>
              <a:ext cx="259308" cy="264706"/>
            </a:xfrm>
            <a:prstGeom prst="star5">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5-Point Star 22"/>
            <p:cNvSpPr/>
            <p:nvPr/>
          </p:nvSpPr>
          <p:spPr>
            <a:xfrm>
              <a:off x="4298313" y="2734025"/>
              <a:ext cx="259308" cy="264706"/>
            </a:xfrm>
            <a:prstGeom prst="star5">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5-Point Star 23"/>
            <p:cNvSpPr/>
            <p:nvPr/>
          </p:nvSpPr>
          <p:spPr>
            <a:xfrm>
              <a:off x="4222167" y="2096480"/>
              <a:ext cx="259308" cy="264706"/>
            </a:xfrm>
            <a:prstGeom prst="star5">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320825" y="1691212"/>
            <a:ext cx="2828657" cy="1857807"/>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indent="0">
              <a:spcBef>
                <a:spcPts val="0"/>
              </a:spcBef>
              <a:spcAft>
                <a:spcPts val="600"/>
              </a:spcAft>
              <a:buNone/>
            </a:pPr>
            <a:r>
              <a:rPr lang="en-GB" b="1" dirty="0">
                <a:solidFill>
                  <a:schemeClr val="tx1"/>
                </a:solidFill>
              </a:rPr>
              <a:t>Part 2 – 3rd Countries and EU</a:t>
            </a:r>
          </a:p>
          <a:p>
            <a:pPr>
              <a:spcBef>
                <a:spcPts val="0"/>
              </a:spcBef>
              <a:spcAft>
                <a:spcPts val="600"/>
              </a:spcAft>
              <a:buClr>
                <a:schemeClr val="accent3"/>
              </a:buClr>
              <a:buFont typeface="Wingdings" panose="05000000000000000000" pitchFamily="2" charset="2"/>
              <a:buChar char="ü"/>
            </a:pPr>
            <a:r>
              <a:rPr lang="en-GB" dirty="0" smtClean="0">
                <a:solidFill>
                  <a:schemeClr val="tx1"/>
                </a:solidFill>
              </a:rPr>
              <a:t>Checks </a:t>
            </a:r>
            <a:r>
              <a:rPr lang="en-GB" dirty="0">
                <a:solidFill>
                  <a:schemeClr val="tx1"/>
                </a:solidFill>
              </a:rPr>
              <a:t>conducted at the BIPs</a:t>
            </a:r>
          </a:p>
          <a:p>
            <a:pPr>
              <a:spcBef>
                <a:spcPts val="0"/>
              </a:spcBef>
              <a:spcAft>
                <a:spcPts val="600"/>
              </a:spcAft>
              <a:buClr>
                <a:schemeClr val="accent3"/>
              </a:buClr>
              <a:buFont typeface="Wingdings" panose="05000000000000000000" pitchFamily="2" charset="2"/>
              <a:buChar char="ü"/>
            </a:pPr>
            <a:r>
              <a:rPr lang="en-GB" dirty="0" smtClean="0">
                <a:solidFill>
                  <a:schemeClr val="tx1"/>
                </a:solidFill>
              </a:rPr>
              <a:t>Record </a:t>
            </a:r>
            <a:r>
              <a:rPr lang="en-GB" dirty="0">
                <a:solidFill>
                  <a:schemeClr val="tx1"/>
                </a:solidFill>
              </a:rPr>
              <a:t>lab test results</a:t>
            </a:r>
          </a:p>
          <a:p>
            <a:pPr>
              <a:spcBef>
                <a:spcPts val="0"/>
              </a:spcBef>
              <a:spcAft>
                <a:spcPts val="600"/>
              </a:spcAft>
              <a:buClr>
                <a:schemeClr val="accent3"/>
              </a:buClr>
              <a:buFont typeface="Wingdings" panose="05000000000000000000" pitchFamily="2" charset="2"/>
              <a:buChar char="ü"/>
            </a:pPr>
            <a:r>
              <a:rPr lang="en-GB" dirty="0" smtClean="0">
                <a:solidFill>
                  <a:schemeClr val="tx1"/>
                </a:solidFill>
              </a:rPr>
              <a:t>Multiple </a:t>
            </a:r>
            <a:r>
              <a:rPr lang="en-GB" dirty="0">
                <a:solidFill>
                  <a:schemeClr val="tx1"/>
                </a:solidFill>
              </a:rPr>
              <a:t>Commodities</a:t>
            </a:r>
          </a:p>
          <a:p>
            <a:pPr>
              <a:spcBef>
                <a:spcPts val="0"/>
              </a:spcBef>
              <a:spcAft>
                <a:spcPts val="600"/>
              </a:spcAft>
              <a:buClr>
                <a:schemeClr val="accent3"/>
              </a:buClr>
              <a:buFont typeface="Wingdings" panose="05000000000000000000" pitchFamily="2" charset="2"/>
              <a:buChar char="ü"/>
            </a:pPr>
            <a:r>
              <a:rPr lang="en-GB" dirty="0" smtClean="0">
                <a:solidFill>
                  <a:schemeClr val="tx1"/>
                </a:solidFill>
              </a:rPr>
              <a:t>Imposed </a:t>
            </a:r>
            <a:r>
              <a:rPr lang="en-GB" dirty="0">
                <a:solidFill>
                  <a:schemeClr val="tx1"/>
                </a:solidFill>
              </a:rPr>
              <a:t>Physical Check Calculations</a:t>
            </a:r>
          </a:p>
        </p:txBody>
      </p:sp>
      <p:sp>
        <p:nvSpPr>
          <p:cNvPr id="26" name="Rectangle 25"/>
          <p:cNvSpPr/>
          <p:nvPr/>
        </p:nvSpPr>
        <p:spPr>
          <a:xfrm>
            <a:off x="320825" y="4310390"/>
            <a:ext cx="2828657" cy="1457698"/>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indent="0">
              <a:spcBef>
                <a:spcPts val="0"/>
              </a:spcBef>
              <a:spcAft>
                <a:spcPts val="600"/>
              </a:spcAft>
              <a:buNone/>
            </a:pPr>
            <a:r>
              <a:rPr lang="en-GB" b="1" dirty="0">
                <a:solidFill>
                  <a:schemeClr val="tx1"/>
                </a:solidFill>
              </a:rPr>
              <a:t>Part 3 – 3rd Countries and EU</a:t>
            </a:r>
          </a:p>
          <a:p>
            <a:pPr>
              <a:spcBef>
                <a:spcPts val="0"/>
              </a:spcBef>
              <a:spcAft>
                <a:spcPts val="600"/>
              </a:spcAft>
              <a:buClr>
                <a:schemeClr val="accent3"/>
              </a:buClr>
              <a:buFont typeface="Wingdings" panose="05000000000000000000" pitchFamily="2" charset="2"/>
              <a:buChar char="ü"/>
            </a:pPr>
            <a:r>
              <a:rPr lang="en-GB" dirty="0" smtClean="0">
                <a:solidFill>
                  <a:schemeClr val="tx1"/>
                </a:solidFill>
              </a:rPr>
              <a:t>Controlled </a:t>
            </a:r>
            <a:r>
              <a:rPr lang="en-GB" dirty="0">
                <a:solidFill>
                  <a:schemeClr val="tx1"/>
                </a:solidFill>
              </a:rPr>
              <a:t>Destinations (CPH)</a:t>
            </a:r>
          </a:p>
          <a:p>
            <a:pPr marL="0" indent="0">
              <a:spcBef>
                <a:spcPts val="0"/>
              </a:spcBef>
              <a:spcAft>
                <a:spcPts val="600"/>
              </a:spcAft>
              <a:buNone/>
            </a:pPr>
            <a:r>
              <a:rPr lang="en-GB" dirty="0" smtClean="0">
                <a:solidFill>
                  <a:schemeClr val="tx1"/>
                </a:solidFill>
              </a:rPr>
              <a:t>(</a:t>
            </a:r>
            <a:r>
              <a:rPr lang="en-GB" dirty="0">
                <a:solidFill>
                  <a:schemeClr val="tx1"/>
                </a:solidFill>
              </a:rPr>
              <a:t>This is usually live animals to a farm of products to a processing plant)</a:t>
            </a:r>
          </a:p>
        </p:txBody>
      </p:sp>
      <p:sp>
        <p:nvSpPr>
          <p:cNvPr id="27" name="Right Arrow 26"/>
          <p:cNvSpPr/>
          <p:nvPr/>
        </p:nvSpPr>
        <p:spPr>
          <a:xfrm rot="5400000">
            <a:off x="1433184" y="3681663"/>
            <a:ext cx="603937" cy="49608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802744" y="1691212"/>
            <a:ext cx="2053919" cy="1626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indent="0">
              <a:spcBef>
                <a:spcPts val="0"/>
              </a:spcBef>
              <a:spcAft>
                <a:spcPts val="600"/>
              </a:spcAft>
              <a:buNone/>
            </a:pPr>
            <a:r>
              <a:rPr lang="en-GB" b="1" dirty="0" smtClean="0">
                <a:solidFill>
                  <a:schemeClr val="tx1"/>
                </a:solidFill>
              </a:rPr>
              <a:t>HMRC Interface</a:t>
            </a:r>
            <a:endParaRPr lang="en-GB" b="1" dirty="0">
              <a:solidFill>
                <a:schemeClr val="tx1"/>
              </a:solidFill>
            </a:endParaRPr>
          </a:p>
          <a:p>
            <a:pPr marL="0" indent="0">
              <a:spcBef>
                <a:spcPts val="0"/>
              </a:spcBef>
              <a:spcAft>
                <a:spcPts val="600"/>
              </a:spcAft>
              <a:buClr>
                <a:schemeClr val="accent3"/>
              </a:buClr>
              <a:buNone/>
            </a:pPr>
            <a:r>
              <a:rPr lang="en-GB" dirty="0">
                <a:solidFill>
                  <a:schemeClr val="tx1"/>
                </a:solidFill>
              </a:rPr>
              <a:t>Once Part 2 is completed, information is passed on to HMRC system CHIEF via an interface with ALVS. </a:t>
            </a:r>
          </a:p>
        </p:txBody>
      </p:sp>
      <p:sp>
        <p:nvSpPr>
          <p:cNvPr id="29" name="Right Arrow 28"/>
          <p:cNvSpPr/>
          <p:nvPr/>
        </p:nvSpPr>
        <p:spPr>
          <a:xfrm>
            <a:off x="6081416" y="2485983"/>
            <a:ext cx="603937" cy="49608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081416" y="4301481"/>
            <a:ext cx="2660073" cy="1703919"/>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indent="0">
              <a:spcBef>
                <a:spcPts val="0"/>
              </a:spcBef>
              <a:spcAft>
                <a:spcPts val="600"/>
              </a:spcAft>
              <a:buNone/>
            </a:pPr>
            <a:r>
              <a:rPr lang="en-GB" b="1" dirty="0">
                <a:solidFill>
                  <a:schemeClr val="tx1"/>
                </a:solidFill>
              </a:rPr>
              <a:t>HMRC Link – 3rd Countries and EU</a:t>
            </a:r>
          </a:p>
          <a:p>
            <a:pPr>
              <a:spcBef>
                <a:spcPts val="0"/>
              </a:spcBef>
              <a:spcAft>
                <a:spcPts val="600"/>
              </a:spcAft>
              <a:buClr>
                <a:schemeClr val="accent3"/>
              </a:buClr>
              <a:buFont typeface="Wingdings" panose="05000000000000000000" pitchFamily="2" charset="2"/>
              <a:buChar char="ü"/>
            </a:pPr>
            <a:r>
              <a:rPr lang="en-GB" dirty="0">
                <a:solidFill>
                  <a:schemeClr val="tx1"/>
                </a:solidFill>
              </a:rPr>
              <a:t>Integration to ALVS – Testing Part 1 </a:t>
            </a:r>
          </a:p>
          <a:p>
            <a:pPr>
              <a:spcBef>
                <a:spcPts val="0"/>
              </a:spcBef>
              <a:spcAft>
                <a:spcPts val="600"/>
              </a:spcAft>
              <a:buClr>
                <a:schemeClr val="accent3"/>
              </a:buClr>
              <a:buFont typeface="Wingdings" panose="05000000000000000000" pitchFamily="2" charset="2"/>
              <a:buChar char="ü"/>
            </a:pPr>
            <a:r>
              <a:rPr lang="en-GB" dirty="0">
                <a:solidFill>
                  <a:schemeClr val="tx1"/>
                </a:solidFill>
              </a:rPr>
              <a:t>Integration to ALVS – Testing Part 2</a:t>
            </a:r>
          </a:p>
        </p:txBody>
      </p:sp>
      <p:sp>
        <p:nvSpPr>
          <p:cNvPr id="32" name="5-Point Star 31"/>
          <p:cNvSpPr/>
          <p:nvPr/>
        </p:nvSpPr>
        <p:spPr>
          <a:xfrm>
            <a:off x="950083" y="5458411"/>
            <a:ext cx="259308" cy="264706"/>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5-Point Star 32"/>
          <p:cNvSpPr/>
          <p:nvPr/>
        </p:nvSpPr>
        <p:spPr>
          <a:xfrm>
            <a:off x="2896671" y="2003873"/>
            <a:ext cx="259308" cy="26470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1990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152525" y="866775"/>
            <a:ext cx="2075915" cy="69916"/>
          </a:xfrm>
          <a:prstGeom prst="rect">
            <a:avLst/>
          </a:prstGeom>
          <a:noFill/>
        </p:spPr>
        <p:txBody>
          <a:bodyPr vert="horz" wrap="none" lIns="27000" tIns="27000" rIns="27000" bIns="27000" rtlCol="0">
            <a:spAutoFit/>
          </a:bodyPr>
          <a:lstStyle/>
          <a:p>
            <a:r>
              <a:rPr lang="en-GB" sz="100">
                <a:solidFill>
                  <a:srgbClr val="FFFFFF">
                    <a:alpha val="0"/>
                  </a:srgbClr>
                </a:solidFill>
              </a:rPr>
              <a:t>overall_0_131890129951127481 columns_1_131898676008132304 6_1_131889998640165249 9_1_131889998640376058 25_1_131890006548949768 30_1_131890010047522118 33_1_131890010222844276 37_1_131890018140189422 38_1_131890029732408871 44_1_131890068567785038 27_1_131890129739223457 8_1_131892805328226547 </a:t>
            </a:r>
            <a:endParaRPr lang="en-GB" sz="100" dirty="0" err="1">
              <a:solidFill>
                <a:srgbClr val="FFFFFF">
                  <a:alpha val="0"/>
                </a:srgbClr>
              </a:solidFill>
            </a:endParaRPr>
          </a:p>
        </p:txBody>
      </p:sp>
      <p:grpSp>
        <p:nvGrpSpPr>
          <p:cNvPr id="4" name="Group 3"/>
          <p:cNvGrpSpPr/>
          <p:nvPr/>
        </p:nvGrpSpPr>
        <p:grpSpPr>
          <a:xfrm>
            <a:off x="1344512" y="1607018"/>
            <a:ext cx="6436053" cy="737105"/>
            <a:chOff x="268682" y="1509288"/>
            <a:chExt cx="8581404" cy="982807"/>
          </a:xfrm>
        </p:grpSpPr>
        <p:sp>
          <p:nvSpPr>
            <p:cNvPr id="19" name="btfpBulletedList211110"/>
            <p:cNvSpPr/>
            <p:nvPr/>
          </p:nvSpPr>
          <p:spPr>
            <a:xfrm>
              <a:off x="1281070" y="1539025"/>
              <a:ext cx="7569016" cy="615554"/>
            </a:xfrm>
            <a:prstGeom prst="rect">
              <a:avLst/>
            </a:prstGeom>
          </p:spPr>
          <p:txBody>
            <a:bodyPr wrap="square">
              <a:spAutoFit/>
            </a:bodyPr>
            <a:lstStyle/>
            <a:p>
              <a:r>
                <a:rPr lang="en-GB" sz="1200" dirty="0">
                  <a:solidFill>
                    <a:prstClr val="black"/>
                  </a:solidFill>
                </a:rPr>
                <a:t>Check what </a:t>
              </a:r>
              <a:r>
                <a:rPr lang="en-GB" sz="1200" b="1" dirty="0">
                  <a:solidFill>
                    <a:prstClr val="black"/>
                  </a:solidFill>
                </a:rPr>
                <a:t>documents </a:t>
              </a:r>
              <a:r>
                <a:rPr lang="en-GB" sz="1200" dirty="0">
                  <a:solidFill>
                    <a:prstClr val="black"/>
                  </a:solidFill>
                </a:rPr>
                <a:t>are required for the goods you import across the EU-UK border and how to apply for them.</a:t>
              </a:r>
              <a:endParaRPr lang="en-GB" sz="1200" dirty="0">
                <a:solidFill>
                  <a:srgbClr val="FF0000"/>
                </a:solidFill>
              </a:endParaRPr>
            </a:p>
          </p:txBody>
        </p:sp>
        <p:grpSp>
          <p:nvGrpSpPr>
            <p:cNvPr id="20" name="btfpIcon884033"/>
            <p:cNvGrpSpPr/>
            <p:nvPr>
              <p:custDataLst>
                <p:tags r:id="rId9"/>
              </p:custDataLst>
            </p:nvPr>
          </p:nvGrpSpPr>
          <p:grpSpPr>
            <a:xfrm>
              <a:off x="268682" y="1509288"/>
              <a:ext cx="982807" cy="982807"/>
              <a:chOff x="83620" y="930953"/>
              <a:chExt cx="1081088" cy="1081088"/>
            </a:xfrm>
          </p:grpSpPr>
          <p:sp>
            <p:nvSpPr>
              <p:cNvPr id="21" name="btfpIconCircle884033"/>
              <p:cNvSpPr>
                <a:spLocks/>
              </p:cNvSpPr>
              <p:nvPr/>
            </p:nvSpPr>
            <p:spPr bwMode="gray">
              <a:xfrm>
                <a:off x="83620" y="930953"/>
                <a:ext cx="1081088" cy="1081088"/>
              </a:xfrm>
              <a:prstGeom prst="ellipse">
                <a:avLst/>
              </a:prstGeom>
              <a:solidFill>
                <a:srgbClr val="947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a:endParaRPr lang="en-US" sz="1200" dirty="0" err="1">
                  <a:solidFill>
                    <a:prstClr val="black"/>
                  </a:solidFill>
                </a:endParaRPr>
              </a:p>
            </p:txBody>
          </p:sp>
          <p:pic>
            <p:nvPicPr>
              <p:cNvPr id="22" name="btfpIconLines884033"/>
              <p:cNvPicPr>
                <a:picLocks/>
              </p:cNvPicPr>
              <p:nvPr/>
            </p:nvPicPr>
            <p:blipFill>
              <a:blip r:embed="rId11"/>
              <a:stretch>
                <a:fillRect/>
              </a:stretch>
            </p:blipFill>
            <p:spPr>
              <a:xfrm>
                <a:off x="83620" y="930953"/>
                <a:ext cx="1081088" cy="1081088"/>
              </a:xfrm>
              <a:prstGeom prst="rect">
                <a:avLst/>
              </a:prstGeom>
            </p:spPr>
          </p:pic>
        </p:grpSp>
      </p:grpSp>
      <p:grpSp>
        <p:nvGrpSpPr>
          <p:cNvPr id="8" name="Group 7"/>
          <p:cNvGrpSpPr/>
          <p:nvPr>
            <p:custDataLst>
              <p:tags r:id="rId1"/>
            </p:custDataLst>
          </p:nvPr>
        </p:nvGrpSpPr>
        <p:grpSpPr>
          <a:xfrm>
            <a:off x="1328450" y="3962890"/>
            <a:ext cx="6436052" cy="737105"/>
            <a:chOff x="276847" y="5186765"/>
            <a:chExt cx="8581403" cy="982807"/>
          </a:xfrm>
        </p:grpSpPr>
        <p:sp>
          <p:nvSpPr>
            <p:cNvPr id="70" name="btfpBulletedList211110"/>
            <p:cNvSpPr/>
            <p:nvPr/>
          </p:nvSpPr>
          <p:spPr>
            <a:xfrm>
              <a:off x="1289234" y="5369162"/>
              <a:ext cx="7569016" cy="369332"/>
            </a:xfrm>
            <a:prstGeom prst="rect">
              <a:avLst/>
            </a:prstGeom>
          </p:spPr>
          <p:txBody>
            <a:bodyPr wrap="square">
              <a:spAutoFit/>
            </a:bodyPr>
            <a:lstStyle/>
            <a:p>
              <a:r>
                <a:rPr lang="en-GB" sz="1200" dirty="0">
                  <a:solidFill>
                    <a:prstClr val="black"/>
                  </a:solidFill>
                </a:rPr>
                <a:t>Check the </a:t>
              </a:r>
              <a:r>
                <a:rPr lang="en-GB" sz="1200" b="1" dirty="0">
                  <a:solidFill>
                    <a:prstClr val="black"/>
                  </a:solidFill>
                </a:rPr>
                <a:t>systems </a:t>
              </a:r>
              <a:r>
                <a:rPr lang="en-GB" sz="1200" dirty="0">
                  <a:solidFill>
                    <a:prstClr val="black"/>
                  </a:solidFill>
                </a:rPr>
                <a:t>you need to use and prepare your business to do so</a:t>
              </a:r>
              <a:endParaRPr lang="en-GB" sz="1200" b="1" dirty="0">
                <a:solidFill>
                  <a:prstClr val="black"/>
                </a:solidFill>
              </a:endParaRPr>
            </a:p>
          </p:txBody>
        </p:sp>
        <p:grpSp>
          <p:nvGrpSpPr>
            <p:cNvPr id="23" name="btfpIcon291378"/>
            <p:cNvGrpSpPr/>
            <p:nvPr>
              <p:custDataLst>
                <p:tags r:id="rId8"/>
              </p:custDataLst>
            </p:nvPr>
          </p:nvGrpSpPr>
          <p:grpSpPr>
            <a:xfrm>
              <a:off x="276847" y="5186765"/>
              <a:ext cx="982807" cy="982807"/>
              <a:chOff x="7574732" y="1273615"/>
              <a:chExt cx="1081088" cy="1081088"/>
            </a:xfrm>
          </p:grpSpPr>
          <p:sp>
            <p:nvSpPr>
              <p:cNvPr id="24" name="btfpIconCircle291378"/>
              <p:cNvSpPr>
                <a:spLocks noChangeArrowheads="1"/>
              </p:cNvSpPr>
              <p:nvPr/>
            </p:nvSpPr>
            <p:spPr>
              <a:xfrm>
                <a:off x="7574732" y="1273615"/>
                <a:ext cx="1081088" cy="1081088"/>
              </a:xfrm>
              <a:prstGeom prst="ellipse">
                <a:avLst/>
              </a:prstGeom>
              <a:solidFill>
                <a:srgbClr val="947C5C"/>
              </a:solidFill>
              <a:ln>
                <a:noFill/>
              </a:ln>
              <a:effectLst/>
            </p:spPr>
            <p:txBody>
              <a:bodyPr vert="horz" wrap="square" lIns="68580" tIns="34290" rIns="68580" bIns="34290" anchor="t" anchorCtr="0" compatLnSpc="1">
                <a:prstTxWarp prst="textNoShape">
                  <a:avLst/>
                </a:prstTxWarp>
              </a:bodyPr>
              <a:lstStyle/>
              <a:p>
                <a:pPr algn="ctr"/>
                <a:endParaRPr lang="en-US" sz="1200" dirty="0">
                  <a:solidFill>
                    <a:prstClr val="black"/>
                  </a:solidFill>
                </a:endParaRPr>
              </a:p>
            </p:txBody>
          </p:sp>
          <p:pic>
            <p:nvPicPr>
              <p:cNvPr id="25" name="btfpIconLines291378"/>
              <p:cNvPicPr>
                <a:picLocks/>
              </p:cNvPicPr>
              <p:nvPr/>
            </p:nvPicPr>
            <p:blipFill>
              <a:blip r:embed="rId12"/>
              <a:stretch>
                <a:fillRect/>
              </a:stretch>
            </p:blipFill>
            <p:spPr>
              <a:xfrm>
                <a:off x="7574732" y="1273615"/>
                <a:ext cx="1081088" cy="1081088"/>
              </a:xfrm>
              <a:prstGeom prst="rect">
                <a:avLst/>
              </a:prstGeom>
            </p:spPr>
          </p:pic>
        </p:grpSp>
      </p:grpSp>
      <p:grpSp>
        <p:nvGrpSpPr>
          <p:cNvPr id="9" name="Group 8"/>
          <p:cNvGrpSpPr/>
          <p:nvPr>
            <p:custDataLst>
              <p:tags r:id="rId2"/>
            </p:custDataLst>
          </p:nvPr>
        </p:nvGrpSpPr>
        <p:grpSpPr>
          <a:xfrm>
            <a:off x="1344511" y="3173534"/>
            <a:ext cx="6436052" cy="737105"/>
            <a:chOff x="276848" y="4015321"/>
            <a:chExt cx="8581402" cy="982807"/>
          </a:xfrm>
        </p:grpSpPr>
        <p:sp>
          <p:nvSpPr>
            <p:cNvPr id="27" name="btfpBulletedList211110"/>
            <p:cNvSpPr/>
            <p:nvPr>
              <p:custDataLst>
                <p:tags r:id="rId6"/>
              </p:custDataLst>
            </p:nvPr>
          </p:nvSpPr>
          <p:spPr>
            <a:xfrm>
              <a:off x="1289235" y="4188834"/>
              <a:ext cx="7569015" cy="615554"/>
            </a:xfrm>
            <a:prstGeom prst="rect">
              <a:avLst/>
            </a:prstGeom>
          </p:spPr>
          <p:txBody>
            <a:bodyPr wrap="square">
              <a:spAutoFit/>
            </a:bodyPr>
            <a:lstStyle/>
            <a:p>
              <a:r>
                <a:rPr lang="en-GB" sz="1200" b="1" dirty="0">
                  <a:solidFill>
                    <a:prstClr val="black"/>
                  </a:solidFill>
                </a:rPr>
                <a:t>Plan with logistics provider </a:t>
              </a:r>
              <a:r>
                <a:rPr lang="en-GB" sz="1200" dirty="0">
                  <a:solidFill>
                    <a:prstClr val="black"/>
                  </a:solidFill>
                </a:rPr>
                <a:t>for travel to a UK Point of Entry that has the facilities for live animals</a:t>
              </a:r>
              <a:endParaRPr lang="en-GB" sz="1200" b="1" dirty="0">
                <a:solidFill>
                  <a:prstClr val="black"/>
                </a:solidFill>
              </a:endParaRPr>
            </a:p>
          </p:txBody>
        </p:sp>
        <p:grpSp>
          <p:nvGrpSpPr>
            <p:cNvPr id="34" name="btfpIcon568379"/>
            <p:cNvGrpSpPr/>
            <p:nvPr>
              <p:custDataLst>
                <p:tags r:id="rId7"/>
              </p:custDataLst>
            </p:nvPr>
          </p:nvGrpSpPr>
          <p:grpSpPr>
            <a:xfrm>
              <a:off x="276848" y="4015321"/>
              <a:ext cx="982807" cy="982807"/>
              <a:chOff x="7230587" y="847969"/>
              <a:chExt cx="1081088" cy="1081088"/>
            </a:xfrm>
          </p:grpSpPr>
          <p:sp>
            <p:nvSpPr>
              <p:cNvPr id="35" name="btfpIconCircle568379"/>
              <p:cNvSpPr>
                <a:spLocks noChangeArrowheads="1"/>
              </p:cNvSpPr>
              <p:nvPr/>
            </p:nvSpPr>
            <p:spPr>
              <a:xfrm>
                <a:off x="7230587" y="847969"/>
                <a:ext cx="1081088" cy="1081088"/>
              </a:xfrm>
              <a:prstGeom prst="ellipse">
                <a:avLst/>
              </a:prstGeom>
              <a:solidFill>
                <a:srgbClr val="947C5C"/>
              </a:solidFill>
              <a:ln>
                <a:noFill/>
              </a:ln>
              <a:effectLst/>
            </p:spPr>
            <p:txBody>
              <a:bodyPr vert="horz" wrap="square" lIns="65113" tIns="32556" rIns="65113" bIns="32556" anchor="t" anchorCtr="0" compatLnSpc="1">
                <a:prstTxWarp prst="textNoShape">
                  <a:avLst/>
                </a:prstTxWarp>
              </a:bodyPr>
              <a:lstStyle/>
              <a:p>
                <a:pPr algn="ctr"/>
                <a:endParaRPr lang="en-US" sz="1139" dirty="0">
                  <a:solidFill>
                    <a:prstClr val="black"/>
                  </a:solidFill>
                </a:endParaRPr>
              </a:p>
            </p:txBody>
          </p:sp>
          <p:pic>
            <p:nvPicPr>
              <p:cNvPr id="36" name="btfpIconLines568379"/>
              <p:cNvPicPr>
                <a:picLocks/>
              </p:cNvPicPr>
              <p:nvPr/>
            </p:nvPicPr>
            <p:blipFill>
              <a:blip r:embed="rId13"/>
              <a:stretch>
                <a:fillRect/>
              </a:stretch>
            </p:blipFill>
            <p:spPr>
              <a:xfrm>
                <a:off x="7230587" y="847969"/>
                <a:ext cx="1081088" cy="1081088"/>
              </a:xfrm>
              <a:prstGeom prst="rect">
                <a:avLst/>
              </a:prstGeom>
            </p:spPr>
          </p:pic>
        </p:grpSp>
      </p:grpSp>
      <p:grpSp>
        <p:nvGrpSpPr>
          <p:cNvPr id="6" name="Group 5"/>
          <p:cNvGrpSpPr/>
          <p:nvPr>
            <p:custDataLst>
              <p:tags r:id="rId3"/>
            </p:custDataLst>
          </p:nvPr>
        </p:nvGrpSpPr>
        <p:grpSpPr>
          <a:xfrm>
            <a:off x="1344512" y="2375728"/>
            <a:ext cx="6419990" cy="737105"/>
            <a:chOff x="268683" y="2735114"/>
            <a:chExt cx="8559987" cy="982807"/>
          </a:xfrm>
        </p:grpSpPr>
        <p:sp>
          <p:nvSpPr>
            <p:cNvPr id="26" name="btfpBulletedList211110"/>
            <p:cNvSpPr/>
            <p:nvPr/>
          </p:nvSpPr>
          <p:spPr>
            <a:xfrm>
              <a:off x="1259654" y="2903351"/>
              <a:ext cx="7569016" cy="615554"/>
            </a:xfrm>
            <a:prstGeom prst="rect">
              <a:avLst/>
            </a:prstGeom>
          </p:spPr>
          <p:txBody>
            <a:bodyPr wrap="square">
              <a:spAutoFit/>
            </a:bodyPr>
            <a:lstStyle/>
            <a:p>
              <a:r>
                <a:rPr lang="en-GB" sz="1200" dirty="0">
                  <a:solidFill>
                    <a:prstClr val="black"/>
                  </a:solidFill>
                </a:rPr>
                <a:t>P</a:t>
              </a:r>
              <a:r>
                <a:rPr lang="en-GB" sz="1200" b="1" dirty="0">
                  <a:solidFill>
                    <a:prstClr val="black"/>
                  </a:solidFill>
                </a:rPr>
                <a:t>re-notify the UK authorities </a:t>
              </a:r>
              <a:r>
                <a:rPr lang="en-GB" sz="1200" dirty="0">
                  <a:solidFill>
                    <a:prstClr val="black"/>
                  </a:solidFill>
                </a:rPr>
                <a:t>about the goods you import across the EU-UK border at least 24 hours prior to arrival </a:t>
              </a:r>
              <a:endParaRPr lang="en-GB" sz="1200" dirty="0">
                <a:solidFill>
                  <a:srgbClr val="FF0000"/>
                </a:solidFill>
              </a:endParaRPr>
            </a:p>
          </p:txBody>
        </p:sp>
        <p:grpSp>
          <p:nvGrpSpPr>
            <p:cNvPr id="37" name="btfpIcon889794"/>
            <p:cNvGrpSpPr/>
            <p:nvPr>
              <p:custDataLst>
                <p:tags r:id="rId5"/>
              </p:custDataLst>
            </p:nvPr>
          </p:nvGrpSpPr>
          <p:grpSpPr>
            <a:xfrm>
              <a:off x="268683" y="2735114"/>
              <a:ext cx="982807" cy="982807"/>
              <a:chOff x="2397708" y="1123322"/>
              <a:chExt cx="1308117" cy="1081088"/>
            </a:xfrm>
          </p:grpSpPr>
          <p:sp>
            <p:nvSpPr>
              <p:cNvPr id="38" name="btfpIconCircle889794"/>
              <p:cNvSpPr>
                <a:spLocks noChangeArrowheads="1"/>
              </p:cNvSpPr>
              <p:nvPr/>
            </p:nvSpPr>
            <p:spPr bwMode="auto">
              <a:xfrm>
                <a:off x="2397708" y="1123322"/>
                <a:ext cx="1308117" cy="1081088"/>
              </a:xfrm>
              <a:prstGeom prst="ellipse">
                <a:avLst/>
              </a:prstGeom>
              <a:solidFill>
                <a:srgbClr val="947C5C"/>
              </a:solidFill>
              <a:ln>
                <a:noFill/>
              </a:ln>
            </p:spPr>
            <p:txBody>
              <a:bodyPr vert="horz" wrap="square" lIns="65113" tIns="32556" rIns="65113" bIns="32556" numCol="1" anchor="t" anchorCtr="0" compatLnSpc="1">
                <a:prstTxWarp prst="textNoShape">
                  <a:avLst/>
                </a:prstTxWarp>
              </a:bodyPr>
              <a:lstStyle/>
              <a:p>
                <a:pPr algn="ctr"/>
                <a:endParaRPr lang="en-US" sz="1139" dirty="0">
                  <a:solidFill>
                    <a:prstClr val="black"/>
                  </a:solidFill>
                </a:endParaRPr>
              </a:p>
            </p:txBody>
          </p:sp>
          <p:pic>
            <p:nvPicPr>
              <p:cNvPr id="39" name="btfpIconLines889794"/>
              <p:cNvPicPr>
                <a:picLocks/>
              </p:cNvPicPr>
              <p:nvPr/>
            </p:nvPicPr>
            <p:blipFill>
              <a:blip r:embed="rId14"/>
              <a:stretch>
                <a:fillRect/>
              </a:stretch>
            </p:blipFill>
            <p:spPr>
              <a:xfrm>
                <a:off x="2397708" y="1123322"/>
                <a:ext cx="1308117" cy="1081088"/>
              </a:xfrm>
              <a:prstGeom prst="rect">
                <a:avLst/>
              </a:prstGeom>
            </p:spPr>
          </p:pic>
        </p:grpSp>
      </p:grpSp>
      <p:sp>
        <p:nvSpPr>
          <p:cNvPr id="31" name="Title 1"/>
          <p:cNvSpPr txBox="1">
            <a:spLocks/>
          </p:cNvSpPr>
          <p:nvPr/>
        </p:nvSpPr>
        <p:spPr>
          <a:xfrm>
            <a:off x="1371341" y="961159"/>
            <a:ext cx="6414156" cy="511142"/>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r>
              <a:rPr lang="en-GB" altLang="en-US" sz="2100" b="0" dirty="0">
                <a:solidFill>
                  <a:srgbClr val="0070C0"/>
                </a:solidFill>
                <a:latin typeface="Calibri" panose="020F0502020204030204" pitchFamily="34" charset="0"/>
                <a:cs typeface="Calibri" panose="020F0502020204030204" pitchFamily="34" charset="0"/>
              </a:rPr>
              <a:t>Imports to the UK: Live Animals</a:t>
            </a:r>
            <a:endParaRPr lang="en-GB" sz="2100" b="0" dirty="0">
              <a:solidFill>
                <a:srgbClr val="0070C0"/>
              </a:solidFill>
              <a:latin typeface="Calibri" panose="020F0502020204030204" pitchFamily="34" charset="0"/>
              <a:cs typeface="Calibri" panose="020F0502020204030204" pitchFamily="34" charset="0"/>
            </a:endParaRPr>
          </a:p>
        </p:txBody>
      </p:sp>
      <p:sp>
        <p:nvSpPr>
          <p:cNvPr id="28" name="Footer Placeholder 2"/>
          <p:cNvSpPr>
            <a:spLocks noGrp="1"/>
          </p:cNvSpPr>
          <p:nvPr>
            <p:ph type="ftr" sz="quarter" idx="4294967295"/>
          </p:nvPr>
        </p:nvSpPr>
        <p:spPr>
          <a:xfrm>
            <a:off x="3471334" y="5611575"/>
            <a:ext cx="2201333" cy="273844"/>
          </a:xfrm>
          <a:prstGeom prst="rect">
            <a:avLst/>
          </a:prstGeom>
        </p:spPr>
        <p:txBody>
          <a:bodyPr/>
          <a:lstStyle/>
          <a:p>
            <a:r>
              <a:rPr lang="en-GB" sz="825" b="1" dirty="0">
                <a:solidFill>
                  <a:prstClr val="black">
                    <a:tint val="75000"/>
                  </a:prstClr>
                </a:solidFill>
                <a:latin typeface="Arial" panose="020B0604020202020204" pitchFamily="34" charset="0"/>
                <a:cs typeface="Arial" panose="020B0604020202020204" pitchFamily="34" charset="0"/>
              </a:rPr>
              <a:t>OFFICIAL - SENSITIVE</a:t>
            </a:r>
          </a:p>
        </p:txBody>
      </p:sp>
      <p:grpSp>
        <p:nvGrpSpPr>
          <p:cNvPr id="29" name="Group 28"/>
          <p:cNvGrpSpPr/>
          <p:nvPr/>
        </p:nvGrpSpPr>
        <p:grpSpPr>
          <a:xfrm>
            <a:off x="1371343" y="4800502"/>
            <a:ext cx="6414155" cy="583561"/>
            <a:chOff x="268682" y="1509288"/>
            <a:chExt cx="9723916" cy="982807"/>
          </a:xfrm>
        </p:grpSpPr>
        <p:sp>
          <p:nvSpPr>
            <p:cNvPr id="30" name="btfpBulletedList211110"/>
            <p:cNvSpPr/>
            <p:nvPr/>
          </p:nvSpPr>
          <p:spPr>
            <a:xfrm>
              <a:off x="1281070" y="1539027"/>
              <a:ext cx="8711528" cy="777515"/>
            </a:xfrm>
            <a:prstGeom prst="rect">
              <a:avLst/>
            </a:prstGeom>
          </p:spPr>
          <p:txBody>
            <a:bodyPr wrap="square">
              <a:spAutoFit/>
            </a:bodyPr>
            <a:lstStyle/>
            <a:p>
              <a:pPr defTabSz="400050">
                <a:spcBef>
                  <a:spcPts val="675"/>
                </a:spcBef>
              </a:pPr>
              <a:r>
                <a:rPr lang="en-GB" sz="1200" b="1" dirty="0">
                  <a:solidFill>
                    <a:prstClr val="black"/>
                  </a:solidFill>
                </a:rPr>
                <a:t>Obtain CITES permit </a:t>
              </a:r>
              <a:r>
                <a:rPr lang="en-GB" sz="1200" dirty="0">
                  <a:solidFill>
                    <a:prstClr val="black"/>
                  </a:solidFill>
                </a:rPr>
                <a:t>before shipment of CITES compliant specimens or products and enter UK via designated Point of Entry</a:t>
              </a:r>
              <a:endParaRPr lang="en-GB" sz="1200" dirty="0">
                <a:solidFill>
                  <a:srgbClr val="FF0000"/>
                </a:solidFill>
              </a:endParaRPr>
            </a:p>
          </p:txBody>
        </p:sp>
        <p:grpSp>
          <p:nvGrpSpPr>
            <p:cNvPr id="32" name="btfpIcon884033"/>
            <p:cNvGrpSpPr/>
            <p:nvPr>
              <p:custDataLst>
                <p:tags r:id="rId4"/>
              </p:custDataLst>
            </p:nvPr>
          </p:nvGrpSpPr>
          <p:grpSpPr>
            <a:xfrm>
              <a:off x="268682" y="1509288"/>
              <a:ext cx="982807" cy="982807"/>
              <a:chOff x="83620" y="930953"/>
              <a:chExt cx="1081088" cy="1081088"/>
            </a:xfrm>
          </p:grpSpPr>
          <p:sp>
            <p:nvSpPr>
              <p:cNvPr id="33" name="btfpIconCircle884033"/>
              <p:cNvSpPr>
                <a:spLocks/>
              </p:cNvSpPr>
              <p:nvPr/>
            </p:nvSpPr>
            <p:spPr bwMode="gray">
              <a:xfrm>
                <a:off x="83620" y="930953"/>
                <a:ext cx="1081088" cy="1081088"/>
              </a:xfrm>
              <a:prstGeom prst="ellipse">
                <a:avLst/>
              </a:prstGeom>
              <a:solidFill>
                <a:srgbClr val="947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t" anchorCtr="0" forceAA="0" compatLnSpc="1">
                <a:prstTxWarp prst="textNoShape">
                  <a:avLst/>
                </a:prstTxWarp>
                <a:noAutofit/>
              </a:bodyPr>
              <a:lstStyle/>
              <a:p>
                <a:pPr algn="ctr" defTabSz="400050">
                  <a:spcBef>
                    <a:spcPts val="675"/>
                  </a:spcBef>
                </a:pPr>
                <a:endParaRPr lang="en-US" sz="1500" dirty="0" err="1">
                  <a:solidFill>
                    <a:prstClr val="black"/>
                  </a:solidFill>
                </a:endParaRPr>
              </a:p>
            </p:txBody>
          </p:sp>
          <p:pic>
            <p:nvPicPr>
              <p:cNvPr id="40" name="btfpIconLines884033"/>
              <p:cNvPicPr>
                <a:picLocks/>
              </p:cNvPicPr>
              <p:nvPr/>
            </p:nvPicPr>
            <p:blipFill>
              <a:blip r:embed="rId11"/>
              <a:stretch>
                <a:fillRect/>
              </a:stretch>
            </p:blipFill>
            <p:spPr>
              <a:xfrm>
                <a:off x="83620" y="930953"/>
                <a:ext cx="1081088" cy="1081088"/>
              </a:xfrm>
              <a:prstGeom prst="rect">
                <a:avLst/>
              </a:prstGeom>
            </p:spPr>
          </p:pic>
        </p:grpSp>
      </p:grpSp>
    </p:spTree>
    <p:extLst>
      <p:ext uri="{BB962C8B-B14F-4D97-AF65-F5344CB8AC3E}">
        <p14:creationId xmlns:p14="http://schemas.microsoft.com/office/powerpoint/2010/main" val="772163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152525" y="866775"/>
            <a:ext cx="2075915" cy="69916"/>
          </a:xfrm>
          <a:prstGeom prst="rect">
            <a:avLst/>
          </a:prstGeom>
          <a:noFill/>
        </p:spPr>
        <p:txBody>
          <a:bodyPr vert="horz" wrap="none" lIns="27000" tIns="27000" rIns="27000" bIns="27000" rtlCol="0">
            <a:spAutoFit/>
          </a:bodyPr>
          <a:lstStyle/>
          <a:p>
            <a:pPr defTabSz="533400">
              <a:spcBef>
                <a:spcPts val="900"/>
              </a:spcBef>
            </a:pPr>
            <a:r>
              <a:rPr lang="en-GB" sz="100">
                <a:solidFill>
                  <a:srgbClr val="FFFFFF">
                    <a:alpha val="0"/>
                  </a:srgbClr>
                </a:solidFill>
              </a:rPr>
              <a:t>overall_0_131890129951127481 columns_1_131898676008132304 6_1_131889998640165249 9_1_131889998640376058 25_1_131890006548949768 30_1_131890010047522118 33_1_131890010222844276 37_1_131890018140189422 38_1_131890029732408871 44_1_131890068567785038 27_1_131890129739223457 8_1_131892805328226547 </a:t>
            </a:r>
            <a:endParaRPr lang="en-GB" sz="100" dirty="0" err="1">
              <a:solidFill>
                <a:srgbClr val="FFFFFF">
                  <a:alpha val="0"/>
                </a:srgbClr>
              </a:solidFill>
            </a:endParaRPr>
          </a:p>
        </p:txBody>
      </p:sp>
      <p:grpSp>
        <p:nvGrpSpPr>
          <p:cNvPr id="24" name="Group 23"/>
          <p:cNvGrpSpPr/>
          <p:nvPr/>
        </p:nvGrpSpPr>
        <p:grpSpPr>
          <a:xfrm>
            <a:off x="1384226" y="1573384"/>
            <a:ext cx="6423168" cy="796793"/>
            <a:chOff x="268682" y="1429705"/>
            <a:chExt cx="8564224" cy="1062390"/>
          </a:xfrm>
        </p:grpSpPr>
        <p:sp>
          <p:nvSpPr>
            <p:cNvPr id="29" name="btfpBulletedList211110"/>
            <p:cNvSpPr/>
            <p:nvPr/>
          </p:nvSpPr>
          <p:spPr>
            <a:xfrm>
              <a:off x="1263890" y="1429705"/>
              <a:ext cx="7569016" cy="861774"/>
            </a:xfrm>
            <a:prstGeom prst="rect">
              <a:avLst/>
            </a:prstGeom>
          </p:spPr>
          <p:txBody>
            <a:bodyPr wrap="square">
              <a:spAutoFit/>
            </a:bodyPr>
            <a:lstStyle/>
            <a:p>
              <a:pPr defTabSz="533400">
                <a:spcBef>
                  <a:spcPts val="900"/>
                </a:spcBef>
              </a:pPr>
              <a:r>
                <a:rPr lang="en-GB" sz="1200" dirty="0">
                  <a:solidFill>
                    <a:prstClr val="black"/>
                  </a:solidFill>
                </a:rPr>
                <a:t>Check whether the goods you export across the UK-EU border are currently managed under the EU plant passport regime or CITES. If they are, you will need to provide a phytosanitary certificate (PC)  and CITES permit to move them to the UK on Day 1.</a:t>
              </a:r>
            </a:p>
          </p:txBody>
        </p:sp>
        <p:grpSp>
          <p:nvGrpSpPr>
            <p:cNvPr id="30" name="btfpIcon884033"/>
            <p:cNvGrpSpPr/>
            <p:nvPr>
              <p:custDataLst>
                <p:tags r:id="rId6"/>
              </p:custDataLst>
            </p:nvPr>
          </p:nvGrpSpPr>
          <p:grpSpPr>
            <a:xfrm>
              <a:off x="268682" y="1509288"/>
              <a:ext cx="982807" cy="982807"/>
              <a:chOff x="83620" y="930953"/>
              <a:chExt cx="1081088" cy="1081088"/>
            </a:xfrm>
          </p:grpSpPr>
          <p:sp>
            <p:nvSpPr>
              <p:cNvPr id="40" name="btfpIconCircle884033"/>
              <p:cNvSpPr>
                <a:spLocks/>
              </p:cNvSpPr>
              <p:nvPr/>
            </p:nvSpPr>
            <p:spPr bwMode="gray">
              <a:xfrm>
                <a:off x="83620" y="930953"/>
                <a:ext cx="1081088" cy="1081088"/>
              </a:xfrm>
              <a:prstGeom prst="ellipse">
                <a:avLst/>
              </a:prstGeom>
              <a:solidFill>
                <a:srgbClr val="947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defTabSz="533400">
                  <a:spcBef>
                    <a:spcPts val="900"/>
                  </a:spcBef>
                </a:pPr>
                <a:endParaRPr lang="en-US" sz="1200" dirty="0" err="1">
                  <a:solidFill>
                    <a:prstClr val="black"/>
                  </a:solidFill>
                </a:endParaRPr>
              </a:p>
            </p:txBody>
          </p:sp>
          <p:pic>
            <p:nvPicPr>
              <p:cNvPr id="41" name="btfpIconLines884033"/>
              <p:cNvPicPr>
                <a:picLocks/>
              </p:cNvPicPr>
              <p:nvPr/>
            </p:nvPicPr>
            <p:blipFill>
              <a:blip r:embed="rId8"/>
              <a:stretch>
                <a:fillRect/>
              </a:stretch>
            </p:blipFill>
            <p:spPr>
              <a:xfrm>
                <a:off x="83620" y="930953"/>
                <a:ext cx="1081088" cy="1081088"/>
              </a:xfrm>
              <a:prstGeom prst="rect">
                <a:avLst/>
              </a:prstGeom>
            </p:spPr>
          </p:pic>
        </p:grpSp>
      </p:grpSp>
      <p:grpSp>
        <p:nvGrpSpPr>
          <p:cNvPr id="42" name="Group 41"/>
          <p:cNvGrpSpPr/>
          <p:nvPr/>
        </p:nvGrpSpPr>
        <p:grpSpPr>
          <a:xfrm>
            <a:off x="1360393" y="4265300"/>
            <a:ext cx="6436052" cy="946413"/>
            <a:chOff x="276848" y="4283670"/>
            <a:chExt cx="8581402" cy="1261884"/>
          </a:xfrm>
        </p:grpSpPr>
        <p:sp>
          <p:nvSpPr>
            <p:cNvPr id="43" name="btfpBulletedList211110"/>
            <p:cNvSpPr/>
            <p:nvPr>
              <p:custDataLst>
                <p:tags r:id="rId4"/>
              </p:custDataLst>
            </p:nvPr>
          </p:nvSpPr>
          <p:spPr>
            <a:xfrm>
              <a:off x="1289235" y="4283670"/>
              <a:ext cx="7569015" cy="1261884"/>
            </a:xfrm>
            <a:prstGeom prst="rect">
              <a:avLst/>
            </a:prstGeom>
          </p:spPr>
          <p:txBody>
            <a:bodyPr wrap="square">
              <a:spAutoFit/>
            </a:bodyPr>
            <a:lstStyle/>
            <a:p>
              <a:pPr defTabSz="533400">
                <a:spcBef>
                  <a:spcPts val="900"/>
                </a:spcBef>
              </a:pPr>
              <a:r>
                <a:rPr lang="en-GB" sz="1200" b="1" dirty="0">
                  <a:solidFill>
                    <a:prstClr val="black"/>
                  </a:solidFill>
                </a:rPr>
                <a:t>Plan with logistics provider </a:t>
              </a:r>
              <a:r>
                <a:rPr lang="en-GB" sz="1200" dirty="0">
                  <a:solidFill>
                    <a:prstClr val="black"/>
                  </a:solidFill>
                </a:rPr>
                <a:t>for travel via a UK authorised Point of Entry for plants and plant products/timber. </a:t>
              </a:r>
            </a:p>
            <a:p>
              <a:pPr defTabSz="533400">
                <a:spcBef>
                  <a:spcPts val="900"/>
                </a:spcBef>
              </a:pPr>
              <a:r>
                <a:rPr lang="en-GB" sz="1200" dirty="0">
                  <a:solidFill>
                    <a:prstClr val="black"/>
                  </a:solidFill>
                </a:rPr>
                <a:t>If your goods have come from a 3</a:t>
              </a:r>
              <a:r>
                <a:rPr lang="en-GB" sz="1200" baseline="30000" dirty="0">
                  <a:solidFill>
                    <a:prstClr val="black"/>
                  </a:solidFill>
                </a:rPr>
                <a:t>rd</a:t>
              </a:r>
              <a:r>
                <a:rPr lang="en-GB" sz="1200" dirty="0">
                  <a:solidFill>
                    <a:prstClr val="black"/>
                  </a:solidFill>
                </a:rPr>
                <a:t> country via the EU and </a:t>
              </a:r>
              <a:r>
                <a:rPr lang="en-GB" sz="1200" dirty="0">
                  <a:solidFill>
                    <a:srgbClr val="000000"/>
                  </a:solidFill>
                </a:rPr>
                <a:t>are entering via a </a:t>
              </a:r>
              <a:r>
                <a:rPr lang="en-GB" sz="1200" dirty="0" err="1">
                  <a:solidFill>
                    <a:srgbClr val="000000"/>
                  </a:solidFill>
                </a:rPr>
                <a:t>RoRo</a:t>
              </a:r>
              <a:r>
                <a:rPr lang="en-GB" sz="1200" dirty="0">
                  <a:solidFill>
                    <a:srgbClr val="000000"/>
                  </a:solidFill>
                </a:rPr>
                <a:t> port, arrange inland checks at authorised trade premises.</a:t>
              </a:r>
              <a:endParaRPr lang="en-GB" sz="1200" b="1" dirty="0">
                <a:solidFill>
                  <a:srgbClr val="000000"/>
                </a:solidFill>
              </a:endParaRPr>
            </a:p>
          </p:txBody>
        </p:sp>
        <p:grpSp>
          <p:nvGrpSpPr>
            <p:cNvPr id="44" name="btfpIcon568379"/>
            <p:cNvGrpSpPr/>
            <p:nvPr>
              <p:custDataLst>
                <p:tags r:id="rId5"/>
              </p:custDataLst>
            </p:nvPr>
          </p:nvGrpSpPr>
          <p:grpSpPr>
            <a:xfrm>
              <a:off x="276848" y="4392431"/>
              <a:ext cx="982807" cy="982807"/>
              <a:chOff x="7230587" y="847969"/>
              <a:chExt cx="1081088" cy="1081088"/>
            </a:xfrm>
          </p:grpSpPr>
          <p:sp>
            <p:nvSpPr>
              <p:cNvPr id="45" name="btfpIconCircle568379"/>
              <p:cNvSpPr>
                <a:spLocks noChangeArrowheads="1"/>
              </p:cNvSpPr>
              <p:nvPr/>
            </p:nvSpPr>
            <p:spPr>
              <a:xfrm>
                <a:off x="7230587" y="847969"/>
                <a:ext cx="1081088" cy="1081088"/>
              </a:xfrm>
              <a:prstGeom prst="ellipse">
                <a:avLst/>
              </a:prstGeom>
              <a:solidFill>
                <a:srgbClr val="947C5C"/>
              </a:solidFill>
              <a:ln>
                <a:noFill/>
              </a:ln>
              <a:effectLst/>
            </p:spPr>
            <p:txBody>
              <a:bodyPr vert="horz" wrap="square" lIns="65113" tIns="32556" rIns="65113" bIns="32556" anchor="t" anchorCtr="0" compatLnSpc="1">
                <a:prstTxWarp prst="textNoShape">
                  <a:avLst/>
                </a:prstTxWarp>
              </a:bodyPr>
              <a:lstStyle/>
              <a:p>
                <a:pPr algn="ctr" defTabSz="533400">
                  <a:spcBef>
                    <a:spcPts val="900"/>
                  </a:spcBef>
                </a:pPr>
                <a:endParaRPr lang="en-US" sz="1139" dirty="0">
                  <a:solidFill>
                    <a:prstClr val="black"/>
                  </a:solidFill>
                </a:endParaRPr>
              </a:p>
            </p:txBody>
          </p:sp>
          <p:pic>
            <p:nvPicPr>
              <p:cNvPr id="46" name="btfpIconLines568379"/>
              <p:cNvPicPr>
                <a:picLocks/>
              </p:cNvPicPr>
              <p:nvPr/>
            </p:nvPicPr>
            <p:blipFill>
              <a:blip r:embed="rId9"/>
              <a:stretch>
                <a:fillRect/>
              </a:stretch>
            </p:blipFill>
            <p:spPr>
              <a:xfrm>
                <a:off x="7230587" y="847969"/>
                <a:ext cx="1081088" cy="1081088"/>
              </a:xfrm>
              <a:prstGeom prst="rect">
                <a:avLst/>
              </a:prstGeom>
            </p:spPr>
          </p:pic>
        </p:grpSp>
      </p:grpSp>
      <p:grpSp>
        <p:nvGrpSpPr>
          <p:cNvPr id="47" name="Group 46"/>
          <p:cNvGrpSpPr/>
          <p:nvPr/>
        </p:nvGrpSpPr>
        <p:grpSpPr>
          <a:xfrm>
            <a:off x="1371341" y="3370937"/>
            <a:ext cx="6436053" cy="773201"/>
            <a:chOff x="268683" y="2686986"/>
            <a:chExt cx="8581404" cy="1030935"/>
          </a:xfrm>
        </p:grpSpPr>
        <p:sp>
          <p:nvSpPr>
            <p:cNvPr id="48" name="btfpBulletedList211110"/>
            <p:cNvSpPr/>
            <p:nvPr/>
          </p:nvSpPr>
          <p:spPr>
            <a:xfrm>
              <a:off x="1281071" y="2686986"/>
              <a:ext cx="7569016" cy="861775"/>
            </a:xfrm>
            <a:prstGeom prst="rect">
              <a:avLst/>
            </a:prstGeom>
          </p:spPr>
          <p:txBody>
            <a:bodyPr wrap="square">
              <a:spAutoFit/>
            </a:bodyPr>
            <a:lstStyle/>
            <a:p>
              <a:pPr defTabSz="533400">
                <a:spcBef>
                  <a:spcPts val="900"/>
                </a:spcBef>
              </a:pPr>
              <a:r>
                <a:rPr lang="en-GB" sz="1200" b="1" dirty="0">
                  <a:solidFill>
                    <a:prstClr val="black"/>
                  </a:solidFill>
                </a:rPr>
                <a:t>The UK importer must pre-notify the UK authorities </a:t>
              </a:r>
              <a:r>
                <a:rPr lang="en-GB" sz="1200" dirty="0">
                  <a:solidFill>
                    <a:prstClr val="black"/>
                  </a:solidFill>
                </a:rPr>
                <a:t>about the goods being imported across the UK-EU border using the PEACH system (for goods entering in England and Wales). They will need to provide scanned copies of the PC and import documents.</a:t>
              </a:r>
            </a:p>
          </p:txBody>
        </p:sp>
        <p:grpSp>
          <p:nvGrpSpPr>
            <p:cNvPr id="49" name="btfpIcon889794"/>
            <p:cNvGrpSpPr/>
            <p:nvPr>
              <p:custDataLst>
                <p:tags r:id="rId3"/>
              </p:custDataLst>
            </p:nvPr>
          </p:nvGrpSpPr>
          <p:grpSpPr>
            <a:xfrm>
              <a:off x="268683" y="2735114"/>
              <a:ext cx="982807" cy="982807"/>
              <a:chOff x="2397708" y="1123322"/>
              <a:chExt cx="1308117" cy="1081088"/>
            </a:xfrm>
          </p:grpSpPr>
          <p:sp>
            <p:nvSpPr>
              <p:cNvPr id="50" name="btfpIconCircle889794"/>
              <p:cNvSpPr>
                <a:spLocks noChangeArrowheads="1"/>
              </p:cNvSpPr>
              <p:nvPr/>
            </p:nvSpPr>
            <p:spPr bwMode="auto">
              <a:xfrm>
                <a:off x="2397708" y="1123322"/>
                <a:ext cx="1308117" cy="1081088"/>
              </a:xfrm>
              <a:prstGeom prst="ellipse">
                <a:avLst/>
              </a:prstGeom>
              <a:solidFill>
                <a:srgbClr val="947C5C"/>
              </a:solidFill>
              <a:ln>
                <a:noFill/>
              </a:ln>
            </p:spPr>
            <p:txBody>
              <a:bodyPr vert="horz" wrap="square" lIns="65113" tIns="32556" rIns="65113" bIns="32556" numCol="1" anchor="t" anchorCtr="0" compatLnSpc="1">
                <a:prstTxWarp prst="textNoShape">
                  <a:avLst/>
                </a:prstTxWarp>
              </a:bodyPr>
              <a:lstStyle/>
              <a:p>
                <a:pPr algn="ctr" defTabSz="533400">
                  <a:spcBef>
                    <a:spcPts val="900"/>
                  </a:spcBef>
                </a:pPr>
                <a:endParaRPr lang="en-US" sz="1139" dirty="0">
                  <a:solidFill>
                    <a:prstClr val="black"/>
                  </a:solidFill>
                </a:endParaRPr>
              </a:p>
            </p:txBody>
          </p:sp>
          <p:pic>
            <p:nvPicPr>
              <p:cNvPr id="51" name="btfpIconLines889794"/>
              <p:cNvPicPr>
                <a:picLocks/>
              </p:cNvPicPr>
              <p:nvPr/>
            </p:nvPicPr>
            <p:blipFill>
              <a:blip r:embed="rId10"/>
              <a:stretch>
                <a:fillRect/>
              </a:stretch>
            </p:blipFill>
            <p:spPr>
              <a:xfrm>
                <a:off x="2397708" y="1123322"/>
                <a:ext cx="1308117" cy="1081088"/>
              </a:xfrm>
              <a:prstGeom prst="rect">
                <a:avLst/>
              </a:prstGeom>
            </p:spPr>
          </p:pic>
        </p:grpSp>
      </p:grpSp>
      <p:grpSp>
        <p:nvGrpSpPr>
          <p:cNvPr id="52" name="Group 51"/>
          <p:cNvGrpSpPr/>
          <p:nvPr>
            <p:custDataLst>
              <p:tags r:id="rId1"/>
            </p:custDataLst>
          </p:nvPr>
        </p:nvGrpSpPr>
        <p:grpSpPr>
          <a:xfrm>
            <a:off x="1360394" y="2494389"/>
            <a:ext cx="6436052" cy="737105"/>
            <a:chOff x="276847" y="5186765"/>
            <a:chExt cx="8581403" cy="982807"/>
          </a:xfrm>
        </p:grpSpPr>
        <p:sp>
          <p:nvSpPr>
            <p:cNvPr id="53" name="btfpBulletedList211110"/>
            <p:cNvSpPr/>
            <p:nvPr/>
          </p:nvSpPr>
          <p:spPr>
            <a:xfrm>
              <a:off x="1289234" y="5272906"/>
              <a:ext cx="7569016" cy="861775"/>
            </a:xfrm>
            <a:prstGeom prst="rect">
              <a:avLst/>
            </a:prstGeom>
          </p:spPr>
          <p:txBody>
            <a:bodyPr wrap="square">
              <a:spAutoFit/>
            </a:bodyPr>
            <a:lstStyle/>
            <a:p>
              <a:pPr defTabSz="533400">
                <a:spcBef>
                  <a:spcPts val="900"/>
                </a:spcBef>
              </a:pPr>
              <a:r>
                <a:rPr lang="en-GB" sz="1200" dirty="0">
                  <a:solidFill>
                    <a:prstClr val="black"/>
                  </a:solidFill>
                </a:rPr>
                <a:t>The UK importer may need to be registered on UK systems or with the UK authorities in order to import into the UK. They should check the </a:t>
              </a:r>
              <a:r>
                <a:rPr lang="en-GB" sz="1200" b="1" dirty="0">
                  <a:solidFill>
                    <a:prstClr val="black"/>
                  </a:solidFill>
                </a:rPr>
                <a:t>systems </a:t>
              </a:r>
              <a:r>
                <a:rPr lang="en-GB" sz="1200" dirty="0">
                  <a:solidFill>
                    <a:prstClr val="black"/>
                  </a:solidFill>
                </a:rPr>
                <a:t>they need to use (e.g. PEACH) and register before they import</a:t>
              </a:r>
              <a:r>
                <a:rPr lang="en-GB" sz="1200" dirty="0">
                  <a:solidFill>
                    <a:srgbClr val="FF0000"/>
                  </a:solidFill>
                </a:rPr>
                <a:t>.</a:t>
              </a:r>
              <a:endParaRPr lang="en-GB" sz="1200" b="1" dirty="0">
                <a:solidFill>
                  <a:srgbClr val="FF0000"/>
                </a:solidFill>
              </a:endParaRPr>
            </a:p>
          </p:txBody>
        </p:sp>
        <p:grpSp>
          <p:nvGrpSpPr>
            <p:cNvPr id="54" name="btfpIcon291378"/>
            <p:cNvGrpSpPr/>
            <p:nvPr>
              <p:custDataLst>
                <p:tags r:id="rId2"/>
              </p:custDataLst>
            </p:nvPr>
          </p:nvGrpSpPr>
          <p:grpSpPr>
            <a:xfrm>
              <a:off x="276847" y="5186765"/>
              <a:ext cx="982807" cy="982807"/>
              <a:chOff x="7574732" y="1273615"/>
              <a:chExt cx="1081088" cy="1081088"/>
            </a:xfrm>
          </p:grpSpPr>
          <p:sp>
            <p:nvSpPr>
              <p:cNvPr id="55" name="btfpIconCircle291378"/>
              <p:cNvSpPr>
                <a:spLocks noChangeArrowheads="1"/>
              </p:cNvSpPr>
              <p:nvPr/>
            </p:nvSpPr>
            <p:spPr>
              <a:xfrm>
                <a:off x="7574732" y="1273615"/>
                <a:ext cx="1081088" cy="1081088"/>
              </a:xfrm>
              <a:prstGeom prst="ellipse">
                <a:avLst/>
              </a:prstGeom>
              <a:solidFill>
                <a:srgbClr val="947C5C"/>
              </a:solidFill>
              <a:ln>
                <a:noFill/>
              </a:ln>
              <a:effectLst/>
            </p:spPr>
            <p:txBody>
              <a:bodyPr vert="horz" wrap="square" lIns="68580" tIns="34290" rIns="68580" bIns="34290" anchor="t" anchorCtr="0" compatLnSpc="1">
                <a:prstTxWarp prst="textNoShape">
                  <a:avLst/>
                </a:prstTxWarp>
              </a:bodyPr>
              <a:lstStyle/>
              <a:p>
                <a:pPr algn="ctr" defTabSz="533400">
                  <a:spcBef>
                    <a:spcPts val="900"/>
                  </a:spcBef>
                </a:pPr>
                <a:endParaRPr lang="en-US" sz="1200" dirty="0">
                  <a:solidFill>
                    <a:prstClr val="black"/>
                  </a:solidFill>
                </a:endParaRPr>
              </a:p>
            </p:txBody>
          </p:sp>
          <p:pic>
            <p:nvPicPr>
              <p:cNvPr id="56" name="btfpIconLines291378"/>
              <p:cNvPicPr>
                <a:picLocks/>
              </p:cNvPicPr>
              <p:nvPr/>
            </p:nvPicPr>
            <p:blipFill>
              <a:blip r:embed="rId11"/>
              <a:stretch>
                <a:fillRect/>
              </a:stretch>
            </p:blipFill>
            <p:spPr>
              <a:xfrm>
                <a:off x="7574732" y="1273615"/>
                <a:ext cx="1081088" cy="1081088"/>
              </a:xfrm>
              <a:prstGeom prst="rect">
                <a:avLst/>
              </a:prstGeom>
            </p:spPr>
          </p:pic>
        </p:grpSp>
      </p:grpSp>
      <p:sp>
        <p:nvSpPr>
          <p:cNvPr id="35" name="Title 1"/>
          <p:cNvSpPr txBox="1">
            <a:spLocks/>
          </p:cNvSpPr>
          <p:nvPr/>
        </p:nvSpPr>
        <p:spPr>
          <a:xfrm>
            <a:off x="1371341" y="961159"/>
            <a:ext cx="6414156" cy="511142"/>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r>
              <a:rPr lang="en-GB" altLang="en-US" sz="2100" b="0" dirty="0">
                <a:solidFill>
                  <a:srgbClr val="0070C0"/>
                </a:solidFill>
                <a:latin typeface="Calibri" panose="020F0502020204030204" pitchFamily="34" charset="0"/>
                <a:cs typeface="Calibri" panose="020F0502020204030204" pitchFamily="34" charset="0"/>
              </a:rPr>
              <a:t>Imports to the UK: Plants &amp; Timber</a:t>
            </a:r>
            <a:endParaRPr lang="en-GB" sz="2100" b="0" dirty="0">
              <a:solidFill>
                <a:srgbClr val="0070C0"/>
              </a:solidFill>
              <a:latin typeface="Calibri" panose="020F0502020204030204" pitchFamily="34" charset="0"/>
              <a:cs typeface="Calibri" panose="020F0502020204030204" pitchFamily="34" charset="0"/>
            </a:endParaRPr>
          </a:p>
        </p:txBody>
      </p:sp>
      <p:sp>
        <p:nvSpPr>
          <p:cNvPr id="25" name="Footer Placeholder 2"/>
          <p:cNvSpPr>
            <a:spLocks noGrp="1"/>
          </p:cNvSpPr>
          <p:nvPr>
            <p:ph type="ftr" sz="quarter" idx="4294967295"/>
          </p:nvPr>
        </p:nvSpPr>
        <p:spPr>
          <a:xfrm>
            <a:off x="3471334" y="5611575"/>
            <a:ext cx="2201333" cy="273844"/>
          </a:xfrm>
          <a:prstGeom prst="rect">
            <a:avLst/>
          </a:prstGeom>
        </p:spPr>
        <p:txBody>
          <a:bodyPr/>
          <a:lstStyle/>
          <a:p>
            <a:r>
              <a:rPr lang="en-GB" sz="825" b="1" dirty="0">
                <a:solidFill>
                  <a:prstClr val="black">
                    <a:tint val="75000"/>
                  </a:prstClr>
                </a:solidFill>
                <a:latin typeface="Arial" panose="020B0604020202020204" pitchFamily="34" charset="0"/>
                <a:cs typeface="Arial" panose="020B0604020202020204" pitchFamily="34" charset="0"/>
              </a:rPr>
              <a:t>OFFICIAL - SENSITIVE</a:t>
            </a:r>
          </a:p>
        </p:txBody>
      </p:sp>
    </p:spTree>
    <p:extLst>
      <p:ext uri="{BB962C8B-B14F-4D97-AF65-F5344CB8AC3E}">
        <p14:creationId xmlns:p14="http://schemas.microsoft.com/office/powerpoint/2010/main" val="2527850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152525" y="866775"/>
            <a:ext cx="2075915" cy="69916"/>
          </a:xfrm>
          <a:prstGeom prst="rect">
            <a:avLst/>
          </a:prstGeom>
          <a:noFill/>
        </p:spPr>
        <p:txBody>
          <a:bodyPr vert="horz" wrap="none" lIns="27000" tIns="27000" rIns="27000" bIns="27000" rtlCol="0">
            <a:spAutoFit/>
          </a:bodyPr>
          <a:lstStyle/>
          <a:p>
            <a:pPr defTabSz="533400">
              <a:spcBef>
                <a:spcPts val="900"/>
              </a:spcBef>
            </a:pPr>
            <a:r>
              <a:rPr lang="en-GB" sz="100">
                <a:solidFill>
                  <a:srgbClr val="FFFFFF">
                    <a:alpha val="0"/>
                  </a:srgbClr>
                </a:solidFill>
              </a:rPr>
              <a:t>overall_0_131890129951127481 columns_1_131898676008132304 6_1_131889998640165249 9_1_131889998640376058 25_1_131890006548949768 30_1_131890010047522118 33_1_131890010222844276 37_1_131890018140189422 38_1_131890029732408871 44_1_131890068567785038 27_1_131890129739223457 8_1_131892805328226547 </a:t>
            </a:r>
            <a:endParaRPr lang="en-GB" sz="100" dirty="0" err="1">
              <a:solidFill>
                <a:srgbClr val="FFFFFF">
                  <a:alpha val="0"/>
                </a:srgbClr>
              </a:solidFill>
            </a:endParaRPr>
          </a:p>
        </p:txBody>
      </p:sp>
      <p:pic>
        <p:nvPicPr>
          <p:cNvPr id="37" name="Picture 36"/>
          <p:cNvPicPr>
            <a:picLocks noChangeAspect="1"/>
          </p:cNvPicPr>
          <p:nvPr/>
        </p:nvPicPr>
        <p:blipFill>
          <a:blip r:embed="rId4"/>
          <a:stretch>
            <a:fillRect/>
          </a:stretch>
        </p:blipFill>
        <p:spPr>
          <a:xfrm>
            <a:off x="1423565" y="1603304"/>
            <a:ext cx="658425" cy="463801"/>
          </a:xfrm>
          <a:prstGeom prst="rect">
            <a:avLst/>
          </a:prstGeom>
        </p:spPr>
      </p:pic>
      <p:grpSp>
        <p:nvGrpSpPr>
          <p:cNvPr id="38" name="Group 37"/>
          <p:cNvGrpSpPr/>
          <p:nvPr/>
        </p:nvGrpSpPr>
        <p:grpSpPr>
          <a:xfrm>
            <a:off x="1423565" y="1717706"/>
            <a:ext cx="6436052" cy="1131079"/>
            <a:chOff x="276848" y="4283670"/>
            <a:chExt cx="8581402" cy="1508105"/>
          </a:xfrm>
        </p:grpSpPr>
        <p:sp>
          <p:nvSpPr>
            <p:cNvPr id="39" name="btfpBulletedList211110"/>
            <p:cNvSpPr/>
            <p:nvPr>
              <p:custDataLst>
                <p:tags r:id="rId1"/>
              </p:custDataLst>
            </p:nvPr>
          </p:nvSpPr>
          <p:spPr>
            <a:xfrm>
              <a:off x="1289235" y="4283670"/>
              <a:ext cx="7569015" cy="1508105"/>
            </a:xfrm>
            <a:prstGeom prst="rect">
              <a:avLst/>
            </a:prstGeom>
          </p:spPr>
          <p:txBody>
            <a:bodyPr wrap="square">
              <a:spAutoFit/>
            </a:bodyPr>
            <a:lstStyle/>
            <a:p>
              <a:pPr defTabSz="533400">
                <a:spcBef>
                  <a:spcPts val="900"/>
                </a:spcBef>
              </a:pPr>
              <a:r>
                <a:rPr lang="en-GB" sz="1200" b="1" dirty="0">
                  <a:solidFill>
                    <a:prstClr val="black"/>
                  </a:solidFill>
                </a:rPr>
                <a:t>Wood packaging material </a:t>
              </a:r>
              <a:r>
                <a:rPr lang="en-GB" sz="1200" dirty="0">
                  <a:solidFill>
                    <a:prstClr val="black"/>
                  </a:solidFill>
                </a:rPr>
                <a:t>such as wooden pallets moving between the UK and the EU will have to be heat treated and marked in compliance with international standards.</a:t>
              </a:r>
            </a:p>
            <a:p>
              <a:pPr defTabSz="533400">
                <a:spcBef>
                  <a:spcPts val="900"/>
                </a:spcBef>
              </a:pPr>
              <a:r>
                <a:rPr lang="en-GB" sz="1200" dirty="0">
                  <a:solidFill>
                    <a:prstClr val="black"/>
                  </a:solidFill>
                </a:rPr>
                <a:t>The UK will continue to take a risk-based approach to checking WPM and therefore there will be </a:t>
              </a:r>
              <a:r>
                <a:rPr lang="en-GB" sz="1200" b="1" dirty="0">
                  <a:solidFill>
                    <a:prstClr val="black"/>
                  </a:solidFill>
                </a:rPr>
                <a:t>no new border checks </a:t>
              </a:r>
              <a:r>
                <a:rPr lang="en-GB" sz="1200" dirty="0">
                  <a:solidFill>
                    <a:prstClr val="black"/>
                  </a:solidFill>
                </a:rPr>
                <a:t>on EU WPM.</a:t>
              </a:r>
              <a:endParaRPr lang="en-GB" sz="1200" b="1" dirty="0">
                <a:solidFill>
                  <a:srgbClr val="000000"/>
                </a:solidFill>
              </a:endParaRPr>
            </a:p>
          </p:txBody>
        </p:sp>
        <p:grpSp>
          <p:nvGrpSpPr>
            <p:cNvPr id="57" name="btfpIcon568379"/>
            <p:cNvGrpSpPr/>
            <p:nvPr>
              <p:custDataLst>
                <p:tags r:id="rId2"/>
              </p:custDataLst>
            </p:nvPr>
          </p:nvGrpSpPr>
          <p:grpSpPr>
            <a:xfrm>
              <a:off x="276848" y="4392431"/>
              <a:ext cx="982807" cy="982807"/>
              <a:chOff x="7230587" y="847969"/>
              <a:chExt cx="1081088" cy="1081088"/>
            </a:xfrm>
          </p:grpSpPr>
          <p:sp>
            <p:nvSpPr>
              <p:cNvPr id="58" name="btfpIconCircle568379"/>
              <p:cNvSpPr>
                <a:spLocks noChangeArrowheads="1"/>
              </p:cNvSpPr>
              <p:nvPr/>
            </p:nvSpPr>
            <p:spPr>
              <a:xfrm>
                <a:off x="7230587" y="847969"/>
                <a:ext cx="1081088" cy="1081088"/>
              </a:xfrm>
              <a:prstGeom prst="ellipse">
                <a:avLst/>
              </a:prstGeom>
              <a:solidFill>
                <a:srgbClr val="947C5C"/>
              </a:solidFill>
              <a:ln>
                <a:noFill/>
              </a:ln>
              <a:effectLst/>
            </p:spPr>
            <p:txBody>
              <a:bodyPr vert="horz" wrap="square" lIns="65113" tIns="32556" rIns="65113" bIns="32556" anchor="t" anchorCtr="0" compatLnSpc="1">
                <a:prstTxWarp prst="textNoShape">
                  <a:avLst/>
                </a:prstTxWarp>
              </a:bodyPr>
              <a:lstStyle/>
              <a:p>
                <a:pPr marL="133350" indent="-133350" algn="ctr" defTabSz="533400">
                  <a:spcBef>
                    <a:spcPts val="900"/>
                  </a:spcBef>
                </a:pPr>
                <a:endParaRPr lang="en-US" sz="1139" dirty="0">
                  <a:solidFill>
                    <a:prstClr val="black"/>
                  </a:solidFill>
                </a:endParaRPr>
              </a:p>
            </p:txBody>
          </p:sp>
          <p:pic>
            <p:nvPicPr>
              <p:cNvPr id="59" name="btfpIconLines568379"/>
              <p:cNvPicPr>
                <a:picLocks/>
              </p:cNvPicPr>
              <p:nvPr/>
            </p:nvPicPr>
            <p:blipFill>
              <a:blip r:embed="rId5"/>
              <a:stretch>
                <a:fillRect/>
              </a:stretch>
            </p:blipFill>
            <p:spPr>
              <a:xfrm>
                <a:off x="7230587" y="847969"/>
                <a:ext cx="1081088" cy="1081088"/>
              </a:xfrm>
              <a:prstGeom prst="rect">
                <a:avLst/>
              </a:prstGeom>
            </p:spPr>
          </p:pic>
        </p:grpSp>
      </p:grpSp>
      <p:sp>
        <p:nvSpPr>
          <p:cNvPr id="15" name="Title 1"/>
          <p:cNvSpPr txBox="1">
            <a:spLocks/>
          </p:cNvSpPr>
          <p:nvPr/>
        </p:nvSpPr>
        <p:spPr>
          <a:xfrm>
            <a:off x="1371341" y="961159"/>
            <a:ext cx="6414156" cy="511142"/>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r>
              <a:rPr lang="en-GB" altLang="en-US" sz="2100" b="0" dirty="0">
                <a:solidFill>
                  <a:srgbClr val="0070C0"/>
                </a:solidFill>
                <a:latin typeface="Calibri" panose="020F0502020204030204" pitchFamily="34" charset="0"/>
                <a:cs typeface="Calibri" panose="020F0502020204030204" pitchFamily="34" charset="0"/>
              </a:rPr>
              <a:t>Imports &amp; Exports: Wood Packaging Material</a:t>
            </a:r>
            <a:endParaRPr lang="en-GB" sz="2100" b="0" dirty="0">
              <a:solidFill>
                <a:srgbClr val="0070C0"/>
              </a:solidFill>
              <a:latin typeface="Calibri" panose="020F0502020204030204" pitchFamily="34" charset="0"/>
              <a:cs typeface="Calibri" panose="020F0502020204030204" pitchFamily="34" charset="0"/>
            </a:endParaRPr>
          </a:p>
        </p:txBody>
      </p:sp>
      <p:sp>
        <p:nvSpPr>
          <p:cNvPr id="10" name="Footer Placeholder 2"/>
          <p:cNvSpPr>
            <a:spLocks noGrp="1"/>
          </p:cNvSpPr>
          <p:nvPr>
            <p:ph type="ftr" sz="quarter" idx="4294967295"/>
          </p:nvPr>
        </p:nvSpPr>
        <p:spPr>
          <a:xfrm>
            <a:off x="3471334" y="5611575"/>
            <a:ext cx="2201333" cy="273844"/>
          </a:xfrm>
          <a:prstGeom prst="rect">
            <a:avLst/>
          </a:prstGeom>
        </p:spPr>
        <p:txBody>
          <a:bodyPr/>
          <a:lstStyle/>
          <a:p>
            <a:r>
              <a:rPr lang="en-GB" sz="825" b="1" dirty="0">
                <a:solidFill>
                  <a:prstClr val="black">
                    <a:tint val="75000"/>
                  </a:prstClr>
                </a:solidFill>
                <a:latin typeface="Arial" panose="020B0604020202020204" pitchFamily="34" charset="0"/>
                <a:cs typeface="Arial" panose="020B0604020202020204" pitchFamily="34" charset="0"/>
              </a:rPr>
              <a:t>OFFICIAL - SENSITIVE</a:t>
            </a:r>
          </a:p>
        </p:txBody>
      </p:sp>
    </p:spTree>
    <p:extLst>
      <p:ext uri="{BB962C8B-B14F-4D97-AF65-F5344CB8AC3E}">
        <p14:creationId xmlns:p14="http://schemas.microsoft.com/office/powerpoint/2010/main" val="2931234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152525" y="866775"/>
            <a:ext cx="2075915" cy="69916"/>
          </a:xfrm>
          <a:prstGeom prst="rect">
            <a:avLst/>
          </a:prstGeom>
          <a:noFill/>
        </p:spPr>
        <p:txBody>
          <a:bodyPr vert="horz" wrap="none" lIns="27000" tIns="27000" rIns="27000" bIns="27000" rtlCol="0">
            <a:spAutoFit/>
          </a:bodyPr>
          <a:lstStyle/>
          <a:p>
            <a:r>
              <a:rPr lang="en-GB" sz="100">
                <a:solidFill>
                  <a:srgbClr val="FFFFFF">
                    <a:alpha val="0"/>
                  </a:srgbClr>
                </a:solidFill>
              </a:rPr>
              <a:t>overall_0_131890129951127481 columns_1_131898676008132304 6_1_131889998640165249 9_1_131889998640376058 25_1_131890006548949768 30_1_131890010047522118 33_1_131890010222844276 37_1_131890018140189422 38_1_131890029732408871 44_1_131890068567785038 27_1_131890129739223457 8_1_131892805328226547 </a:t>
            </a:r>
            <a:endParaRPr lang="en-GB" sz="100" dirty="0" err="1">
              <a:solidFill>
                <a:srgbClr val="FFFFFF">
                  <a:alpha val="0"/>
                </a:srgbClr>
              </a:solidFill>
            </a:endParaRPr>
          </a:p>
        </p:txBody>
      </p:sp>
      <p:grpSp>
        <p:nvGrpSpPr>
          <p:cNvPr id="4" name="Group 3"/>
          <p:cNvGrpSpPr/>
          <p:nvPr/>
        </p:nvGrpSpPr>
        <p:grpSpPr>
          <a:xfrm>
            <a:off x="1344512" y="1535577"/>
            <a:ext cx="6436053" cy="737105"/>
            <a:chOff x="268682" y="1509288"/>
            <a:chExt cx="8581404" cy="982807"/>
          </a:xfrm>
        </p:grpSpPr>
        <p:sp>
          <p:nvSpPr>
            <p:cNvPr id="19" name="btfpBulletedList211110"/>
            <p:cNvSpPr/>
            <p:nvPr/>
          </p:nvSpPr>
          <p:spPr>
            <a:xfrm>
              <a:off x="1281070" y="1617040"/>
              <a:ext cx="7569016" cy="861775"/>
            </a:xfrm>
            <a:prstGeom prst="rect">
              <a:avLst/>
            </a:prstGeom>
          </p:spPr>
          <p:txBody>
            <a:bodyPr wrap="square">
              <a:spAutoFit/>
            </a:bodyPr>
            <a:lstStyle/>
            <a:p>
              <a:r>
                <a:rPr lang="en-GB" sz="1200" dirty="0"/>
                <a:t>The UK will replace EU regulations with a UK regulatory framework and build domestic capacity to deliver the functions currently performed by the European Chemicals Agency (ECHA)</a:t>
              </a:r>
            </a:p>
          </p:txBody>
        </p:sp>
        <p:sp>
          <p:nvSpPr>
            <p:cNvPr id="21" name="btfpIconCircle884033"/>
            <p:cNvSpPr>
              <a:spLocks/>
            </p:cNvSpPr>
            <p:nvPr/>
          </p:nvSpPr>
          <p:spPr bwMode="gray">
            <a:xfrm>
              <a:off x="268682" y="1509288"/>
              <a:ext cx="982807" cy="982807"/>
            </a:xfrm>
            <a:prstGeom prst="ellipse">
              <a:avLst/>
            </a:prstGeom>
            <a:solidFill>
              <a:srgbClr val="947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a:endParaRPr lang="en-US" sz="1200" dirty="0" err="1">
                <a:solidFill>
                  <a:schemeClr val="tx1"/>
                </a:solidFill>
              </a:endParaRPr>
            </a:p>
          </p:txBody>
        </p:sp>
      </p:grpSp>
      <p:grpSp>
        <p:nvGrpSpPr>
          <p:cNvPr id="7" name="Group 6"/>
          <p:cNvGrpSpPr/>
          <p:nvPr/>
        </p:nvGrpSpPr>
        <p:grpSpPr>
          <a:xfrm>
            <a:off x="1343020" y="3543701"/>
            <a:ext cx="6436052" cy="772509"/>
            <a:chOff x="276848" y="4392431"/>
            <a:chExt cx="8581402" cy="1030012"/>
          </a:xfrm>
        </p:grpSpPr>
        <p:sp>
          <p:nvSpPr>
            <p:cNvPr id="27" name="btfpBulletedList211110"/>
            <p:cNvSpPr/>
            <p:nvPr>
              <p:custDataLst>
                <p:tags r:id="rId2"/>
              </p:custDataLst>
            </p:nvPr>
          </p:nvSpPr>
          <p:spPr>
            <a:xfrm>
              <a:off x="1289235" y="4560668"/>
              <a:ext cx="7569015" cy="861775"/>
            </a:xfrm>
            <a:prstGeom prst="rect">
              <a:avLst/>
            </a:prstGeom>
          </p:spPr>
          <p:txBody>
            <a:bodyPr wrap="square">
              <a:spAutoFit/>
            </a:bodyPr>
            <a:lstStyle/>
            <a:p>
              <a:r>
                <a:rPr lang="en-GB" sz="1200" dirty="0"/>
                <a:t>Imports to the UK: For the majority of chemical shipments, there will be minimal impact at points of entry because regulatory control takes place away from the border</a:t>
              </a:r>
              <a:endParaRPr lang="en-GB" sz="1200" b="1" dirty="0">
                <a:solidFill>
                  <a:srgbClr val="000000"/>
                </a:solidFill>
              </a:endParaRPr>
            </a:p>
          </p:txBody>
        </p:sp>
        <p:sp>
          <p:nvSpPr>
            <p:cNvPr id="35" name="btfpIconCircle568379"/>
            <p:cNvSpPr>
              <a:spLocks noChangeArrowheads="1"/>
            </p:cNvSpPr>
            <p:nvPr/>
          </p:nvSpPr>
          <p:spPr>
            <a:xfrm>
              <a:off x="276848" y="4392431"/>
              <a:ext cx="982807" cy="982807"/>
            </a:xfrm>
            <a:prstGeom prst="ellipse">
              <a:avLst/>
            </a:prstGeom>
            <a:solidFill>
              <a:srgbClr val="947C5C"/>
            </a:solidFill>
            <a:ln>
              <a:noFill/>
            </a:ln>
            <a:effectLst/>
          </p:spPr>
          <p:txBody>
            <a:bodyPr vert="horz" wrap="square" lIns="65113" tIns="32556" rIns="65113" bIns="32556" anchor="t" anchorCtr="0" compatLnSpc="1">
              <a:prstTxWarp prst="textNoShape">
                <a:avLst/>
              </a:prstTxWarp>
            </a:bodyPr>
            <a:lstStyle/>
            <a:p>
              <a:pPr algn="ctr"/>
              <a:endParaRPr lang="en-US" sz="1139" dirty="0"/>
            </a:p>
          </p:txBody>
        </p:sp>
      </p:grpSp>
      <p:grpSp>
        <p:nvGrpSpPr>
          <p:cNvPr id="5" name="Group 4"/>
          <p:cNvGrpSpPr/>
          <p:nvPr/>
        </p:nvGrpSpPr>
        <p:grpSpPr>
          <a:xfrm>
            <a:off x="1344512" y="2517384"/>
            <a:ext cx="6442176" cy="737105"/>
            <a:chOff x="268683" y="2735114"/>
            <a:chExt cx="8589568" cy="982807"/>
          </a:xfrm>
        </p:grpSpPr>
        <p:sp>
          <p:nvSpPr>
            <p:cNvPr id="26" name="btfpBulletedList211110"/>
            <p:cNvSpPr/>
            <p:nvPr/>
          </p:nvSpPr>
          <p:spPr>
            <a:xfrm>
              <a:off x="1289235" y="3041851"/>
              <a:ext cx="7569016" cy="369332"/>
            </a:xfrm>
            <a:prstGeom prst="rect">
              <a:avLst/>
            </a:prstGeom>
          </p:spPr>
          <p:txBody>
            <a:bodyPr wrap="square">
              <a:spAutoFit/>
            </a:bodyPr>
            <a:lstStyle/>
            <a:p>
              <a:r>
                <a:rPr lang="en-GB" sz="1200" dirty="0"/>
                <a:t>The UK will lose access to the EU’s REACH IT-system </a:t>
              </a:r>
              <a:endParaRPr lang="en-GB" sz="1200" dirty="0">
                <a:solidFill>
                  <a:srgbClr val="000000"/>
                </a:solidFill>
              </a:endParaRPr>
            </a:p>
          </p:txBody>
        </p:sp>
        <p:sp>
          <p:nvSpPr>
            <p:cNvPr id="38" name="btfpIconCircle889794"/>
            <p:cNvSpPr>
              <a:spLocks noChangeArrowheads="1"/>
            </p:cNvSpPr>
            <p:nvPr/>
          </p:nvSpPr>
          <p:spPr bwMode="auto">
            <a:xfrm>
              <a:off x="268683" y="2735114"/>
              <a:ext cx="982807" cy="982807"/>
            </a:xfrm>
            <a:prstGeom prst="ellipse">
              <a:avLst/>
            </a:prstGeom>
            <a:solidFill>
              <a:srgbClr val="947C5C"/>
            </a:solidFill>
            <a:ln>
              <a:noFill/>
            </a:ln>
          </p:spPr>
          <p:txBody>
            <a:bodyPr vert="horz" wrap="square" lIns="65113" tIns="32556" rIns="65113" bIns="32556" numCol="1" anchor="t" anchorCtr="0" compatLnSpc="1">
              <a:prstTxWarp prst="textNoShape">
                <a:avLst/>
              </a:prstTxWarp>
            </a:bodyPr>
            <a:lstStyle/>
            <a:p>
              <a:pPr algn="ctr"/>
              <a:endParaRPr lang="en-US" sz="1139" dirty="0"/>
            </a:p>
          </p:txBody>
        </p:sp>
      </p:grpSp>
      <p:grpSp>
        <p:nvGrpSpPr>
          <p:cNvPr id="24" name="Group 23"/>
          <p:cNvGrpSpPr/>
          <p:nvPr/>
        </p:nvGrpSpPr>
        <p:grpSpPr>
          <a:xfrm>
            <a:off x="1343021" y="4623787"/>
            <a:ext cx="6443668" cy="737105"/>
            <a:chOff x="276848" y="4392431"/>
            <a:chExt cx="8591557" cy="982807"/>
          </a:xfrm>
        </p:grpSpPr>
        <p:sp>
          <p:nvSpPr>
            <p:cNvPr id="25" name="btfpBulletedList211110"/>
            <p:cNvSpPr/>
            <p:nvPr>
              <p:custDataLst>
                <p:tags r:id="rId1"/>
              </p:custDataLst>
            </p:nvPr>
          </p:nvSpPr>
          <p:spPr>
            <a:xfrm>
              <a:off x="1299389" y="4451908"/>
              <a:ext cx="7569016" cy="861775"/>
            </a:xfrm>
            <a:prstGeom prst="rect">
              <a:avLst/>
            </a:prstGeom>
          </p:spPr>
          <p:txBody>
            <a:bodyPr wrap="square">
              <a:spAutoFit/>
            </a:bodyPr>
            <a:lstStyle/>
            <a:p>
              <a:r>
                <a:rPr lang="en-GB" sz="1200" dirty="0"/>
                <a:t>Exports to the EU: There are additional requirements for exporters, namely appointing an EU-based Only Representative to maintain access to the EU market, but these do not take place at the border</a:t>
              </a:r>
              <a:endParaRPr lang="en-GB" sz="1200" b="1" dirty="0">
                <a:solidFill>
                  <a:srgbClr val="000000"/>
                </a:solidFill>
              </a:endParaRPr>
            </a:p>
          </p:txBody>
        </p:sp>
        <p:sp>
          <p:nvSpPr>
            <p:cNvPr id="28" name="btfpIconCircle568379"/>
            <p:cNvSpPr>
              <a:spLocks noChangeArrowheads="1"/>
            </p:cNvSpPr>
            <p:nvPr/>
          </p:nvSpPr>
          <p:spPr>
            <a:xfrm>
              <a:off x="276848" y="4392431"/>
              <a:ext cx="982807" cy="982807"/>
            </a:xfrm>
            <a:prstGeom prst="ellipse">
              <a:avLst/>
            </a:prstGeom>
            <a:solidFill>
              <a:srgbClr val="947C5C"/>
            </a:solidFill>
            <a:ln>
              <a:noFill/>
            </a:ln>
            <a:effectLst/>
          </p:spPr>
          <p:txBody>
            <a:bodyPr vert="horz" wrap="square" lIns="65113" tIns="32556" rIns="65113" bIns="32556" anchor="t" anchorCtr="0" compatLnSpc="1">
              <a:prstTxWarp prst="textNoShape">
                <a:avLst/>
              </a:prstTxWarp>
            </a:bodyPr>
            <a:lstStyle/>
            <a:p>
              <a:pPr algn="ctr"/>
              <a:endParaRPr lang="en-US" sz="1139" dirty="0"/>
            </a:p>
          </p:txBody>
        </p:sp>
      </p:grpSp>
      <p:pic>
        <p:nvPicPr>
          <p:cNvPr id="6" name="Picture 5"/>
          <p:cNvPicPr>
            <a:picLocks noChangeAspect="1"/>
          </p:cNvPicPr>
          <p:nvPr/>
        </p:nvPicPr>
        <p:blipFill>
          <a:blip r:embed="rId4"/>
          <a:stretch>
            <a:fillRect/>
          </a:stretch>
        </p:blipFill>
        <p:spPr>
          <a:xfrm>
            <a:off x="1382360" y="1657518"/>
            <a:ext cx="658425" cy="463801"/>
          </a:xfrm>
          <a:prstGeom prst="rect">
            <a:avLst/>
          </a:prstGeom>
        </p:spPr>
      </p:pic>
      <p:pic>
        <p:nvPicPr>
          <p:cNvPr id="8" name="Picture 7"/>
          <p:cNvPicPr>
            <a:picLocks noChangeAspect="1"/>
          </p:cNvPicPr>
          <p:nvPr/>
        </p:nvPicPr>
        <p:blipFill>
          <a:blip r:embed="rId4"/>
          <a:stretch>
            <a:fillRect/>
          </a:stretch>
        </p:blipFill>
        <p:spPr>
          <a:xfrm>
            <a:off x="1382360" y="2639604"/>
            <a:ext cx="658425" cy="463520"/>
          </a:xfrm>
          <a:prstGeom prst="rect">
            <a:avLst/>
          </a:prstGeom>
        </p:spPr>
      </p:pic>
      <p:pic>
        <p:nvPicPr>
          <p:cNvPr id="9" name="Picture 8"/>
          <p:cNvPicPr>
            <a:picLocks noChangeAspect="1"/>
          </p:cNvPicPr>
          <p:nvPr/>
        </p:nvPicPr>
        <p:blipFill>
          <a:blip r:embed="rId4"/>
          <a:stretch>
            <a:fillRect/>
          </a:stretch>
        </p:blipFill>
        <p:spPr>
          <a:xfrm>
            <a:off x="1389976" y="3670954"/>
            <a:ext cx="658425" cy="434378"/>
          </a:xfrm>
          <a:prstGeom prst="rect">
            <a:avLst/>
          </a:prstGeom>
        </p:spPr>
      </p:pic>
      <p:pic>
        <p:nvPicPr>
          <p:cNvPr id="10" name="Picture 9"/>
          <p:cNvPicPr>
            <a:picLocks noChangeAspect="1"/>
          </p:cNvPicPr>
          <p:nvPr/>
        </p:nvPicPr>
        <p:blipFill>
          <a:blip r:embed="rId4"/>
          <a:stretch>
            <a:fillRect/>
          </a:stretch>
        </p:blipFill>
        <p:spPr>
          <a:xfrm>
            <a:off x="1389976" y="4739868"/>
            <a:ext cx="658425" cy="469660"/>
          </a:xfrm>
          <a:prstGeom prst="rect">
            <a:avLst/>
          </a:prstGeom>
        </p:spPr>
      </p:pic>
      <p:sp>
        <p:nvSpPr>
          <p:cNvPr id="29" name="Title 1"/>
          <p:cNvSpPr txBox="1">
            <a:spLocks/>
          </p:cNvSpPr>
          <p:nvPr/>
        </p:nvSpPr>
        <p:spPr>
          <a:xfrm>
            <a:off x="1371341" y="961159"/>
            <a:ext cx="6414156" cy="511142"/>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r>
              <a:rPr lang="en-GB" altLang="en-US" sz="2100" b="0" dirty="0">
                <a:solidFill>
                  <a:srgbClr val="0070C0"/>
                </a:solidFill>
                <a:latin typeface="Calibri" panose="020F0502020204030204" pitchFamily="34" charset="0"/>
                <a:cs typeface="Calibri" panose="020F0502020204030204" pitchFamily="34" charset="0"/>
              </a:rPr>
              <a:t>Chemicals</a:t>
            </a:r>
            <a:endParaRPr lang="en-GB" sz="2100" b="0" dirty="0">
              <a:solidFill>
                <a:srgbClr val="0070C0"/>
              </a:solidFill>
              <a:latin typeface="Calibri" panose="020F0502020204030204" pitchFamily="34" charset="0"/>
              <a:cs typeface="Calibri" panose="020F0502020204030204" pitchFamily="34" charset="0"/>
            </a:endParaRPr>
          </a:p>
        </p:txBody>
      </p:sp>
      <p:sp>
        <p:nvSpPr>
          <p:cNvPr id="20" name="Footer Placeholder 2"/>
          <p:cNvSpPr>
            <a:spLocks noGrp="1"/>
          </p:cNvSpPr>
          <p:nvPr>
            <p:ph type="ftr" sz="quarter" idx="4294967295"/>
          </p:nvPr>
        </p:nvSpPr>
        <p:spPr>
          <a:xfrm>
            <a:off x="3471334" y="5611575"/>
            <a:ext cx="2201333" cy="273844"/>
          </a:xfrm>
          <a:prstGeom prst="rect">
            <a:avLst/>
          </a:prstGeom>
        </p:spPr>
        <p:txBody>
          <a:bodyPr/>
          <a:lstStyle/>
          <a:p>
            <a:r>
              <a:rPr lang="en-GB" sz="825" b="1" dirty="0">
                <a:solidFill>
                  <a:prstClr val="black">
                    <a:tint val="75000"/>
                  </a:prstClr>
                </a:solidFill>
                <a:latin typeface="Arial" panose="020B0604020202020204" pitchFamily="34" charset="0"/>
                <a:cs typeface="Arial" panose="020B0604020202020204" pitchFamily="34" charset="0"/>
              </a:rPr>
              <a:t>OFFICIAL - SENSITIVE</a:t>
            </a:r>
          </a:p>
        </p:txBody>
      </p:sp>
    </p:spTree>
    <p:extLst>
      <p:ext uri="{BB962C8B-B14F-4D97-AF65-F5344CB8AC3E}">
        <p14:creationId xmlns:p14="http://schemas.microsoft.com/office/powerpoint/2010/main" val="102559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smtClean="0">
                <a:solidFill>
                  <a:prstClr val="black"/>
                </a:solidFill>
                <a:cs typeface="Arial" panose="020B0604020202020204" pitchFamily="34" charset="0"/>
              </a:rPr>
              <a:t>Today’s Industry Day will cover three types of freight traffic:</a:t>
            </a:r>
          </a:p>
          <a:p>
            <a:pPr marL="0" lvl="1" indent="0">
              <a:lnSpc>
                <a:spcPct val="120000"/>
              </a:lnSpc>
              <a:spcBef>
                <a:spcPts val="0"/>
              </a:spcBef>
              <a:spcAft>
                <a:spcPts val="600"/>
              </a:spcAft>
              <a:buNone/>
            </a:pPr>
            <a:endParaRPr lang="en-GB" sz="1600" dirty="0" smtClean="0">
              <a:solidFill>
                <a:prstClr val="black"/>
              </a:solidFill>
              <a:cs typeface="Arial" panose="020B0604020202020204" pitchFamily="34" charset="0"/>
            </a:endParaRPr>
          </a:p>
          <a:p>
            <a:pPr marL="342900" lvl="1" indent="-342900">
              <a:lnSpc>
                <a:spcPct val="120000"/>
              </a:lnSpc>
              <a:spcBef>
                <a:spcPts val="0"/>
              </a:spcBef>
              <a:spcAft>
                <a:spcPts val="600"/>
              </a:spcAft>
              <a:buClr>
                <a:schemeClr val="accent3"/>
              </a:buClr>
              <a:buAutoNum type="arabicPeriod"/>
            </a:pPr>
            <a:r>
              <a:rPr lang="en-GB" sz="1600" dirty="0" smtClean="0">
                <a:solidFill>
                  <a:prstClr val="black"/>
                </a:solidFill>
                <a:cs typeface="Arial" panose="020B0604020202020204" pitchFamily="34" charset="0"/>
              </a:rPr>
              <a:t>Freight to / from Spain / EU using the Short Straits.</a:t>
            </a:r>
          </a:p>
          <a:p>
            <a:pPr marL="342900" lvl="1" indent="-342900">
              <a:lnSpc>
                <a:spcPct val="120000"/>
              </a:lnSpc>
              <a:spcBef>
                <a:spcPts val="0"/>
              </a:spcBef>
              <a:spcAft>
                <a:spcPts val="600"/>
              </a:spcAft>
              <a:buClr>
                <a:schemeClr val="accent3"/>
              </a:buClr>
              <a:buAutoNum type="arabicPeriod"/>
            </a:pPr>
            <a:r>
              <a:rPr lang="en-GB" sz="1600" dirty="0" smtClean="0">
                <a:solidFill>
                  <a:prstClr val="black"/>
                </a:solidFill>
                <a:cs typeface="Arial" panose="020B0604020202020204" pitchFamily="34" charset="0"/>
              </a:rPr>
              <a:t>Freight </a:t>
            </a:r>
            <a:r>
              <a:rPr lang="en-GB" sz="1600" dirty="0">
                <a:solidFill>
                  <a:prstClr val="black"/>
                </a:solidFill>
                <a:cs typeface="Arial" panose="020B0604020202020204" pitchFamily="34" charset="0"/>
              </a:rPr>
              <a:t>to / from Spain / </a:t>
            </a:r>
            <a:r>
              <a:rPr lang="en-GB" sz="1600" dirty="0" smtClean="0">
                <a:solidFill>
                  <a:prstClr val="black"/>
                </a:solidFill>
                <a:cs typeface="Arial" panose="020B0604020202020204" pitchFamily="34" charset="0"/>
              </a:rPr>
              <a:t>EU using the western Channel ports.</a:t>
            </a:r>
          </a:p>
          <a:p>
            <a:pPr marL="342900" lvl="1" indent="-342900">
              <a:lnSpc>
                <a:spcPct val="120000"/>
              </a:lnSpc>
              <a:spcBef>
                <a:spcPts val="0"/>
              </a:spcBef>
              <a:spcAft>
                <a:spcPts val="600"/>
              </a:spcAft>
              <a:buClr>
                <a:schemeClr val="accent3"/>
              </a:buClr>
              <a:buAutoNum type="arabicPeriod"/>
            </a:pPr>
            <a:r>
              <a:rPr lang="en-GB" sz="1600" dirty="0" smtClean="0">
                <a:solidFill>
                  <a:prstClr val="black"/>
                </a:solidFill>
                <a:cs typeface="Arial" panose="020B0604020202020204" pitchFamily="34" charset="0"/>
              </a:rPr>
              <a:t>Freight </a:t>
            </a:r>
            <a:r>
              <a:rPr lang="en-GB" sz="1600" dirty="0">
                <a:solidFill>
                  <a:prstClr val="black"/>
                </a:solidFill>
                <a:cs typeface="Arial" panose="020B0604020202020204" pitchFamily="34" charset="0"/>
              </a:rPr>
              <a:t>to / from Spain / </a:t>
            </a:r>
            <a:r>
              <a:rPr lang="en-GB" sz="1600" dirty="0" smtClean="0">
                <a:solidFill>
                  <a:prstClr val="black"/>
                </a:solidFill>
                <a:cs typeface="Arial" panose="020B0604020202020204" pitchFamily="34" charset="0"/>
              </a:rPr>
              <a:t>EU from south coast direct to Bilbao and Santander.</a:t>
            </a:r>
          </a:p>
        </p:txBody>
      </p:sp>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8" name="Title 2"/>
          <p:cNvSpPr>
            <a:spLocks noGrp="1"/>
          </p:cNvSpPr>
          <p:nvPr>
            <p:ph type="title"/>
          </p:nvPr>
        </p:nvSpPr>
        <p:spPr>
          <a:xfrm>
            <a:off x="304455" y="138544"/>
            <a:ext cx="8552208" cy="681523"/>
          </a:xfrm>
        </p:spPr>
        <p:txBody>
          <a:bodyPr/>
          <a:lstStyle/>
          <a:p>
            <a:r>
              <a:rPr lang="en-GB" dirty="0" smtClean="0"/>
              <a:t>Event overview - </a:t>
            </a:r>
            <a:r>
              <a:rPr lang="en-GB" sz="2400" dirty="0" smtClean="0"/>
              <a:t>Types of freight traffic</a:t>
            </a:r>
            <a:endParaRPr lang="en-GB" sz="2400" dirty="0"/>
          </a:p>
        </p:txBody>
      </p:sp>
    </p:spTree>
    <p:extLst>
      <p:ext uri="{BB962C8B-B14F-4D97-AF65-F5344CB8AC3E}">
        <p14:creationId xmlns:p14="http://schemas.microsoft.com/office/powerpoint/2010/main" val="2308099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152525" y="866775"/>
            <a:ext cx="2075915" cy="69916"/>
          </a:xfrm>
          <a:prstGeom prst="rect">
            <a:avLst/>
          </a:prstGeom>
          <a:noFill/>
        </p:spPr>
        <p:txBody>
          <a:bodyPr vert="horz" wrap="none" lIns="27000" tIns="27000" rIns="27000" bIns="27000" rtlCol="0">
            <a:spAutoFit/>
          </a:bodyPr>
          <a:lstStyle/>
          <a:p>
            <a:r>
              <a:rPr lang="en-GB" sz="100">
                <a:solidFill>
                  <a:srgbClr val="FFFFFF">
                    <a:alpha val="0"/>
                  </a:srgbClr>
                </a:solidFill>
              </a:rPr>
              <a:t>overall_0_131890129951127481 columns_1_131898676008132304 6_1_131889998640165249 9_1_131889998640376058 25_1_131890006548949768 30_1_131890010047522118 33_1_131890010222844276 37_1_131890018140189422 38_1_131890029732408871 44_1_131890068567785038 27_1_131890129739223457 8_1_131892805328226547 </a:t>
            </a:r>
            <a:endParaRPr lang="en-GB" sz="100" dirty="0" err="1">
              <a:solidFill>
                <a:srgbClr val="FFFFFF">
                  <a:alpha val="0"/>
                </a:srgbClr>
              </a:solidFill>
            </a:endParaRPr>
          </a:p>
        </p:txBody>
      </p:sp>
      <p:sp>
        <p:nvSpPr>
          <p:cNvPr id="2" name="Rectangle 1"/>
          <p:cNvSpPr/>
          <p:nvPr/>
        </p:nvSpPr>
        <p:spPr>
          <a:xfrm>
            <a:off x="1518558" y="1630951"/>
            <a:ext cx="6266940" cy="3785652"/>
          </a:xfrm>
          <a:prstGeom prst="rect">
            <a:avLst/>
          </a:prstGeom>
        </p:spPr>
        <p:txBody>
          <a:bodyPr wrap="square">
            <a:spAutoFit/>
          </a:bodyPr>
          <a:lstStyle/>
          <a:p>
            <a:r>
              <a:rPr lang="en-GB" sz="1200" dirty="0"/>
              <a:t>In the event of a ‘No Deal’</a:t>
            </a:r>
          </a:p>
          <a:p>
            <a:pPr marL="253604" indent="-253604">
              <a:buClr>
                <a:srgbClr val="00B050"/>
              </a:buClr>
              <a:buFont typeface="Arial" panose="020B0604020202020204" pitchFamily="34" charset="0"/>
              <a:buAutoNum type="arabicPeriod"/>
            </a:pPr>
            <a:endParaRPr lang="en-GB" sz="1200" dirty="0"/>
          </a:p>
          <a:p>
            <a:pPr marL="253604" indent="-253604">
              <a:buClr>
                <a:srgbClr val="00B050"/>
              </a:buClr>
              <a:buFont typeface="Arial" panose="020B0604020202020204" pitchFamily="34" charset="0"/>
              <a:buAutoNum type="arabicPeriod"/>
            </a:pPr>
            <a:r>
              <a:rPr lang="en-GB" sz="1200" dirty="0"/>
              <a:t>The UK will need to be listed as a ‘third country’ to export to the EU. The EU listed the UK as a third country ahead of a potential no-deal on 12 April and we expect we will continue to meet the requirements for ‘third country’ status.</a:t>
            </a:r>
          </a:p>
          <a:p>
            <a:pPr>
              <a:buClr>
                <a:srgbClr val="00B050"/>
              </a:buClr>
            </a:pPr>
            <a:r>
              <a:rPr lang="en-GB" sz="1200" dirty="0"/>
              <a:t> </a:t>
            </a:r>
            <a:endParaRPr lang="en-US" altLang="en-US" sz="1200" dirty="0"/>
          </a:p>
          <a:p>
            <a:pPr marL="257175" indent="-257175">
              <a:buClr>
                <a:srgbClr val="00B050"/>
              </a:buClr>
              <a:buFont typeface="+mj-lt"/>
              <a:buAutoNum type="arabicPeriod" startAt="2"/>
            </a:pPr>
            <a:r>
              <a:rPr lang="en-US" altLang="en-US" sz="1200" dirty="0"/>
              <a:t>To export animals, animal products, fish, shellfish, crustaceans or fishery products from the UK to the EU, the UK exporter will need a certified </a:t>
            </a:r>
            <a:r>
              <a:rPr lang="en-US" altLang="en-US" sz="1200" dirty="0">
                <a:hlinkClick r:id="rId3"/>
              </a:rPr>
              <a:t>export health certificate</a:t>
            </a:r>
            <a:r>
              <a:rPr lang="en-US" altLang="en-US" sz="1200" dirty="0"/>
              <a:t> (EHC), signed by an authorized signatory following an inspection, which is sent with the export consignment</a:t>
            </a:r>
          </a:p>
          <a:p>
            <a:pPr>
              <a:spcBef>
                <a:spcPct val="0"/>
              </a:spcBef>
            </a:pPr>
            <a:endParaRPr lang="en-US" altLang="en-US" sz="1200" dirty="0"/>
          </a:p>
          <a:p>
            <a:pPr marL="257175" indent="-257175">
              <a:buClr>
                <a:srgbClr val="00B050"/>
              </a:buClr>
              <a:buFont typeface="+mj-lt"/>
              <a:buAutoNum type="arabicPeriod" startAt="3"/>
            </a:pPr>
            <a:r>
              <a:rPr lang="en-US" altLang="en-US" sz="1200" dirty="0"/>
              <a:t>The goods will need to enter the EU through a </a:t>
            </a:r>
            <a:r>
              <a:rPr lang="en-US" altLang="en-US" sz="1200" dirty="0">
                <a:hlinkClick r:id="rId4"/>
              </a:rPr>
              <a:t>border inspection post (BIP)</a:t>
            </a:r>
            <a:r>
              <a:rPr lang="en-US" altLang="en-US" sz="1200" dirty="0"/>
              <a:t> </a:t>
            </a:r>
          </a:p>
          <a:p>
            <a:pPr>
              <a:spcBef>
                <a:spcPct val="0"/>
              </a:spcBef>
            </a:pPr>
            <a:endParaRPr lang="en-US" altLang="en-US" sz="1200" dirty="0"/>
          </a:p>
          <a:p>
            <a:pPr marL="257175" indent="-257175">
              <a:buClr>
                <a:srgbClr val="00B050"/>
              </a:buClr>
              <a:buFont typeface="+mj-lt"/>
              <a:buAutoNum type="arabicPeriod" startAt="4"/>
            </a:pPr>
            <a:r>
              <a:rPr lang="en-US" altLang="en-US" sz="1200" dirty="0"/>
              <a:t>The EU-based importer/import agent will have to notify the BIP prior to the arrival of the consignment, and at least 24 hours in advance for live animals – and upload a copy of the EHC on TRACES</a:t>
            </a:r>
          </a:p>
        </p:txBody>
      </p:sp>
      <p:sp>
        <p:nvSpPr>
          <p:cNvPr id="5" name="Title 4"/>
          <p:cNvSpPr>
            <a:spLocks noGrp="1"/>
          </p:cNvSpPr>
          <p:nvPr>
            <p:ph type="title"/>
          </p:nvPr>
        </p:nvSpPr>
        <p:spPr/>
        <p:txBody>
          <a:bodyPr/>
          <a:lstStyle/>
          <a:p>
            <a:r>
              <a:rPr lang="en-GB" dirty="0" smtClean="0"/>
              <a:t> </a:t>
            </a:r>
            <a:endParaRPr lang="en-GB" dirty="0"/>
          </a:p>
        </p:txBody>
      </p:sp>
      <p:sp>
        <p:nvSpPr>
          <p:cNvPr id="6" name="Footer Placeholder 2"/>
          <p:cNvSpPr>
            <a:spLocks noGrp="1"/>
          </p:cNvSpPr>
          <p:nvPr>
            <p:ph type="ftr" sz="quarter" idx="4294967295"/>
          </p:nvPr>
        </p:nvSpPr>
        <p:spPr>
          <a:prstGeom prst="rect">
            <a:avLst/>
          </a:prstGeom>
        </p:spPr>
        <p:txBody>
          <a:bodyPr/>
          <a:lstStyle/>
          <a:p>
            <a:r>
              <a:rPr lang="en-GB" sz="825" b="1" dirty="0">
                <a:solidFill>
                  <a:prstClr val="black">
                    <a:tint val="75000"/>
                  </a:prstClr>
                </a:solidFill>
                <a:latin typeface="Arial" panose="020B0604020202020204" pitchFamily="34" charset="0"/>
                <a:cs typeface="Arial" panose="020B0604020202020204" pitchFamily="34" charset="0"/>
              </a:rPr>
              <a:t>OFFICIAL - SENSITIVE</a:t>
            </a:r>
          </a:p>
        </p:txBody>
      </p:sp>
      <p:sp>
        <p:nvSpPr>
          <p:cNvPr id="8" name="Title 1"/>
          <p:cNvSpPr txBox="1">
            <a:spLocks/>
          </p:cNvSpPr>
          <p:nvPr/>
        </p:nvSpPr>
        <p:spPr>
          <a:xfrm>
            <a:off x="1372500" y="962551"/>
            <a:ext cx="6414156" cy="511142"/>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r>
              <a:rPr lang="en-GB" altLang="en-US" sz="2100" b="0" dirty="0">
                <a:solidFill>
                  <a:srgbClr val="0070C0"/>
                </a:solidFill>
                <a:latin typeface="Calibri" panose="020F0502020204030204" pitchFamily="34" charset="0"/>
                <a:cs typeface="Calibri" panose="020F0502020204030204" pitchFamily="34" charset="0"/>
              </a:rPr>
              <a:t>Exports to the EU: Animals and Animal Products</a:t>
            </a:r>
            <a:endParaRPr lang="en-GB" sz="2100" b="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1975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152525" y="866775"/>
            <a:ext cx="2075915" cy="69916"/>
          </a:xfrm>
          <a:prstGeom prst="rect">
            <a:avLst/>
          </a:prstGeom>
          <a:noFill/>
        </p:spPr>
        <p:txBody>
          <a:bodyPr vert="horz" wrap="none" lIns="27000" tIns="27000" rIns="27000" bIns="27000" rtlCol="0">
            <a:spAutoFit/>
          </a:bodyPr>
          <a:lstStyle/>
          <a:p>
            <a:r>
              <a:rPr lang="en-GB" sz="100">
                <a:solidFill>
                  <a:srgbClr val="FFFFFF">
                    <a:alpha val="0"/>
                  </a:srgbClr>
                </a:solidFill>
              </a:rPr>
              <a:t>overall_0_131890129951127481 columns_1_131898676008132304 6_1_131889998640165249 9_1_131889998640376058 25_1_131890006548949768 30_1_131890010047522118 33_1_131890010222844276 37_1_131890018140189422 38_1_131890029732408871 44_1_131890068567785038 27_1_131890129739223457 8_1_131892805328226547 </a:t>
            </a:r>
            <a:endParaRPr lang="en-GB" sz="100" dirty="0" err="1">
              <a:solidFill>
                <a:srgbClr val="FFFFFF">
                  <a:alpha val="0"/>
                </a:srgbClr>
              </a:solidFill>
            </a:endParaRPr>
          </a:p>
        </p:txBody>
      </p:sp>
      <p:sp>
        <p:nvSpPr>
          <p:cNvPr id="2" name="Rectangle 1"/>
          <p:cNvSpPr/>
          <p:nvPr/>
        </p:nvSpPr>
        <p:spPr>
          <a:xfrm>
            <a:off x="1518558" y="1630951"/>
            <a:ext cx="6266940" cy="276999"/>
          </a:xfrm>
          <a:prstGeom prst="rect">
            <a:avLst/>
          </a:prstGeom>
        </p:spPr>
        <p:txBody>
          <a:bodyPr wrap="square">
            <a:spAutoFit/>
          </a:bodyPr>
          <a:lstStyle/>
          <a:p>
            <a:r>
              <a:rPr lang="en-GB" sz="1200" dirty="0"/>
              <a:t>Key messages for EU businesses:</a:t>
            </a:r>
          </a:p>
        </p:txBody>
      </p:sp>
      <p:sp>
        <p:nvSpPr>
          <p:cNvPr id="5" name="Title 4"/>
          <p:cNvSpPr>
            <a:spLocks noGrp="1"/>
          </p:cNvSpPr>
          <p:nvPr>
            <p:ph type="title"/>
          </p:nvPr>
        </p:nvSpPr>
        <p:spPr/>
        <p:txBody>
          <a:bodyPr/>
          <a:lstStyle/>
          <a:p>
            <a:r>
              <a:rPr lang="en-GB" dirty="0" smtClean="0"/>
              <a:t> </a:t>
            </a:r>
            <a:endParaRPr lang="en-GB" dirty="0"/>
          </a:p>
        </p:txBody>
      </p:sp>
      <p:sp>
        <p:nvSpPr>
          <p:cNvPr id="6" name="Footer Placeholder 2"/>
          <p:cNvSpPr>
            <a:spLocks noGrp="1"/>
          </p:cNvSpPr>
          <p:nvPr>
            <p:ph type="ftr" sz="quarter" idx="4294967295"/>
          </p:nvPr>
        </p:nvSpPr>
        <p:spPr>
          <a:xfrm>
            <a:off x="3471334" y="5611575"/>
            <a:ext cx="2201333" cy="273844"/>
          </a:xfrm>
          <a:prstGeom prst="rect">
            <a:avLst/>
          </a:prstGeom>
        </p:spPr>
        <p:txBody>
          <a:bodyPr/>
          <a:lstStyle/>
          <a:p>
            <a:r>
              <a:rPr lang="en-GB" sz="825" b="1" dirty="0">
                <a:solidFill>
                  <a:prstClr val="black">
                    <a:tint val="75000"/>
                  </a:prstClr>
                </a:solidFill>
                <a:latin typeface="Arial" panose="020B0604020202020204" pitchFamily="34" charset="0"/>
                <a:cs typeface="Arial" panose="020B0604020202020204" pitchFamily="34" charset="0"/>
              </a:rPr>
              <a:t>OFFICIAL - SENSITIVE</a:t>
            </a:r>
          </a:p>
        </p:txBody>
      </p:sp>
      <p:sp>
        <p:nvSpPr>
          <p:cNvPr id="8" name="Title 1"/>
          <p:cNvSpPr txBox="1">
            <a:spLocks/>
          </p:cNvSpPr>
          <p:nvPr/>
        </p:nvSpPr>
        <p:spPr>
          <a:xfrm>
            <a:off x="1372500" y="962551"/>
            <a:ext cx="6414156" cy="511142"/>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r>
              <a:rPr lang="en-GB" altLang="en-US" sz="2100" b="0" dirty="0">
                <a:solidFill>
                  <a:srgbClr val="0070C0"/>
                </a:solidFill>
                <a:latin typeface="Calibri" panose="020F0502020204030204" pitchFamily="34" charset="0"/>
                <a:cs typeface="Calibri" panose="020F0502020204030204" pitchFamily="34" charset="0"/>
              </a:rPr>
              <a:t>Exports to the EU: Animals and Animal Products</a:t>
            </a:r>
            <a:endParaRPr lang="en-GB" sz="2100" b="0" dirty="0">
              <a:solidFill>
                <a:srgbClr val="0070C0"/>
              </a:solidFill>
              <a:latin typeface="Calibri" panose="020F0502020204030204" pitchFamily="34" charset="0"/>
              <a:cs typeface="Calibri" panose="020F0502020204030204" pitchFamily="34" charset="0"/>
            </a:endParaRPr>
          </a:p>
        </p:txBody>
      </p:sp>
      <p:grpSp>
        <p:nvGrpSpPr>
          <p:cNvPr id="7" name="Group 6"/>
          <p:cNvGrpSpPr/>
          <p:nvPr>
            <p:custDataLst>
              <p:tags r:id="rId1"/>
            </p:custDataLst>
          </p:nvPr>
        </p:nvGrpSpPr>
        <p:grpSpPr>
          <a:xfrm>
            <a:off x="1518558" y="2110850"/>
            <a:ext cx="4827039" cy="887915"/>
            <a:chOff x="276847" y="5186765"/>
            <a:chExt cx="8581403" cy="1571057"/>
          </a:xfrm>
        </p:grpSpPr>
        <p:sp>
          <p:nvSpPr>
            <p:cNvPr id="9" name="btfpBulletedList211110"/>
            <p:cNvSpPr/>
            <p:nvPr/>
          </p:nvSpPr>
          <p:spPr>
            <a:xfrm>
              <a:off x="1289235" y="5369161"/>
              <a:ext cx="7569015" cy="1388661"/>
            </a:xfrm>
            <a:prstGeom prst="rect">
              <a:avLst/>
            </a:prstGeom>
          </p:spPr>
          <p:txBody>
            <a:bodyPr wrap="square">
              <a:spAutoFit/>
            </a:bodyPr>
            <a:lstStyle/>
            <a:p>
              <a:pPr defTabSz="400050">
                <a:spcBef>
                  <a:spcPts val="675"/>
                </a:spcBef>
              </a:pPr>
              <a:r>
                <a:rPr lang="en-GB" sz="1500" b="1" dirty="0">
                  <a:solidFill>
                    <a:prstClr val="black"/>
                  </a:solidFill>
                </a:rPr>
                <a:t>Pre-notify on TRACES </a:t>
              </a:r>
              <a:r>
                <a:rPr lang="en-GB" sz="1500" dirty="0">
                  <a:solidFill>
                    <a:prstClr val="black"/>
                  </a:solidFill>
                </a:rPr>
                <a:t>when importing animals and animal products from the UK – and upload a copy of the UK Export Health Certificate</a:t>
              </a:r>
              <a:endParaRPr lang="en-GB" sz="1500" b="1" dirty="0">
                <a:solidFill>
                  <a:prstClr val="black"/>
                </a:solidFill>
              </a:endParaRPr>
            </a:p>
          </p:txBody>
        </p:sp>
        <p:grpSp>
          <p:nvGrpSpPr>
            <p:cNvPr id="10" name="btfpIcon291378"/>
            <p:cNvGrpSpPr/>
            <p:nvPr>
              <p:custDataLst>
                <p:tags r:id="rId7"/>
              </p:custDataLst>
            </p:nvPr>
          </p:nvGrpSpPr>
          <p:grpSpPr>
            <a:xfrm>
              <a:off x="276847" y="5186765"/>
              <a:ext cx="982807" cy="1045212"/>
              <a:chOff x="7574732" y="1273615"/>
              <a:chExt cx="1081088" cy="1149734"/>
            </a:xfrm>
          </p:grpSpPr>
          <p:sp>
            <p:nvSpPr>
              <p:cNvPr id="11" name="btfpIconCircle291378"/>
              <p:cNvSpPr>
                <a:spLocks noChangeArrowheads="1"/>
              </p:cNvSpPr>
              <p:nvPr/>
            </p:nvSpPr>
            <p:spPr>
              <a:xfrm>
                <a:off x="7574732" y="1273615"/>
                <a:ext cx="1081088" cy="1081088"/>
              </a:xfrm>
              <a:prstGeom prst="ellipse">
                <a:avLst/>
              </a:prstGeom>
              <a:solidFill>
                <a:srgbClr val="947C5C"/>
              </a:solidFill>
              <a:ln>
                <a:noFill/>
              </a:ln>
              <a:effectLst/>
            </p:spPr>
            <p:txBody>
              <a:bodyPr vert="horz" wrap="square" lIns="51435" tIns="25718" rIns="51435" bIns="25718" anchor="t" anchorCtr="0" compatLnSpc="1">
                <a:prstTxWarp prst="textNoShape">
                  <a:avLst/>
                </a:prstTxWarp>
              </a:bodyPr>
              <a:lstStyle/>
              <a:p>
                <a:pPr marL="100013" indent="-100013" algn="ctr" defTabSz="400050">
                  <a:spcBef>
                    <a:spcPts val="675"/>
                  </a:spcBef>
                </a:pPr>
                <a:endParaRPr lang="en-US" sz="1500" dirty="0">
                  <a:solidFill>
                    <a:prstClr val="black"/>
                  </a:solidFill>
                </a:endParaRPr>
              </a:p>
            </p:txBody>
          </p:sp>
          <p:pic>
            <p:nvPicPr>
              <p:cNvPr id="12" name="btfpIconLines291378"/>
              <p:cNvPicPr>
                <a:picLocks/>
              </p:cNvPicPr>
              <p:nvPr/>
            </p:nvPicPr>
            <p:blipFill>
              <a:blip r:embed="rId10"/>
              <a:stretch>
                <a:fillRect/>
              </a:stretch>
            </p:blipFill>
            <p:spPr>
              <a:xfrm>
                <a:off x="7574732" y="1342261"/>
                <a:ext cx="1081088" cy="1081088"/>
              </a:xfrm>
              <a:prstGeom prst="rect">
                <a:avLst/>
              </a:prstGeom>
            </p:spPr>
          </p:pic>
        </p:grpSp>
      </p:grpSp>
      <p:grpSp>
        <p:nvGrpSpPr>
          <p:cNvPr id="13" name="Group 12"/>
          <p:cNvGrpSpPr/>
          <p:nvPr/>
        </p:nvGrpSpPr>
        <p:grpSpPr>
          <a:xfrm>
            <a:off x="1559335" y="3078522"/>
            <a:ext cx="4827040" cy="802488"/>
            <a:chOff x="268682" y="1509288"/>
            <a:chExt cx="8581404" cy="1351514"/>
          </a:xfrm>
        </p:grpSpPr>
        <p:sp>
          <p:nvSpPr>
            <p:cNvPr id="14" name="btfpBulletedList211110"/>
            <p:cNvSpPr/>
            <p:nvPr/>
          </p:nvSpPr>
          <p:spPr>
            <a:xfrm>
              <a:off x="1281070" y="1539027"/>
              <a:ext cx="7569016" cy="1321775"/>
            </a:xfrm>
            <a:prstGeom prst="rect">
              <a:avLst/>
            </a:prstGeom>
          </p:spPr>
          <p:txBody>
            <a:bodyPr wrap="square">
              <a:spAutoFit/>
            </a:bodyPr>
            <a:lstStyle/>
            <a:p>
              <a:pPr defTabSz="400050">
                <a:spcBef>
                  <a:spcPts val="675"/>
                </a:spcBef>
              </a:pPr>
              <a:r>
                <a:rPr lang="en-GB" sz="1500" dirty="0">
                  <a:solidFill>
                    <a:prstClr val="black"/>
                  </a:solidFill>
                </a:rPr>
                <a:t>Ensure the UK exporter </a:t>
              </a:r>
              <a:r>
                <a:rPr lang="en-GB" sz="1500" b="1" dirty="0">
                  <a:solidFill>
                    <a:prstClr val="black"/>
                  </a:solidFill>
                </a:rPr>
                <a:t>sends the original Export Health Certificate (EHC), </a:t>
              </a:r>
              <a:r>
                <a:rPr lang="en-GB" sz="1500" dirty="0">
                  <a:solidFill>
                    <a:prstClr val="black"/>
                  </a:solidFill>
                </a:rPr>
                <a:t>signed by an authorised signatory, with the consignment</a:t>
              </a:r>
              <a:endParaRPr lang="en-GB" sz="1500" dirty="0">
                <a:solidFill>
                  <a:srgbClr val="FF0000"/>
                </a:solidFill>
              </a:endParaRPr>
            </a:p>
          </p:txBody>
        </p:sp>
        <p:grpSp>
          <p:nvGrpSpPr>
            <p:cNvPr id="15" name="btfpIcon884033"/>
            <p:cNvGrpSpPr/>
            <p:nvPr>
              <p:custDataLst>
                <p:tags r:id="rId6"/>
              </p:custDataLst>
            </p:nvPr>
          </p:nvGrpSpPr>
          <p:grpSpPr>
            <a:xfrm>
              <a:off x="268682" y="1509288"/>
              <a:ext cx="982807" cy="982807"/>
              <a:chOff x="83620" y="930953"/>
              <a:chExt cx="1081088" cy="1081088"/>
            </a:xfrm>
          </p:grpSpPr>
          <p:sp>
            <p:nvSpPr>
              <p:cNvPr id="16" name="btfpIconCircle884033"/>
              <p:cNvSpPr>
                <a:spLocks/>
              </p:cNvSpPr>
              <p:nvPr/>
            </p:nvSpPr>
            <p:spPr bwMode="gray">
              <a:xfrm>
                <a:off x="83620" y="930953"/>
                <a:ext cx="1081088" cy="1081088"/>
              </a:xfrm>
              <a:prstGeom prst="ellipse">
                <a:avLst/>
              </a:prstGeom>
              <a:solidFill>
                <a:srgbClr val="947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t" anchorCtr="0" forceAA="0" compatLnSpc="1">
                <a:prstTxWarp prst="textNoShape">
                  <a:avLst/>
                </a:prstTxWarp>
                <a:noAutofit/>
              </a:bodyPr>
              <a:lstStyle/>
              <a:p>
                <a:pPr algn="ctr" defTabSz="400050">
                  <a:spcBef>
                    <a:spcPts val="675"/>
                  </a:spcBef>
                </a:pPr>
                <a:endParaRPr lang="en-US" sz="1500" dirty="0" err="1">
                  <a:solidFill>
                    <a:prstClr val="black"/>
                  </a:solidFill>
                </a:endParaRPr>
              </a:p>
            </p:txBody>
          </p:sp>
          <p:pic>
            <p:nvPicPr>
              <p:cNvPr id="17" name="btfpIconLines884033"/>
              <p:cNvPicPr>
                <a:picLocks/>
              </p:cNvPicPr>
              <p:nvPr/>
            </p:nvPicPr>
            <p:blipFill>
              <a:blip r:embed="rId11"/>
              <a:stretch>
                <a:fillRect/>
              </a:stretch>
            </p:blipFill>
            <p:spPr>
              <a:xfrm>
                <a:off x="83620" y="930953"/>
                <a:ext cx="1081088" cy="1081088"/>
              </a:xfrm>
              <a:prstGeom prst="rect">
                <a:avLst/>
              </a:prstGeom>
            </p:spPr>
          </p:pic>
        </p:grpSp>
      </p:grpSp>
      <p:grpSp>
        <p:nvGrpSpPr>
          <p:cNvPr id="18" name="Group 17"/>
          <p:cNvGrpSpPr/>
          <p:nvPr>
            <p:custDataLst>
              <p:tags r:id="rId2"/>
            </p:custDataLst>
          </p:nvPr>
        </p:nvGrpSpPr>
        <p:grpSpPr>
          <a:xfrm>
            <a:off x="1559336" y="4038052"/>
            <a:ext cx="4827039" cy="651599"/>
            <a:chOff x="276848" y="4015321"/>
            <a:chExt cx="8581402" cy="1158398"/>
          </a:xfrm>
        </p:grpSpPr>
        <p:sp>
          <p:nvSpPr>
            <p:cNvPr id="19" name="btfpBulletedList211110"/>
            <p:cNvSpPr/>
            <p:nvPr>
              <p:custDataLst>
                <p:tags r:id="rId4"/>
              </p:custDataLst>
            </p:nvPr>
          </p:nvSpPr>
          <p:spPr>
            <a:xfrm>
              <a:off x="1289235" y="4188834"/>
              <a:ext cx="7569015" cy="984885"/>
            </a:xfrm>
            <a:prstGeom prst="rect">
              <a:avLst/>
            </a:prstGeom>
          </p:spPr>
          <p:txBody>
            <a:bodyPr wrap="square">
              <a:spAutoFit/>
            </a:bodyPr>
            <a:lstStyle/>
            <a:p>
              <a:pPr defTabSz="400050">
                <a:spcBef>
                  <a:spcPts val="675"/>
                </a:spcBef>
              </a:pPr>
              <a:r>
                <a:rPr lang="en-GB" sz="1500" b="1" dirty="0">
                  <a:solidFill>
                    <a:prstClr val="black"/>
                  </a:solidFill>
                </a:rPr>
                <a:t>Plan with logistics providers </a:t>
              </a:r>
              <a:r>
                <a:rPr lang="en-GB" sz="1500" dirty="0">
                  <a:solidFill>
                    <a:prstClr val="black"/>
                  </a:solidFill>
                </a:rPr>
                <a:t>to enter the EU through a BIP </a:t>
              </a:r>
              <a:endParaRPr lang="en-GB" sz="1500" b="1" dirty="0">
                <a:solidFill>
                  <a:prstClr val="black"/>
                </a:solidFill>
              </a:endParaRPr>
            </a:p>
          </p:txBody>
        </p:sp>
        <p:grpSp>
          <p:nvGrpSpPr>
            <p:cNvPr id="20" name="btfpIcon568379"/>
            <p:cNvGrpSpPr/>
            <p:nvPr>
              <p:custDataLst>
                <p:tags r:id="rId5"/>
              </p:custDataLst>
            </p:nvPr>
          </p:nvGrpSpPr>
          <p:grpSpPr>
            <a:xfrm>
              <a:off x="276848" y="4015321"/>
              <a:ext cx="982807" cy="982807"/>
              <a:chOff x="7230587" y="847969"/>
              <a:chExt cx="1081088" cy="1081088"/>
            </a:xfrm>
          </p:grpSpPr>
          <p:sp>
            <p:nvSpPr>
              <p:cNvPr id="21" name="btfpIconCircle568379"/>
              <p:cNvSpPr>
                <a:spLocks noChangeArrowheads="1"/>
              </p:cNvSpPr>
              <p:nvPr/>
            </p:nvSpPr>
            <p:spPr>
              <a:xfrm>
                <a:off x="7230587" y="847969"/>
                <a:ext cx="1081088" cy="1081088"/>
              </a:xfrm>
              <a:prstGeom prst="ellipse">
                <a:avLst/>
              </a:prstGeom>
              <a:solidFill>
                <a:srgbClr val="947C5C"/>
              </a:solidFill>
              <a:ln>
                <a:noFill/>
              </a:ln>
              <a:effectLst/>
            </p:spPr>
            <p:txBody>
              <a:bodyPr vert="horz" wrap="square" lIns="48835" tIns="24417" rIns="48835" bIns="24417" anchor="t" anchorCtr="0" compatLnSpc="1">
                <a:prstTxWarp prst="textNoShape">
                  <a:avLst/>
                </a:prstTxWarp>
              </a:bodyPr>
              <a:lstStyle/>
              <a:p>
                <a:pPr marL="100013" indent="-100013" algn="ctr" defTabSz="400050">
                  <a:spcBef>
                    <a:spcPts val="675"/>
                  </a:spcBef>
                </a:pPr>
                <a:endParaRPr lang="en-US" sz="1500" dirty="0">
                  <a:solidFill>
                    <a:prstClr val="black"/>
                  </a:solidFill>
                </a:endParaRPr>
              </a:p>
            </p:txBody>
          </p:sp>
          <p:pic>
            <p:nvPicPr>
              <p:cNvPr id="22" name="btfpIconLines568379"/>
              <p:cNvPicPr>
                <a:picLocks/>
              </p:cNvPicPr>
              <p:nvPr/>
            </p:nvPicPr>
            <p:blipFill>
              <a:blip r:embed="rId12"/>
              <a:stretch>
                <a:fillRect/>
              </a:stretch>
            </p:blipFill>
            <p:spPr>
              <a:xfrm>
                <a:off x="7230587" y="847969"/>
                <a:ext cx="1081088" cy="1081088"/>
              </a:xfrm>
              <a:prstGeom prst="rect">
                <a:avLst/>
              </a:prstGeom>
            </p:spPr>
          </p:pic>
        </p:grpSp>
      </p:grpSp>
      <p:grpSp>
        <p:nvGrpSpPr>
          <p:cNvPr id="23" name="Group 22"/>
          <p:cNvGrpSpPr/>
          <p:nvPr/>
        </p:nvGrpSpPr>
        <p:grpSpPr>
          <a:xfrm>
            <a:off x="1559335" y="4783719"/>
            <a:ext cx="4827040" cy="802488"/>
            <a:chOff x="268682" y="1509288"/>
            <a:chExt cx="8581404" cy="1351514"/>
          </a:xfrm>
        </p:grpSpPr>
        <p:sp>
          <p:nvSpPr>
            <p:cNvPr id="24" name="btfpBulletedList211110"/>
            <p:cNvSpPr/>
            <p:nvPr/>
          </p:nvSpPr>
          <p:spPr>
            <a:xfrm>
              <a:off x="1281070" y="1539027"/>
              <a:ext cx="7569016" cy="1321775"/>
            </a:xfrm>
            <a:prstGeom prst="rect">
              <a:avLst/>
            </a:prstGeom>
          </p:spPr>
          <p:txBody>
            <a:bodyPr wrap="square">
              <a:spAutoFit/>
            </a:bodyPr>
            <a:lstStyle/>
            <a:p>
              <a:pPr defTabSz="400050">
                <a:spcBef>
                  <a:spcPts val="675"/>
                </a:spcBef>
              </a:pPr>
              <a:r>
                <a:rPr lang="en-GB" sz="1500" b="1" dirty="0">
                  <a:solidFill>
                    <a:prstClr val="black"/>
                  </a:solidFill>
                </a:rPr>
                <a:t>Obtain CITES permit </a:t>
              </a:r>
              <a:r>
                <a:rPr lang="en-GB" sz="1500" dirty="0">
                  <a:solidFill>
                    <a:prstClr val="black"/>
                  </a:solidFill>
                </a:rPr>
                <a:t>before shipment of CITES compliant specimens or products and enter via designated Point of Entry</a:t>
              </a:r>
              <a:endParaRPr lang="en-GB" sz="1500" dirty="0">
                <a:solidFill>
                  <a:srgbClr val="FF0000"/>
                </a:solidFill>
              </a:endParaRPr>
            </a:p>
          </p:txBody>
        </p:sp>
        <p:grpSp>
          <p:nvGrpSpPr>
            <p:cNvPr id="25" name="btfpIcon884033"/>
            <p:cNvGrpSpPr/>
            <p:nvPr>
              <p:custDataLst>
                <p:tags r:id="rId3"/>
              </p:custDataLst>
            </p:nvPr>
          </p:nvGrpSpPr>
          <p:grpSpPr>
            <a:xfrm>
              <a:off x="268682" y="1509288"/>
              <a:ext cx="982807" cy="982807"/>
              <a:chOff x="83620" y="930953"/>
              <a:chExt cx="1081088" cy="1081088"/>
            </a:xfrm>
          </p:grpSpPr>
          <p:sp>
            <p:nvSpPr>
              <p:cNvPr id="26" name="btfpIconCircle884033"/>
              <p:cNvSpPr>
                <a:spLocks/>
              </p:cNvSpPr>
              <p:nvPr/>
            </p:nvSpPr>
            <p:spPr bwMode="gray">
              <a:xfrm>
                <a:off x="83620" y="930953"/>
                <a:ext cx="1081088" cy="1081088"/>
              </a:xfrm>
              <a:prstGeom prst="ellipse">
                <a:avLst/>
              </a:prstGeom>
              <a:solidFill>
                <a:srgbClr val="947C5C"/>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 tIns="20250" rIns="20250" bIns="20250" numCol="1" spcCol="0" rtlCol="0" fromWordArt="0" anchor="t" anchorCtr="0" forceAA="0" compatLnSpc="1">
                <a:prstTxWarp prst="textNoShape">
                  <a:avLst/>
                </a:prstTxWarp>
                <a:noAutofit/>
              </a:bodyPr>
              <a:lstStyle/>
              <a:p>
                <a:pPr algn="ctr" defTabSz="400050">
                  <a:spcBef>
                    <a:spcPts val="675"/>
                  </a:spcBef>
                </a:pPr>
                <a:endParaRPr lang="en-US" sz="1500" dirty="0" err="1">
                  <a:solidFill>
                    <a:prstClr val="black"/>
                  </a:solidFill>
                </a:endParaRPr>
              </a:p>
            </p:txBody>
          </p:sp>
          <p:pic>
            <p:nvPicPr>
              <p:cNvPr id="27" name="btfpIconLines884033"/>
              <p:cNvPicPr>
                <a:picLocks/>
              </p:cNvPicPr>
              <p:nvPr/>
            </p:nvPicPr>
            <p:blipFill>
              <a:blip r:embed="rId11"/>
              <a:stretch>
                <a:fillRect/>
              </a:stretch>
            </p:blipFill>
            <p:spPr>
              <a:xfrm>
                <a:off x="83620" y="930953"/>
                <a:ext cx="1081088" cy="1081088"/>
              </a:xfrm>
              <a:prstGeom prst="rect">
                <a:avLst/>
              </a:prstGeom>
            </p:spPr>
          </p:pic>
        </p:grpSp>
      </p:grpSp>
    </p:spTree>
    <p:extLst>
      <p:ext uri="{BB962C8B-B14F-4D97-AF65-F5344CB8AC3E}">
        <p14:creationId xmlns:p14="http://schemas.microsoft.com/office/powerpoint/2010/main" val="31195847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2700" y="12700"/>
            <a:ext cx="1914554" cy="88092"/>
          </a:xfrm>
          <a:prstGeom prst="rect">
            <a:avLst/>
          </a:prstGeom>
          <a:noFill/>
        </p:spPr>
        <p:txBody>
          <a:bodyPr vert="horz" wrap="none" lIns="36000" tIns="36000" rIns="36000" bIns="36000" rtlCol="0">
            <a:spAutoFit/>
          </a:bodyPr>
          <a:lstStyle/>
          <a:p>
            <a:pPr marL="0" indent="0">
              <a:buFontTx/>
              <a:buNone/>
            </a:pPr>
            <a:r>
              <a:rPr lang="en-GB" sz="100">
                <a:solidFill>
                  <a:srgbClr val="FFFFFF">
                    <a:alpha val="0"/>
                  </a:srgbClr>
                </a:solidFill>
              </a:rPr>
              <a:t>overall_0_131890129951127481 columns_1_131898676008132304 6_1_131889998640165249 9_1_131889998640376058 25_1_131890006548949768 30_1_131890010047522118 33_1_131890010222844276 37_1_131890018140189422 38_1_131890029732408871 44_1_131890068567785038 27_1_131890129739223457 8_1_131892805328226547 </a:t>
            </a:r>
            <a:endParaRPr lang="en-GB" sz="100" dirty="0" err="1">
              <a:solidFill>
                <a:srgbClr val="FFFFFF">
                  <a:alpha val="0"/>
                </a:srgbClr>
              </a:solidFill>
            </a:endParaRPr>
          </a:p>
        </p:txBody>
      </p:sp>
      <p:sp>
        <p:nvSpPr>
          <p:cNvPr id="5" name="Title 4"/>
          <p:cNvSpPr>
            <a:spLocks noGrp="1"/>
          </p:cNvSpPr>
          <p:nvPr>
            <p:ph type="title"/>
          </p:nvPr>
        </p:nvSpPr>
        <p:spPr/>
        <p:txBody>
          <a:bodyPr/>
          <a:lstStyle/>
          <a:p>
            <a:r>
              <a:rPr lang="en-GB" dirty="0" smtClean="0"/>
              <a:t> </a:t>
            </a:r>
            <a:endParaRPr lang="en-GB" dirty="0"/>
          </a:p>
        </p:txBody>
      </p:sp>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06000" y="140400"/>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altLang="en-US" sz="2400" b="0" dirty="0" smtClean="0">
                <a:solidFill>
                  <a:srgbClr val="0070C0"/>
                </a:solidFill>
                <a:latin typeface="Calibri" panose="020F0502020204030204" pitchFamily="34" charset="0"/>
                <a:cs typeface="Calibri" panose="020F0502020204030204" pitchFamily="34" charset="0"/>
              </a:rPr>
              <a:t>EU Exit pet travel readiness</a:t>
            </a:r>
            <a:endParaRPr lang="en-GB" sz="2400" b="0" dirty="0">
              <a:solidFill>
                <a:srgbClr val="0070C0"/>
              </a:solidFill>
              <a:latin typeface="Calibri" panose="020F0502020204030204" pitchFamily="34" charset="0"/>
              <a:cs typeface="Calibri" panose="020F0502020204030204" pitchFamily="34" charset="0"/>
            </a:endParaRPr>
          </a:p>
        </p:txBody>
      </p:sp>
      <p:sp>
        <p:nvSpPr>
          <p:cNvPr id="23"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Under the current EU Pet Travel Scheme pets can move into &amp; between Member States using an EU pet passport.</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This will change when the UK leaves the EU and after any implementation period. The UK will be a third country but pets will still be able to move between the UK to the EU.</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There are three classifications of third country: Part 1 listed, Part 2 listed and unlisted. Pets entering EU MSs from the UK will need to meet rules of  the relevant classification. </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Entry requirements </a:t>
            </a:r>
            <a:r>
              <a:rPr lang="en-GB" sz="1600" b="1" dirty="0">
                <a:cs typeface="Arial" panose="020B0604020202020204" pitchFamily="34" charset="0"/>
              </a:rPr>
              <a:t>from the EU to the UK </a:t>
            </a:r>
            <a:r>
              <a:rPr lang="en-GB" sz="1600" dirty="0">
                <a:cs typeface="Arial" panose="020B0604020202020204" pitchFamily="34" charset="0"/>
              </a:rPr>
              <a:t>will not change. Pets will require a microchip, up-to-date rabies vaccinations and dogs will need a tapeworm treatment if travelling from a tapeworm-free country. The UK will continue to accept EU-issued pet passports as well as animal health certificates.</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 UK nationals taking pets to Spain will face changes depending on how the UK is classified:</a:t>
            </a:r>
          </a:p>
          <a:p>
            <a:pPr marL="800100" lvl="2" indent="-342900">
              <a:lnSpc>
                <a:spcPct val="10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Part 1 listed: Same ID/health rules, Part 1 listed Pet Passports replace EU ones</a:t>
            </a:r>
          </a:p>
          <a:p>
            <a:pPr marL="800100" lvl="2" indent="-342900">
              <a:lnSpc>
                <a:spcPct val="10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Part 2 listed: Same ID/health rules, certificates replace pet passports</a:t>
            </a:r>
          </a:p>
          <a:p>
            <a:pPr marL="800100" lvl="2" indent="-342900">
              <a:lnSpc>
                <a:spcPct val="10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Unlisted: Same ID, blood test for rabies, certificates replace pet passports</a:t>
            </a:r>
          </a:p>
          <a:p>
            <a:pPr marL="342900" lvl="1" indent="-342900">
              <a:lnSpc>
                <a:spcPct val="100000"/>
              </a:lnSpc>
              <a:spcBef>
                <a:spcPts val="0"/>
              </a:spcBef>
              <a:spcAft>
                <a:spcPts val="600"/>
              </a:spcAft>
              <a:buClr>
                <a:schemeClr val="accent3"/>
              </a:buClr>
              <a:buFont typeface="+mj-lt"/>
              <a:buAutoNum type="arabicPeriod" startAt="6"/>
            </a:pPr>
            <a:r>
              <a:rPr lang="en-GB" sz="1600" dirty="0">
                <a:cs typeface="Arial" panose="020B0604020202020204" pitchFamily="34" charset="0"/>
              </a:rPr>
              <a:t>In a Part 2 or Unlisted outcome pets travelling from the UK would need to enter the EU via a Travellers Point of Entry.</a:t>
            </a:r>
          </a:p>
          <a:p>
            <a:pPr marL="342900" lvl="1" indent="-342900">
              <a:lnSpc>
                <a:spcPct val="100000"/>
              </a:lnSpc>
              <a:spcBef>
                <a:spcPts val="0"/>
              </a:spcBef>
              <a:spcAft>
                <a:spcPts val="600"/>
              </a:spcAft>
              <a:buClr>
                <a:schemeClr val="accent3"/>
              </a:buClr>
              <a:buFont typeface="+mj-lt"/>
              <a:buAutoNum type="arabicPeriod" startAt="6"/>
            </a:pPr>
            <a:r>
              <a:rPr lang="en-GB" sz="1600" dirty="0">
                <a:cs typeface="Arial" panose="020B0604020202020204" pitchFamily="34" charset="0"/>
              </a:rPr>
              <a:t>EU pets returning from the UK will also need a rabies blood test and to enter the EU via a Travellers Point of </a:t>
            </a:r>
            <a:r>
              <a:rPr lang="en-GB" sz="1600" dirty="0" smtClean="0">
                <a:cs typeface="Arial" panose="020B0604020202020204" pitchFamily="34" charset="0"/>
              </a:rPr>
              <a:t>Entry.</a:t>
            </a:r>
            <a:endParaRPr lang="en-GB" sz="1600" dirty="0">
              <a:cs typeface="Arial" panose="020B0604020202020204" pitchFamily="34" charset="0"/>
            </a:endParaRPr>
          </a:p>
        </p:txBody>
      </p:sp>
    </p:spTree>
    <p:extLst>
      <p:ext uri="{BB962C8B-B14F-4D97-AF65-F5344CB8AC3E}">
        <p14:creationId xmlns:p14="http://schemas.microsoft.com/office/powerpoint/2010/main" val="1812429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2700" y="12700"/>
            <a:ext cx="1914554" cy="88092"/>
          </a:xfrm>
          <a:prstGeom prst="rect">
            <a:avLst/>
          </a:prstGeom>
          <a:noFill/>
        </p:spPr>
        <p:txBody>
          <a:bodyPr vert="horz" wrap="none" lIns="36000" tIns="36000" rIns="36000" bIns="36000" rtlCol="0">
            <a:spAutoFit/>
          </a:bodyPr>
          <a:lstStyle/>
          <a:p>
            <a:pPr marL="0" indent="0">
              <a:buFontTx/>
              <a:buNone/>
            </a:pPr>
            <a:r>
              <a:rPr lang="en-GB" sz="100">
                <a:solidFill>
                  <a:srgbClr val="FFFFFF">
                    <a:alpha val="0"/>
                  </a:srgbClr>
                </a:solidFill>
              </a:rPr>
              <a:t>overall_0_131890129951127481 columns_1_131898676008132304 6_1_131889998640165249 9_1_131889998640376058 25_1_131890006548949768 30_1_131890010047522118 33_1_131890010222844276 37_1_131890018140189422 38_1_131890029732408871 44_1_131890068567785038 27_1_131890129739223457 8_1_131892805328226547 </a:t>
            </a:r>
            <a:endParaRPr lang="en-GB" sz="100" dirty="0" err="1">
              <a:solidFill>
                <a:srgbClr val="FFFFFF">
                  <a:alpha val="0"/>
                </a:srgbClr>
              </a:solidFill>
            </a:endParaRPr>
          </a:p>
        </p:txBody>
      </p:sp>
      <p:sp>
        <p:nvSpPr>
          <p:cNvPr id="5" name="Title 4"/>
          <p:cNvSpPr>
            <a:spLocks noGrp="1"/>
          </p:cNvSpPr>
          <p:nvPr>
            <p:ph type="title"/>
          </p:nvPr>
        </p:nvSpPr>
        <p:spPr/>
        <p:txBody>
          <a:bodyPr/>
          <a:lstStyle/>
          <a:p>
            <a:r>
              <a:rPr lang="en-GB" dirty="0" smtClean="0"/>
              <a:t> </a:t>
            </a:r>
            <a:endParaRPr lang="en-GB" dirty="0"/>
          </a:p>
        </p:txBody>
      </p:sp>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06000" y="140400"/>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altLang="en-US" sz="2400" b="0" dirty="0" smtClean="0">
                <a:solidFill>
                  <a:srgbClr val="0070C0"/>
                </a:solidFill>
                <a:latin typeface="Calibri" panose="020F0502020204030204" pitchFamily="34" charset="0"/>
                <a:cs typeface="Calibri" panose="020F0502020204030204" pitchFamily="34" charset="0"/>
              </a:rPr>
              <a:t>EU Exit pet travel readiness - communications</a:t>
            </a:r>
            <a:endParaRPr lang="en-GB" sz="2400" b="0" dirty="0">
              <a:solidFill>
                <a:srgbClr val="0070C0"/>
              </a:solidFill>
              <a:latin typeface="Calibri" panose="020F0502020204030204" pitchFamily="34" charset="0"/>
              <a:cs typeface="Calibri" panose="020F0502020204030204" pitchFamily="34" charset="0"/>
            </a:endParaRPr>
          </a:p>
        </p:txBody>
      </p:sp>
      <p:sp>
        <p:nvSpPr>
          <p:cNvPr id="23"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Headline comms message is: </a:t>
            </a:r>
            <a:r>
              <a:rPr lang="en-GB" sz="1600" b="1" dirty="0">
                <a:cs typeface="Arial" panose="020B0604020202020204" pitchFamily="34" charset="0"/>
              </a:rPr>
              <a:t>to ensure your pet is able to travel from the UK to the EU after Brexit in any scenario, contact your vet at least 4 months before travelling for the latest advice</a:t>
            </a:r>
            <a:r>
              <a:rPr lang="en-GB" sz="1600" dirty="0">
                <a:cs typeface="Arial" panose="020B0604020202020204" pitchFamily="34" charset="0"/>
              </a:rPr>
              <a:t>.</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Communications campaign running since Nov 2018 and relaunched in June 2019 to prepare pet owners for potential </a:t>
            </a:r>
            <a:r>
              <a:rPr lang="en-GB" sz="1600" dirty="0" smtClean="0">
                <a:cs typeface="Arial" panose="020B0604020202020204" pitchFamily="34" charset="0"/>
              </a:rPr>
              <a:t>No Deal </a:t>
            </a:r>
            <a:r>
              <a:rPr lang="en-GB" sz="1600" dirty="0">
                <a:cs typeface="Arial" panose="020B0604020202020204" pitchFamily="34" charset="0"/>
              </a:rPr>
              <a:t>Brexit on 31 October. </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Guidance on ‘Pet Travel to Europe after Brexit’ live on GOV.UK details how to prepare in all scenarios, including if the UK becomes an unlisted third country. </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GOV.UK guidance includes advice for UK nationals living in EU Member States and detailed in FCO’s ‘Living in Spain’ online guide.</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Good engagement with the campaign from official carriers and travel industry stakeholders that have helped increase GOV.UK hits and calls to our dedicated Pet Travel helpline.</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Information available via Brittany Ferries who have included </a:t>
            </a:r>
            <a:r>
              <a:rPr lang="en-GB" sz="1600" dirty="0" smtClean="0">
                <a:cs typeface="Arial" panose="020B0604020202020204" pitchFamily="34" charset="0"/>
              </a:rPr>
              <a:t>No Deal </a:t>
            </a:r>
            <a:r>
              <a:rPr lang="en-GB" sz="1600" dirty="0">
                <a:cs typeface="Arial" panose="020B0604020202020204" pitchFamily="34" charset="0"/>
              </a:rPr>
              <a:t>pet travel messaging on their website and are sending out advice to passengers due to travel after 31 October.</a:t>
            </a:r>
          </a:p>
          <a:p>
            <a:pPr marL="342900" lvl="1" indent="-342900">
              <a:lnSpc>
                <a:spcPct val="100000"/>
              </a:lnSpc>
              <a:spcBef>
                <a:spcPts val="0"/>
              </a:spcBef>
              <a:spcAft>
                <a:spcPts val="600"/>
              </a:spcAft>
              <a:buClr>
                <a:schemeClr val="accent3"/>
              </a:buClr>
              <a:buFont typeface="+mj-lt"/>
              <a:buAutoNum type="arabicPeriod"/>
            </a:pPr>
            <a:r>
              <a:rPr lang="en-GB" sz="1600" dirty="0">
                <a:cs typeface="Arial" panose="020B0604020202020204" pitchFamily="34" charset="0"/>
              </a:rPr>
              <a:t>Airports such as Heathrow Airport have also included Pet Travel </a:t>
            </a:r>
            <a:r>
              <a:rPr lang="en-GB" sz="1600" dirty="0" smtClean="0">
                <a:cs typeface="Arial" panose="020B0604020202020204" pitchFamily="34" charset="0"/>
              </a:rPr>
              <a:t>No Deal </a:t>
            </a:r>
            <a:r>
              <a:rPr lang="en-GB" sz="1600" dirty="0">
                <a:cs typeface="Arial" panose="020B0604020202020204" pitchFamily="34" charset="0"/>
              </a:rPr>
              <a:t>comms on passenger databases, are sharing messaging on social media and via booking pages.</a:t>
            </a:r>
          </a:p>
          <a:p>
            <a:pPr marL="0" lvl="1" indent="0">
              <a:lnSpc>
                <a:spcPct val="100000"/>
              </a:lnSpc>
              <a:spcBef>
                <a:spcPts val="0"/>
              </a:spcBef>
              <a:spcAft>
                <a:spcPts val="600"/>
              </a:spcAft>
              <a:buClr>
                <a:schemeClr val="accent3"/>
              </a:buClr>
              <a:buNone/>
            </a:pPr>
            <a:endParaRPr lang="en-GB" sz="1600" dirty="0">
              <a:cs typeface="Arial" panose="020B0604020202020204" pitchFamily="34" charset="0"/>
            </a:endParaRPr>
          </a:p>
        </p:txBody>
      </p:sp>
    </p:spTree>
    <p:extLst>
      <p:ext uri="{BB962C8B-B14F-4D97-AF65-F5344CB8AC3E}">
        <p14:creationId xmlns:p14="http://schemas.microsoft.com/office/powerpoint/2010/main" val="1793465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2700" y="12700"/>
            <a:ext cx="1914554" cy="88092"/>
          </a:xfrm>
          <a:prstGeom prst="rect">
            <a:avLst/>
          </a:prstGeom>
          <a:noFill/>
        </p:spPr>
        <p:txBody>
          <a:bodyPr vert="horz" wrap="none" lIns="36000" tIns="36000" rIns="36000" bIns="36000" rtlCol="0">
            <a:spAutoFit/>
          </a:bodyPr>
          <a:lstStyle/>
          <a:p>
            <a:pPr marL="0" indent="0">
              <a:buFontTx/>
              <a:buNone/>
            </a:pPr>
            <a:r>
              <a:rPr lang="en-GB" sz="100">
                <a:solidFill>
                  <a:srgbClr val="FFFFFF">
                    <a:alpha val="0"/>
                  </a:srgbClr>
                </a:solidFill>
              </a:rPr>
              <a:t>overall_0_131890129951127481 columns_1_131898676008132304 6_1_131889998640165249 9_1_131889998640376058 25_1_131890006548949768 30_1_131890010047522118 33_1_131890010222844276 37_1_131890018140189422 38_1_131890029732408871 44_1_131890068567785038 27_1_131890129739223457 8_1_131892805328226547 </a:t>
            </a:r>
            <a:endParaRPr lang="en-GB" sz="100" dirty="0" err="1">
              <a:solidFill>
                <a:srgbClr val="FFFFFF">
                  <a:alpha val="0"/>
                </a:srgbClr>
              </a:solidFill>
            </a:endParaRPr>
          </a:p>
        </p:txBody>
      </p:sp>
      <p:sp>
        <p:nvSpPr>
          <p:cNvPr id="5" name="Title 4"/>
          <p:cNvSpPr>
            <a:spLocks noGrp="1"/>
          </p:cNvSpPr>
          <p:nvPr>
            <p:ph type="title"/>
          </p:nvPr>
        </p:nvSpPr>
        <p:spPr/>
        <p:txBody>
          <a:bodyPr/>
          <a:lstStyle/>
          <a:p>
            <a:r>
              <a:rPr lang="en-GB" dirty="0" smtClean="0"/>
              <a:t> </a:t>
            </a:r>
            <a:endParaRPr lang="en-GB" dirty="0"/>
          </a:p>
        </p:txBody>
      </p:sp>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306000" y="140400"/>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altLang="en-US" sz="2400" b="0" dirty="0" smtClean="0">
                <a:solidFill>
                  <a:srgbClr val="0070C0"/>
                </a:solidFill>
                <a:latin typeface="Calibri" panose="020F0502020204030204" pitchFamily="34" charset="0"/>
                <a:cs typeface="Calibri" panose="020F0502020204030204" pitchFamily="34" charset="0"/>
              </a:rPr>
              <a:t>EU Exit pet travel readiness – Heather’s dog</a:t>
            </a:r>
            <a:endParaRPr lang="en-GB" sz="2400" b="0" dirty="0">
              <a:solidFill>
                <a:srgbClr val="0070C0"/>
              </a:solidFill>
              <a:latin typeface="Calibri" panose="020F0502020204030204" pitchFamily="34" charset="0"/>
              <a:cs typeface="Calibri" panose="020F0502020204030204" pitchFamily="34" charset="0"/>
            </a:endParaRPr>
          </a:p>
        </p:txBody>
      </p:sp>
      <p:sp>
        <p:nvSpPr>
          <p:cNvPr id="23"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spcAft>
                <a:spcPts val="600"/>
              </a:spcAft>
              <a:buClr>
                <a:schemeClr val="accent3"/>
              </a:buClr>
              <a:buNone/>
            </a:pPr>
            <a:endParaRPr lang="en-GB" sz="1600" dirty="0">
              <a:cs typeface="Arial" panose="020B0604020202020204" pitchFamily="34" charset="0"/>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8000"/>
                    </a14:imgEffect>
                  </a14:imgLayer>
                </a14:imgProps>
              </a:ext>
              <a:ext uri="{28A0092B-C50C-407E-A947-70E740481C1C}">
                <a14:useLocalDpi xmlns:a14="http://schemas.microsoft.com/office/drawing/2010/main" val="0"/>
              </a:ext>
            </a:extLst>
          </a:blip>
          <a:stretch>
            <a:fillRect/>
          </a:stretch>
        </p:blipFill>
        <p:spPr>
          <a:xfrm>
            <a:off x="4895636" y="881916"/>
            <a:ext cx="3927539" cy="519011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824" y="881916"/>
            <a:ext cx="4524953" cy="5191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39046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9525" y="866775"/>
            <a:ext cx="408791" cy="69916"/>
          </a:xfrm>
          <a:prstGeom prst="rect">
            <a:avLst/>
          </a:prstGeom>
          <a:noFill/>
        </p:spPr>
        <p:txBody>
          <a:bodyPr vert="horz" wrap="none" lIns="27000" tIns="27000" rIns="27000" bIns="27000" rtlCol="0">
            <a:spAutoFit/>
          </a:bodyPr>
          <a:lstStyle/>
          <a:p>
            <a:pPr marL="0" indent="0">
              <a:buFontTx/>
              <a:buNone/>
            </a:pPr>
            <a:r>
              <a:rPr lang="en-US" sz="100" dirty="0">
                <a:solidFill>
                  <a:srgbClr val="FFFFFF">
                    <a:alpha val="0"/>
                  </a:srgbClr>
                </a:solidFill>
              </a:rPr>
              <a:t>overall_0_131600703271538582 columns_1_131600694444874709 </a:t>
            </a:r>
          </a:p>
        </p:txBody>
      </p:sp>
      <p:sp>
        <p:nvSpPr>
          <p:cNvPr id="10" name="TextBox 9"/>
          <p:cNvSpPr txBox="1"/>
          <p:nvPr/>
        </p:nvSpPr>
        <p:spPr bwMode="gray">
          <a:xfrm>
            <a:off x="209549" y="3694151"/>
            <a:ext cx="4161677" cy="885524"/>
          </a:xfrm>
          <a:prstGeom prst="rect">
            <a:avLst/>
          </a:prstGeom>
          <a:noFill/>
        </p:spPr>
        <p:txBody>
          <a:bodyPr wrap="none" lIns="27000" tIns="27000" rIns="27000" bIns="27000" rtlCol="0">
            <a:spAutoFit/>
          </a:bodyPr>
          <a:lstStyle/>
          <a:p>
            <a:pPr marL="0" indent="0">
              <a:buFontTx/>
              <a:buNone/>
            </a:pPr>
            <a:r>
              <a:rPr lang="en-US" sz="5400" dirty="0">
                <a:solidFill>
                  <a:schemeClr val="accent3"/>
                </a:solidFill>
              </a:rPr>
              <a:t>Any </a:t>
            </a:r>
            <a:r>
              <a:rPr lang="en-US" sz="5400" dirty="0" smtClean="0">
                <a:solidFill>
                  <a:schemeClr val="accent3"/>
                </a:solidFill>
              </a:rPr>
              <a:t>questions</a:t>
            </a:r>
            <a:endParaRPr lang="en-US" sz="5400" dirty="0">
              <a:solidFill>
                <a:schemeClr val="accent3"/>
              </a:solidFill>
            </a:endParaRPr>
          </a:p>
        </p:txBody>
      </p:sp>
      <p:grpSp>
        <p:nvGrpSpPr>
          <p:cNvPr id="16" name="Group 15"/>
          <p:cNvGrpSpPr/>
          <p:nvPr/>
        </p:nvGrpSpPr>
        <p:grpSpPr>
          <a:xfrm>
            <a:off x="255351" y="2878695"/>
            <a:ext cx="8638162" cy="2640258"/>
            <a:chOff x="340468" y="2792063"/>
            <a:chExt cx="11517549" cy="3520344"/>
          </a:xfrm>
          <a:solidFill>
            <a:srgbClr val="0070C0"/>
          </a:solidFill>
        </p:grpSpPr>
        <p:sp>
          <p:nvSpPr>
            <p:cNvPr id="12" name="Freeform 11"/>
            <p:cNvSpPr/>
            <p:nvPr/>
          </p:nvSpPr>
          <p:spPr bwMode="gray">
            <a:xfrm>
              <a:off x="340468" y="2792063"/>
              <a:ext cx="11517549" cy="2781884"/>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7549" h="2781884">
                  <a:moveTo>
                    <a:pt x="0" y="2781884"/>
                  </a:moveTo>
                  <a:lnTo>
                    <a:pt x="8171234" y="2781884"/>
                  </a:lnTo>
                  <a:cubicBezTo>
                    <a:pt x="8122265" y="1634141"/>
                    <a:pt x="9178612" y="1581490"/>
                    <a:pt x="9105089" y="953084"/>
                  </a:cubicBezTo>
                  <a:cubicBezTo>
                    <a:pt x="9028022" y="294389"/>
                    <a:pt x="7861458" y="46386"/>
                    <a:pt x="7704306" y="1098999"/>
                  </a:cubicBezTo>
                  <a:lnTo>
                    <a:pt x="7247106" y="1040633"/>
                  </a:lnTo>
                  <a:cubicBezTo>
                    <a:pt x="7287294" y="-229409"/>
                    <a:pt x="9306484" y="-382879"/>
                    <a:pt x="9527905" y="835003"/>
                  </a:cubicBezTo>
                  <a:cubicBezTo>
                    <a:pt x="9703088" y="1798564"/>
                    <a:pt x="8507640" y="1802618"/>
                    <a:pt x="8599251" y="2781884"/>
                  </a:cubicBezTo>
                  <a:lnTo>
                    <a:pt x="11517549" y="2781884"/>
                  </a:lnTo>
                </a:path>
              </a:pathLst>
            </a:custGeom>
            <a:solidFill>
              <a:schemeClr val="accent3"/>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DDDDDD"/>
                </a:solidFill>
              </a:endParaRPr>
            </a:p>
          </p:txBody>
        </p:sp>
        <p:sp>
          <p:nvSpPr>
            <p:cNvPr id="13" name="Rectangle 12"/>
            <p:cNvSpPr/>
            <p:nvPr/>
          </p:nvSpPr>
          <p:spPr bwMode="gray">
            <a:xfrm>
              <a:off x="8513806" y="5890341"/>
              <a:ext cx="422066" cy="422066"/>
            </a:xfrm>
            <a:prstGeom prst="rect">
              <a:avLst/>
            </a:prstGeom>
            <a:grpFill/>
            <a:ln w="19050" cap="flat" cmpd="sng" algn="ctr">
              <a:solidFill>
                <a:srgbClr val="166BB8"/>
              </a:solidFill>
              <a:prstDash val="solid"/>
              <a:miter lim="800000"/>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0" indent="0" algn="ctr">
                <a:buFontTx/>
                <a:buNone/>
              </a:pPr>
              <a:endParaRPr lang="en-US" sz="1200" dirty="0" err="1">
                <a:solidFill>
                  <a:prstClr val="black"/>
                </a:solidFill>
              </a:endParaRPr>
            </a:p>
          </p:txBody>
        </p:sp>
      </p:grpSp>
      <p:sp>
        <p:nvSpPr>
          <p:cNvPr id="2" name="Rectangle 1"/>
          <p:cNvSpPr/>
          <p:nvPr/>
        </p:nvSpPr>
        <p:spPr bwMode="gray">
          <a:xfrm>
            <a:off x="209549" y="190500"/>
            <a:ext cx="8763001" cy="173355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smtClean="0">
              <a:solidFill>
                <a:schemeClr val="tx1"/>
              </a:solidFill>
            </a:endParaRPr>
          </a:p>
        </p:txBody>
      </p:sp>
      <p:sp>
        <p:nvSpPr>
          <p:cNvPr id="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468670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Department for Transport</a:t>
            </a:r>
            <a:endParaRPr lang="en-GB" dirty="0"/>
          </a:p>
          <a:p>
            <a:r>
              <a:rPr lang="en-GB" sz="2400" b="0" dirty="0" smtClean="0">
                <a:solidFill>
                  <a:schemeClr val="tx1"/>
                </a:solidFill>
              </a:rPr>
              <a:t>Bethan </a:t>
            </a:r>
            <a:r>
              <a:rPr lang="en-GB" sz="2400" b="0" dirty="0">
                <a:solidFill>
                  <a:schemeClr val="tx1"/>
                </a:solidFill>
              </a:rPr>
              <a:t>Grinham - Roads EU </a:t>
            </a:r>
            <a:r>
              <a:rPr lang="en-GB" sz="2400" b="0" dirty="0" smtClean="0">
                <a:solidFill>
                  <a:schemeClr val="tx1"/>
                </a:solidFill>
              </a:rPr>
              <a:t>Exit, DfT </a:t>
            </a: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854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chemeClr val="accent3"/>
                </a:solidFill>
              </a:rPr>
              <a:t>Prepare </a:t>
            </a:r>
            <a:r>
              <a:rPr lang="en-GB" sz="2400" dirty="0" smtClean="0">
                <a:solidFill>
                  <a:schemeClr val="accent3"/>
                </a:solidFill>
              </a:rPr>
              <a:t>your business now to ensure you, your customers and suppliers are ready for EU </a:t>
            </a:r>
            <a:r>
              <a:rPr lang="en-GB" sz="2400" dirty="0">
                <a:solidFill>
                  <a:schemeClr val="accent3"/>
                </a:solidFill>
              </a:rPr>
              <a:t>Exit </a:t>
            </a:r>
          </a:p>
        </p:txBody>
      </p:sp>
      <p:sp>
        <p:nvSpPr>
          <p:cNvPr id="3" name="btfpLayoutConfig" hidden="1"/>
          <p:cNvSpPr txBox="1"/>
          <p:nvPr/>
        </p:nvSpPr>
        <p:spPr bwMode="gray">
          <a:xfrm>
            <a:off x="12702" y="12700"/>
            <a:ext cx="1626013" cy="88092"/>
          </a:xfrm>
          <a:prstGeom prst="rect">
            <a:avLst/>
          </a:prstGeom>
          <a:noFill/>
        </p:spPr>
        <p:txBody>
          <a:bodyPr vert="horz" wrap="none" lIns="36000" tIns="36000" rIns="36000" bIns="36000" rtlCol="0">
            <a:spAutoFit/>
          </a:bodyPr>
          <a:lstStyle/>
          <a:p>
            <a:pPr defTabSz="711200">
              <a:spcBef>
                <a:spcPts val="1200"/>
              </a:spcBef>
            </a:pPr>
            <a:r>
              <a:rPr lang="en-GB" sz="100">
                <a:solidFill>
                  <a:srgbClr val="FFFFFF">
                    <a:alpha val="0"/>
                  </a:srgbClr>
                </a:solidFill>
              </a:rPr>
              <a:t>overall_1_131909330706806068 columns_6_131909333956719804 23_1_131898766477144216 24_1_131898766508304422 33_1_131898767018609914 8_1_131909330056234927 17_1_131909330464163844 31_1_131909330464595005 32_1_131909330779556429 37_1_131909333640865797 </a:t>
            </a:r>
            <a:endParaRPr lang="en-GB" sz="100" dirty="0" err="1">
              <a:solidFill>
                <a:srgbClr val="FFFFFF">
                  <a:alpha val="0"/>
                </a:srgbClr>
              </a:solidFill>
            </a:endParaRPr>
          </a:p>
        </p:txBody>
      </p:sp>
      <p:sp>
        <p:nvSpPr>
          <p:cNvPr id="14" name="btfpBulletedList777915"/>
          <p:cNvSpPr txBox="1"/>
          <p:nvPr>
            <p:custDataLst>
              <p:tags r:id="rId1"/>
            </p:custDataLst>
          </p:nvPr>
        </p:nvSpPr>
        <p:spPr bwMode="gray">
          <a:xfrm>
            <a:off x="1447834" y="2315508"/>
            <a:ext cx="6156401" cy="2906590"/>
          </a:xfrm>
          <a:prstGeom prst="rect">
            <a:avLst/>
          </a:prstGeom>
          <a:noFill/>
        </p:spPr>
        <p:txBody>
          <a:bodyPr vert="horz" wrap="square" lIns="27000" tIns="27000" rIns="27000" bIns="27000" rtlCol="0">
            <a:spAutoFit/>
          </a:bodyPr>
          <a:lstStyle/>
          <a:p>
            <a:pPr marL="0" indent="0">
              <a:lnSpc>
                <a:spcPct val="120000"/>
              </a:lnSpc>
              <a:spcBef>
                <a:spcPts val="0"/>
              </a:spcBef>
              <a:spcAft>
                <a:spcPts val="600"/>
              </a:spcAft>
              <a:buNone/>
            </a:pPr>
            <a:r>
              <a:rPr lang="en-GB" i="1" dirty="0"/>
              <a:t>“The UK wants to explore options for </a:t>
            </a:r>
            <a:r>
              <a:rPr lang="en-GB" b="1" i="1" dirty="0"/>
              <a:t>reciprocal</a:t>
            </a:r>
            <a:r>
              <a:rPr lang="en-GB" i="1" dirty="0"/>
              <a:t> access for road hauliers and passenger road transport operators, and arrangements for private motoring” </a:t>
            </a:r>
            <a:r>
              <a:rPr lang="en-GB" b="1" dirty="0"/>
              <a:t>- UK White Paper, July 2018</a:t>
            </a:r>
          </a:p>
          <a:p>
            <a:pPr marL="0" indent="0">
              <a:lnSpc>
                <a:spcPct val="120000"/>
              </a:lnSpc>
              <a:spcBef>
                <a:spcPts val="0"/>
              </a:spcBef>
              <a:spcAft>
                <a:spcPts val="600"/>
              </a:spcAft>
              <a:buNone/>
            </a:pPr>
            <a:endParaRPr lang="en-GB" i="1" dirty="0"/>
          </a:p>
          <a:p>
            <a:pPr marL="0" indent="0">
              <a:lnSpc>
                <a:spcPct val="120000"/>
              </a:lnSpc>
              <a:spcBef>
                <a:spcPts val="0"/>
              </a:spcBef>
              <a:spcAft>
                <a:spcPts val="600"/>
              </a:spcAft>
              <a:buNone/>
            </a:pPr>
            <a:r>
              <a:rPr lang="en-GB" dirty="0"/>
              <a:t>“</a:t>
            </a:r>
            <a:r>
              <a:rPr lang="en-GB" i="1" dirty="0"/>
              <a:t>The Parties should ensure </a:t>
            </a:r>
            <a:r>
              <a:rPr lang="en-GB" b="1" i="1" dirty="0"/>
              <a:t>comparable market access </a:t>
            </a:r>
            <a:r>
              <a:rPr lang="en-GB" i="1" dirty="0"/>
              <a:t>for freight and passenger road transport operators […] Parties should consider complementary arrangements to address travel by private motorists” </a:t>
            </a:r>
          </a:p>
          <a:p>
            <a:pPr marL="0" indent="0" algn="r">
              <a:lnSpc>
                <a:spcPct val="120000"/>
              </a:lnSpc>
              <a:spcBef>
                <a:spcPts val="0"/>
              </a:spcBef>
              <a:spcAft>
                <a:spcPts val="600"/>
              </a:spcAft>
              <a:buNone/>
            </a:pPr>
            <a:r>
              <a:rPr lang="en-GB" b="1" dirty="0"/>
              <a:t>- Political Declaration, November 2018</a:t>
            </a:r>
          </a:p>
          <a:p>
            <a:pPr marL="0" indent="0">
              <a:lnSpc>
                <a:spcPct val="120000"/>
              </a:lnSpc>
              <a:spcBef>
                <a:spcPts val="0"/>
              </a:spcBef>
              <a:spcAft>
                <a:spcPts val="600"/>
              </a:spcAft>
              <a:buNone/>
            </a:pPr>
            <a:endParaRPr lang="en-GB" sz="1200" i="1" dirty="0"/>
          </a:p>
        </p:txBody>
      </p:sp>
      <p:sp>
        <p:nvSpPr>
          <p:cNvPr id="29" name="Rectangle 1">
            <a:extLst>
              <a:ext uri="{FF2B5EF4-FFF2-40B4-BE49-F238E27FC236}">
                <a16:creationId xmlns="" xmlns:a16="http://schemas.microsoft.com/office/drawing/2014/main" id="{EFF858EA-18D4-4902-A37B-A28B7048CBED}"/>
              </a:ext>
            </a:extLst>
          </p:cNvPr>
          <p:cNvSpPr>
            <a:spLocks/>
          </p:cNvSpPr>
          <p:nvPr/>
        </p:nvSpPr>
        <p:spPr bwMode="auto">
          <a:xfrm rot="804643" flipH="1">
            <a:off x="7829580" y="5351226"/>
            <a:ext cx="897731" cy="1179909"/>
          </a:xfrm>
          <a:custGeom>
            <a:avLst/>
            <a:gdLst>
              <a:gd name="T0" fmla="*/ 4332 w 2949576"/>
              <a:gd name="T1" fmla="*/ 14776 h 3878263"/>
              <a:gd name="T2" fmla="*/ 11408 w 2949576"/>
              <a:gd name="T3" fmla="*/ 15420 h 3878263"/>
              <a:gd name="T4" fmla="*/ 11408 w 2949576"/>
              <a:gd name="T5" fmla="*/ 12852 h 3878263"/>
              <a:gd name="T6" fmla="*/ 4332 w 2949576"/>
              <a:gd name="T7" fmla="*/ 13496 h 3878263"/>
              <a:gd name="T8" fmla="*/ 11408 w 2949576"/>
              <a:gd name="T9" fmla="*/ 12852 h 3878263"/>
              <a:gd name="T10" fmla="*/ 4332 w 2949576"/>
              <a:gd name="T11" fmla="*/ 10928 h 3878263"/>
              <a:gd name="T12" fmla="*/ 11408 w 2949576"/>
              <a:gd name="T13" fmla="*/ 11572 h 3878263"/>
              <a:gd name="T14" fmla="*/ 11408 w 2949576"/>
              <a:gd name="T15" fmla="*/ 9004 h 3878263"/>
              <a:gd name="T16" fmla="*/ 4332 w 2949576"/>
              <a:gd name="T17" fmla="*/ 9648 h 3878263"/>
              <a:gd name="T18" fmla="*/ 11408 w 2949576"/>
              <a:gd name="T19" fmla="*/ 9004 h 3878263"/>
              <a:gd name="T20" fmla="*/ 4332 w 2949576"/>
              <a:gd name="T21" fmla="*/ 7080 h 3878263"/>
              <a:gd name="T22" fmla="*/ 11408 w 2949576"/>
              <a:gd name="T23" fmla="*/ 7724 h 3878263"/>
              <a:gd name="T24" fmla="*/ 11408 w 2949576"/>
              <a:gd name="T25" fmla="*/ 5156 h 3878263"/>
              <a:gd name="T26" fmla="*/ 4332 w 2949576"/>
              <a:gd name="T27" fmla="*/ 5800 h 3878263"/>
              <a:gd name="T28" fmla="*/ 11408 w 2949576"/>
              <a:gd name="T29" fmla="*/ 5156 h 3878263"/>
              <a:gd name="T30" fmla="*/ 12472 w 2949576"/>
              <a:gd name="T31" fmla="*/ 16636 h 3878263"/>
              <a:gd name="T32" fmla="*/ 3269 w 2949576"/>
              <a:gd name="T33" fmla="*/ 3805 h 3878263"/>
              <a:gd name="T34" fmla="*/ 11259 w 2949576"/>
              <a:gd name="T35" fmla="*/ 2249 h 3878263"/>
              <a:gd name="T36" fmla="*/ 2567 w 2949576"/>
              <a:gd name="T37" fmla="*/ 3162 h 3878263"/>
              <a:gd name="T38" fmla="*/ 2567 w 2949576"/>
              <a:gd name="T39" fmla="*/ 15080 h 3878263"/>
              <a:gd name="T40" fmla="*/ 1993 w 2949576"/>
              <a:gd name="T41" fmla="*/ 2249 h 3878263"/>
              <a:gd name="T42" fmla="*/ 9969 w 2949576"/>
              <a:gd name="T43" fmla="*/ 644 h 3878263"/>
              <a:gd name="T44" fmla="*/ 1290 w 2949576"/>
              <a:gd name="T45" fmla="*/ 1606 h 3878263"/>
              <a:gd name="T46" fmla="*/ 1290 w 2949576"/>
              <a:gd name="T47" fmla="*/ 13474 h 3878263"/>
              <a:gd name="T48" fmla="*/ 702 w 2949576"/>
              <a:gd name="T49" fmla="*/ 644 h 3878263"/>
              <a:gd name="T50" fmla="*/ 10607 w 2949576"/>
              <a:gd name="T51" fmla="*/ 0 h 3878263"/>
              <a:gd name="T52" fmla="*/ 0 w 2949576"/>
              <a:gd name="T53" fmla="*/ 644 h 3878263"/>
              <a:gd name="T54" fmla="*/ 0 w 2949576"/>
              <a:gd name="T55" fmla="*/ 14111 h 3878263"/>
              <a:gd name="T56" fmla="*/ 1290 w 2949576"/>
              <a:gd name="T57" fmla="*/ 15080 h 3878263"/>
              <a:gd name="T58" fmla="*/ 2567 w 2949576"/>
              <a:gd name="T59" fmla="*/ 15716 h 3878263"/>
              <a:gd name="T60" fmla="*/ 2567 w 2949576"/>
              <a:gd name="T61" fmla="*/ 17280 h 3878263"/>
              <a:gd name="T62" fmla="*/ 13174 w 2949576"/>
              <a:gd name="T63" fmla="*/ 16954 h 3878263"/>
              <a:gd name="T64" fmla="*/ 13174 w 2949576"/>
              <a:gd name="T65" fmla="*/ 3805 h 3878263"/>
              <a:gd name="T66" fmla="*/ 12472 w 2949576"/>
              <a:gd name="T67" fmla="*/ 3162 h 3878263"/>
              <a:gd name="T68" fmla="*/ 11898 w 2949576"/>
              <a:gd name="T69" fmla="*/ 2249 h 3878263"/>
              <a:gd name="T70" fmla="*/ 11898 w 2949576"/>
              <a:gd name="T71" fmla="*/ 1606 h 3878263"/>
              <a:gd name="T72" fmla="*/ 10607 w 2949576"/>
              <a:gd name="T73" fmla="*/ 644 h 3878263"/>
              <a:gd name="T74" fmla="*/ 10607 w 2949576"/>
              <a:gd name="T75" fmla="*/ 0 h 38782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49576" h="3878263">
                <a:moveTo>
                  <a:pt x="2554288" y="3316288"/>
                </a:moveTo>
                <a:lnTo>
                  <a:pt x="969963" y="3316288"/>
                </a:lnTo>
                <a:lnTo>
                  <a:pt x="969963" y="3460751"/>
                </a:lnTo>
                <a:lnTo>
                  <a:pt x="2554288" y="3460751"/>
                </a:lnTo>
                <a:lnTo>
                  <a:pt x="2554288" y="3316288"/>
                </a:lnTo>
                <a:close/>
                <a:moveTo>
                  <a:pt x="2554288" y="2884488"/>
                </a:moveTo>
                <a:lnTo>
                  <a:pt x="969963" y="2884488"/>
                </a:lnTo>
                <a:lnTo>
                  <a:pt x="969963" y="3028951"/>
                </a:lnTo>
                <a:lnTo>
                  <a:pt x="2554288" y="3028951"/>
                </a:lnTo>
                <a:lnTo>
                  <a:pt x="2554288" y="2884488"/>
                </a:lnTo>
                <a:close/>
                <a:moveTo>
                  <a:pt x="2554288" y="2452688"/>
                </a:moveTo>
                <a:lnTo>
                  <a:pt x="969963" y="2452688"/>
                </a:lnTo>
                <a:lnTo>
                  <a:pt x="969963" y="2597151"/>
                </a:lnTo>
                <a:lnTo>
                  <a:pt x="2554288" y="2597151"/>
                </a:lnTo>
                <a:lnTo>
                  <a:pt x="2554288" y="2452688"/>
                </a:lnTo>
                <a:close/>
                <a:moveTo>
                  <a:pt x="2554288" y="2020888"/>
                </a:moveTo>
                <a:lnTo>
                  <a:pt x="969963" y="2020888"/>
                </a:lnTo>
                <a:lnTo>
                  <a:pt x="969963" y="2165351"/>
                </a:lnTo>
                <a:lnTo>
                  <a:pt x="2554288" y="2165351"/>
                </a:lnTo>
                <a:lnTo>
                  <a:pt x="2554288" y="2020888"/>
                </a:lnTo>
                <a:close/>
                <a:moveTo>
                  <a:pt x="2554288" y="1589088"/>
                </a:moveTo>
                <a:lnTo>
                  <a:pt x="969963" y="1589088"/>
                </a:lnTo>
                <a:lnTo>
                  <a:pt x="969963" y="1733551"/>
                </a:lnTo>
                <a:lnTo>
                  <a:pt x="2554288" y="1733551"/>
                </a:lnTo>
                <a:lnTo>
                  <a:pt x="2554288" y="1589088"/>
                </a:lnTo>
                <a:close/>
                <a:moveTo>
                  <a:pt x="2554288" y="1157288"/>
                </a:moveTo>
                <a:lnTo>
                  <a:pt x="969963" y="1157288"/>
                </a:lnTo>
                <a:lnTo>
                  <a:pt x="969963" y="1301751"/>
                </a:lnTo>
                <a:lnTo>
                  <a:pt x="2554288" y="1301751"/>
                </a:lnTo>
                <a:lnTo>
                  <a:pt x="2554288" y="1157288"/>
                </a:lnTo>
                <a:close/>
                <a:moveTo>
                  <a:pt x="2792413" y="854076"/>
                </a:moveTo>
                <a:lnTo>
                  <a:pt x="2792413" y="3733801"/>
                </a:lnTo>
                <a:lnTo>
                  <a:pt x="731838" y="3733801"/>
                </a:lnTo>
                <a:lnTo>
                  <a:pt x="731838" y="854076"/>
                </a:lnTo>
                <a:lnTo>
                  <a:pt x="2792413" y="854076"/>
                </a:lnTo>
                <a:close/>
                <a:moveTo>
                  <a:pt x="2520951" y="504826"/>
                </a:moveTo>
                <a:lnTo>
                  <a:pt x="2520951" y="709613"/>
                </a:lnTo>
                <a:lnTo>
                  <a:pt x="574676" y="709613"/>
                </a:lnTo>
                <a:lnTo>
                  <a:pt x="574676" y="854076"/>
                </a:lnTo>
                <a:lnTo>
                  <a:pt x="574676" y="3384551"/>
                </a:lnTo>
                <a:lnTo>
                  <a:pt x="446088" y="3384551"/>
                </a:lnTo>
                <a:lnTo>
                  <a:pt x="446088" y="504826"/>
                </a:lnTo>
                <a:lnTo>
                  <a:pt x="2520951" y="504826"/>
                </a:lnTo>
                <a:close/>
                <a:moveTo>
                  <a:pt x="2232026" y="144462"/>
                </a:moveTo>
                <a:lnTo>
                  <a:pt x="2232026" y="360363"/>
                </a:lnTo>
                <a:lnTo>
                  <a:pt x="288926" y="360363"/>
                </a:lnTo>
                <a:lnTo>
                  <a:pt x="288926" y="504826"/>
                </a:lnTo>
                <a:lnTo>
                  <a:pt x="288926" y="3024188"/>
                </a:lnTo>
                <a:lnTo>
                  <a:pt x="157163" y="3024188"/>
                </a:lnTo>
                <a:lnTo>
                  <a:pt x="157163" y="144462"/>
                </a:lnTo>
                <a:lnTo>
                  <a:pt x="2232026" y="144462"/>
                </a:lnTo>
                <a:close/>
                <a:moveTo>
                  <a:pt x="2374901" y="0"/>
                </a:moveTo>
                <a:lnTo>
                  <a:pt x="0" y="0"/>
                </a:lnTo>
                <a:lnTo>
                  <a:pt x="0" y="144462"/>
                </a:lnTo>
                <a:lnTo>
                  <a:pt x="0" y="3024188"/>
                </a:lnTo>
                <a:lnTo>
                  <a:pt x="0" y="3167063"/>
                </a:lnTo>
                <a:lnTo>
                  <a:pt x="288926" y="3167063"/>
                </a:lnTo>
                <a:lnTo>
                  <a:pt x="288926" y="3384551"/>
                </a:lnTo>
                <a:lnTo>
                  <a:pt x="288926" y="3527426"/>
                </a:lnTo>
                <a:lnTo>
                  <a:pt x="574676" y="3527426"/>
                </a:lnTo>
                <a:lnTo>
                  <a:pt x="574676" y="3733801"/>
                </a:lnTo>
                <a:lnTo>
                  <a:pt x="574676" y="3878263"/>
                </a:lnTo>
                <a:lnTo>
                  <a:pt x="2949576" y="3878263"/>
                </a:lnTo>
                <a:lnTo>
                  <a:pt x="2949576" y="3805238"/>
                </a:lnTo>
                <a:lnTo>
                  <a:pt x="2949576" y="3733801"/>
                </a:lnTo>
                <a:lnTo>
                  <a:pt x="2949576" y="854076"/>
                </a:lnTo>
                <a:lnTo>
                  <a:pt x="2949576" y="709613"/>
                </a:lnTo>
                <a:lnTo>
                  <a:pt x="2792413" y="709613"/>
                </a:lnTo>
                <a:lnTo>
                  <a:pt x="2663826" y="709613"/>
                </a:lnTo>
                <a:lnTo>
                  <a:pt x="2663826" y="504826"/>
                </a:lnTo>
                <a:lnTo>
                  <a:pt x="2663826" y="403226"/>
                </a:lnTo>
                <a:lnTo>
                  <a:pt x="2663826" y="360363"/>
                </a:lnTo>
                <a:lnTo>
                  <a:pt x="2374901" y="360363"/>
                </a:lnTo>
                <a:lnTo>
                  <a:pt x="2374901" y="144462"/>
                </a:lnTo>
                <a:lnTo>
                  <a:pt x="2374901" y="42862"/>
                </a:lnTo>
                <a:lnTo>
                  <a:pt x="2374901" y="0"/>
                </a:lnTo>
                <a:close/>
              </a:path>
            </a:pathLst>
          </a:custGeom>
          <a:solidFill>
            <a:schemeClr val="accent3"/>
          </a:solidFill>
          <a:ln>
            <a:noFill/>
          </a:ln>
        </p:spPr>
        <p:txBody>
          <a:bodyPr/>
          <a:lstStyle/>
          <a:p>
            <a:endParaRPr lang="en-GB"/>
          </a:p>
        </p:txBody>
      </p:sp>
      <p:sp>
        <p:nvSpPr>
          <p:cNvPr id="30" name="Freeform 23">
            <a:extLst>
              <a:ext uri="{FF2B5EF4-FFF2-40B4-BE49-F238E27FC236}">
                <a16:creationId xmlns="" xmlns:a16="http://schemas.microsoft.com/office/drawing/2014/main" id="{FB68F8A5-1224-445C-89E0-D8FE09D9E3D2}"/>
              </a:ext>
            </a:extLst>
          </p:cNvPr>
          <p:cNvSpPr/>
          <p:nvPr/>
        </p:nvSpPr>
        <p:spPr>
          <a:xfrm rot="20887654">
            <a:off x="268730" y="1092160"/>
            <a:ext cx="1633565" cy="1147467"/>
          </a:xfrm>
          <a:custGeom>
            <a:avLst/>
            <a:gdLst>
              <a:gd name="connsiteX0" fmla="*/ 1466586 w 2448493"/>
              <a:gd name="connsiteY0" fmla="*/ 1292103 h 1725762"/>
              <a:gd name="connsiteX1" fmla="*/ 2164896 w 2448493"/>
              <a:gd name="connsiteY1" fmla="*/ 1292103 h 1725762"/>
              <a:gd name="connsiteX2" fmla="*/ 2177407 w 2448493"/>
              <a:gd name="connsiteY2" fmla="*/ 1304614 h 1725762"/>
              <a:gd name="connsiteX3" fmla="*/ 2177407 w 2448493"/>
              <a:gd name="connsiteY3" fmla="*/ 1354655 h 1725762"/>
              <a:gd name="connsiteX4" fmla="*/ 2164896 w 2448493"/>
              <a:gd name="connsiteY4" fmla="*/ 1367166 h 1725762"/>
              <a:gd name="connsiteX5" fmla="*/ 1466586 w 2448493"/>
              <a:gd name="connsiteY5" fmla="*/ 1367166 h 1725762"/>
              <a:gd name="connsiteX6" fmla="*/ 1454075 w 2448493"/>
              <a:gd name="connsiteY6" fmla="*/ 1354655 h 1725762"/>
              <a:gd name="connsiteX7" fmla="*/ 1454075 w 2448493"/>
              <a:gd name="connsiteY7" fmla="*/ 1304614 h 1725762"/>
              <a:gd name="connsiteX8" fmla="*/ 1466586 w 2448493"/>
              <a:gd name="connsiteY8" fmla="*/ 1292103 h 1725762"/>
              <a:gd name="connsiteX9" fmla="*/ 282992 w 2448493"/>
              <a:gd name="connsiteY9" fmla="*/ 1292103 h 1725762"/>
              <a:gd name="connsiteX10" fmla="*/ 981302 w 2448493"/>
              <a:gd name="connsiteY10" fmla="*/ 1292103 h 1725762"/>
              <a:gd name="connsiteX11" fmla="*/ 993813 w 2448493"/>
              <a:gd name="connsiteY11" fmla="*/ 1304614 h 1725762"/>
              <a:gd name="connsiteX12" fmla="*/ 993813 w 2448493"/>
              <a:gd name="connsiteY12" fmla="*/ 1354655 h 1725762"/>
              <a:gd name="connsiteX13" fmla="*/ 981302 w 2448493"/>
              <a:gd name="connsiteY13" fmla="*/ 1367166 h 1725762"/>
              <a:gd name="connsiteX14" fmla="*/ 282992 w 2448493"/>
              <a:gd name="connsiteY14" fmla="*/ 1367166 h 1725762"/>
              <a:gd name="connsiteX15" fmla="*/ 270481 w 2448493"/>
              <a:gd name="connsiteY15" fmla="*/ 1354655 h 1725762"/>
              <a:gd name="connsiteX16" fmla="*/ 270481 w 2448493"/>
              <a:gd name="connsiteY16" fmla="*/ 1304614 h 1725762"/>
              <a:gd name="connsiteX17" fmla="*/ 282992 w 2448493"/>
              <a:gd name="connsiteY17" fmla="*/ 1292103 h 1725762"/>
              <a:gd name="connsiteX18" fmla="*/ 1466586 w 2448493"/>
              <a:gd name="connsiteY18" fmla="*/ 1094448 h 1725762"/>
              <a:gd name="connsiteX19" fmla="*/ 2164896 w 2448493"/>
              <a:gd name="connsiteY19" fmla="*/ 1094448 h 1725762"/>
              <a:gd name="connsiteX20" fmla="*/ 2177407 w 2448493"/>
              <a:gd name="connsiteY20" fmla="*/ 1106959 h 1725762"/>
              <a:gd name="connsiteX21" fmla="*/ 2177407 w 2448493"/>
              <a:gd name="connsiteY21" fmla="*/ 1157000 h 1725762"/>
              <a:gd name="connsiteX22" fmla="*/ 2164896 w 2448493"/>
              <a:gd name="connsiteY22" fmla="*/ 1169511 h 1725762"/>
              <a:gd name="connsiteX23" fmla="*/ 1466586 w 2448493"/>
              <a:gd name="connsiteY23" fmla="*/ 1169511 h 1725762"/>
              <a:gd name="connsiteX24" fmla="*/ 1454075 w 2448493"/>
              <a:gd name="connsiteY24" fmla="*/ 1157000 h 1725762"/>
              <a:gd name="connsiteX25" fmla="*/ 1454075 w 2448493"/>
              <a:gd name="connsiteY25" fmla="*/ 1106959 h 1725762"/>
              <a:gd name="connsiteX26" fmla="*/ 1466586 w 2448493"/>
              <a:gd name="connsiteY26" fmla="*/ 1094448 h 1725762"/>
              <a:gd name="connsiteX27" fmla="*/ 282992 w 2448493"/>
              <a:gd name="connsiteY27" fmla="*/ 1094448 h 1725762"/>
              <a:gd name="connsiteX28" fmla="*/ 981302 w 2448493"/>
              <a:gd name="connsiteY28" fmla="*/ 1094448 h 1725762"/>
              <a:gd name="connsiteX29" fmla="*/ 993813 w 2448493"/>
              <a:gd name="connsiteY29" fmla="*/ 1106959 h 1725762"/>
              <a:gd name="connsiteX30" fmla="*/ 993813 w 2448493"/>
              <a:gd name="connsiteY30" fmla="*/ 1157000 h 1725762"/>
              <a:gd name="connsiteX31" fmla="*/ 981302 w 2448493"/>
              <a:gd name="connsiteY31" fmla="*/ 1169511 h 1725762"/>
              <a:gd name="connsiteX32" fmla="*/ 282992 w 2448493"/>
              <a:gd name="connsiteY32" fmla="*/ 1169511 h 1725762"/>
              <a:gd name="connsiteX33" fmla="*/ 270481 w 2448493"/>
              <a:gd name="connsiteY33" fmla="*/ 1157000 h 1725762"/>
              <a:gd name="connsiteX34" fmla="*/ 270481 w 2448493"/>
              <a:gd name="connsiteY34" fmla="*/ 1106959 h 1725762"/>
              <a:gd name="connsiteX35" fmla="*/ 282992 w 2448493"/>
              <a:gd name="connsiteY35" fmla="*/ 1094448 h 1725762"/>
              <a:gd name="connsiteX36" fmla="*/ 1466586 w 2448493"/>
              <a:gd name="connsiteY36" fmla="*/ 887637 h 1725762"/>
              <a:gd name="connsiteX37" fmla="*/ 2164896 w 2448493"/>
              <a:gd name="connsiteY37" fmla="*/ 887637 h 1725762"/>
              <a:gd name="connsiteX38" fmla="*/ 2177407 w 2448493"/>
              <a:gd name="connsiteY38" fmla="*/ 900148 h 1725762"/>
              <a:gd name="connsiteX39" fmla="*/ 2177407 w 2448493"/>
              <a:gd name="connsiteY39" fmla="*/ 950189 h 1725762"/>
              <a:gd name="connsiteX40" fmla="*/ 2164896 w 2448493"/>
              <a:gd name="connsiteY40" fmla="*/ 962700 h 1725762"/>
              <a:gd name="connsiteX41" fmla="*/ 1466586 w 2448493"/>
              <a:gd name="connsiteY41" fmla="*/ 962700 h 1725762"/>
              <a:gd name="connsiteX42" fmla="*/ 1454075 w 2448493"/>
              <a:gd name="connsiteY42" fmla="*/ 950189 h 1725762"/>
              <a:gd name="connsiteX43" fmla="*/ 1454075 w 2448493"/>
              <a:gd name="connsiteY43" fmla="*/ 900148 h 1725762"/>
              <a:gd name="connsiteX44" fmla="*/ 1466586 w 2448493"/>
              <a:gd name="connsiteY44" fmla="*/ 887637 h 1725762"/>
              <a:gd name="connsiteX45" fmla="*/ 282992 w 2448493"/>
              <a:gd name="connsiteY45" fmla="*/ 887637 h 1725762"/>
              <a:gd name="connsiteX46" fmla="*/ 981302 w 2448493"/>
              <a:gd name="connsiteY46" fmla="*/ 887637 h 1725762"/>
              <a:gd name="connsiteX47" fmla="*/ 993813 w 2448493"/>
              <a:gd name="connsiteY47" fmla="*/ 900148 h 1725762"/>
              <a:gd name="connsiteX48" fmla="*/ 993813 w 2448493"/>
              <a:gd name="connsiteY48" fmla="*/ 950189 h 1725762"/>
              <a:gd name="connsiteX49" fmla="*/ 981302 w 2448493"/>
              <a:gd name="connsiteY49" fmla="*/ 962700 h 1725762"/>
              <a:gd name="connsiteX50" fmla="*/ 282992 w 2448493"/>
              <a:gd name="connsiteY50" fmla="*/ 962700 h 1725762"/>
              <a:gd name="connsiteX51" fmla="*/ 270481 w 2448493"/>
              <a:gd name="connsiteY51" fmla="*/ 950189 h 1725762"/>
              <a:gd name="connsiteX52" fmla="*/ 270481 w 2448493"/>
              <a:gd name="connsiteY52" fmla="*/ 900148 h 1725762"/>
              <a:gd name="connsiteX53" fmla="*/ 282992 w 2448493"/>
              <a:gd name="connsiteY53" fmla="*/ 887637 h 1725762"/>
              <a:gd name="connsiteX54" fmla="*/ 1466586 w 2448493"/>
              <a:gd name="connsiteY54" fmla="*/ 689440 h 1725762"/>
              <a:gd name="connsiteX55" fmla="*/ 2164896 w 2448493"/>
              <a:gd name="connsiteY55" fmla="*/ 689440 h 1725762"/>
              <a:gd name="connsiteX56" fmla="*/ 2177407 w 2448493"/>
              <a:gd name="connsiteY56" fmla="*/ 701951 h 1725762"/>
              <a:gd name="connsiteX57" fmla="*/ 2177407 w 2448493"/>
              <a:gd name="connsiteY57" fmla="*/ 751992 h 1725762"/>
              <a:gd name="connsiteX58" fmla="*/ 2164896 w 2448493"/>
              <a:gd name="connsiteY58" fmla="*/ 764503 h 1725762"/>
              <a:gd name="connsiteX59" fmla="*/ 1466586 w 2448493"/>
              <a:gd name="connsiteY59" fmla="*/ 764503 h 1725762"/>
              <a:gd name="connsiteX60" fmla="*/ 1454075 w 2448493"/>
              <a:gd name="connsiteY60" fmla="*/ 751992 h 1725762"/>
              <a:gd name="connsiteX61" fmla="*/ 1454075 w 2448493"/>
              <a:gd name="connsiteY61" fmla="*/ 701951 h 1725762"/>
              <a:gd name="connsiteX62" fmla="*/ 1466586 w 2448493"/>
              <a:gd name="connsiteY62" fmla="*/ 689440 h 1725762"/>
              <a:gd name="connsiteX63" fmla="*/ 282992 w 2448493"/>
              <a:gd name="connsiteY63" fmla="*/ 689440 h 1725762"/>
              <a:gd name="connsiteX64" fmla="*/ 981302 w 2448493"/>
              <a:gd name="connsiteY64" fmla="*/ 689440 h 1725762"/>
              <a:gd name="connsiteX65" fmla="*/ 993813 w 2448493"/>
              <a:gd name="connsiteY65" fmla="*/ 701951 h 1725762"/>
              <a:gd name="connsiteX66" fmla="*/ 993813 w 2448493"/>
              <a:gd name="connsiteY66" fmla="*/ 751992 h 1725762"/>
              <a:gd name="connsiteX67" fmla="*/ 981302 w 2448493"/>
              <a:gd name="connsiteY67" fmla="*/ 764503 h 1725762"/>
              <a:gd name="connsiteX68" fmla="*/ 282992 w 2448493"/>
              <a:gd name="connsiteY68" fmla="*/ 764503 h 1725762"/>
              <a:gd name="connsiteX69" fmla="*/ 270481 w 2448493"/>
              <a:gd name="connsiteY69" fmla="*/ 751992 h 1725762"/>
              <a:gd name="connsiteX70" fmla="*/ 270481 w 2448493"/>
              <a:gd name="connsiteY70" fmla="*/ 701951 h 1725762"/>
              <a:gd name="connsiteX71" fmla="*/ 282992 w 2448493"/>
              <a:gd name="connsiteY71" fmla="*/ 689440 h 1725762"/>
              <a:gd name="connsiteX72" fmla="*/ 1466586 w 2448493"/>
              <a:gd name="connsiteY72" fmla="*/ 475295 h 1725762"/>
              <a:gd name="connsiteX73" fmla="*/ 2164896 w 2448493"/>
              <a:gd name="connsiteY73" fmla="*/ 475295 h 1725762"/>
              <a:gd name="connsiteX74" fmla="*/ 2177407 w 2448493"/>
              <a:gd name="connsiteY74" fmla="*/ 487806 h 1725762"/>
              <a:gd name="connsiteX75" fmla="*/ 2177407 w 2448493"/>
              <a:gd name="connsiteY75" fmla="*/ 537847 h 1725762"/>
              <a:gd name="connsiteX76" fmla="*/ 2164896 w 2448493"/>
              <a:gd name="connsiteY76" fmla="*/ 550358 h 1725762"/>
              <a:gd name="connsiteX77" fmla="*/ 1466586 w 2448493"/>
              <a:gd name="connsiteY77" fmla="*/ 550358 h 1725762"/>
              <a:gd name="connsiteX78" fmla="*/ 1454075 w 2448493"/>
              <a:gd name="connsiteY78" fmla="*/ 537847 h 1725762"/>
              <a:gd name="connsiteX79" fmla="*/ 1454075 w 2448493"/>
              <a:gd name="connsiteY79" fmla="*/ 487806 h 1725762"/>
              <a:gd name="connsiteX80" fmla="*/ 1466586 w 2448493"/>
              <a:gd name="connsiteY80" fmla="*/ 475295 h 1725762"/>
              <a:gd name="connsiteX81" fmla="*/ 282992 w 2448493"/>
              <a:gd name="connsiteY81" fmla="*/ 475295 h 1725762"/>
              <a:gd name="connsiteX82" fmla="*/ 981302 w 2448493"/>
              <a:gd name="connsiteY82" fmla="*/ 475295 h 1725762"/>
              <a:gd name="connsiteX83" fmla="*/ 993813 w 2448493"/>
              <a:gd name="connsiteY83" fmla="*/ 487806 h 1725762"/>
              <a:gd name="connsiteX84" fmla="*/ 993813 w 2448493"/>
              <a:gd name="connsiteY84" fmla="*/ 537847 h 1725762"/>
              <a:gd name="connsiteX85" fmla="*/ 981302 w 2448493"/>
              <a:gd name="connsiteY85" fmla="*/ 550358 h 1725762"/>
              <a:gd name="connsiteX86" fmla="*/ 282992 w 2448493"/>
              <a:gd name="connsiteY86" fmla="*/ 550358 h 1725762"/>
              <a:gd name="connsiteX87" fmla="*/ 270481 w 2448493"/>
              <a:gd name="connsiteY87" fmla="*/ 537847 h 1725762"/>
              <a:gd name="connsiteX88" fmla="*/ 270481 w 2448493"/>
              <a:gd name="connsiteY88" fmla="*/ 487806 h 1725762"/>
              <a:gd name="connsiteX89" fmla="*/ 282992 w 2448493"/>
              <a:gd name="connsiteY89" fmla="*/ 475295 h 1725762"/>
              <a:gd name="connsiteX90" fmla="*/ 1466586 w 2448493"/>
              <a:gd name="connsiteY90" fmla="*/ 285922 h 1725762"/>
              <a:gd name="connsiteX91" fmla="*/ 2164896 w 2448493"/>
              <a:gd name="connsiteY91" fmla="*/ 285922 h 1725762"/>
              <a:gd name="connsiteX92" fmla="*/ 2177407 w 2448493"/>
              <a:gd name="connsiteY92" fmla="*/ 298433 h 1725762"/>
              <a:gd name="connsiteX93" fmla="*/ 2177407 w 2448493"/>
              <a:gd name="connsiteY93" fmla="*/ 348474 h 1725762"/>
              <a:gd name="connsiteX94" fmla="*/ 2164896 w 2448493"/>
              <a:gd name="connsiteY94" fmla="*/ 360985 h 1725762"/>
              <a:gd name="connsiteX95" fmla="*/ 1466586 w 2448493"/>
              <a:gd name="connsiteY95" fmla="*/ 360985 h 1725762"/>
              <a:gd name="connsiteX96" fmla="*/ 1454075 w 2448493"/>
              <a:gd name="connsiteY96" fmla="*/ 348474 h 1725762"/>
              <a:gd name="connsiteX97" fmla="*/ 1454075 w 2448493"/>
              <a:gd name="connsiteY97" fmla="*/ 298433 h 1725762"/>
              <a:gd name="connsiteX98" fmla="*/ 1466586 w 2448493"/>
              <a:gd name="connsiteY98" fmla="*/ 285922 h 1725762"/>
              <a:gd name="connsiteX99" fmla="*/ 282992 w 2448493"/>
              <a:gd name="connsiteY99" fmla="*/ 285922 h 1725762"/>
              <a:gd name="connsiteX100" fmla="*/ 981302 w 2448493"/>
              <a:gd name="connsiteY100" fmla="*/ 285922 h 1725762"/>
              <a:gd name="connsiteX101" fmla="*/ 993813 w 2448493"/>
              <a:gd name="connsiteY101" fmla="*/ 298433 h 1725762"/>
              <a:gd name="connsiteX102" fmla="*/ 993813 w 2448493"/>
              <a:gd name="connsiteY102" fmla="*/ 348474 h 1725762"/>
              <a:gd name="connsiteX103" fmla="*/ 981302 w 2448493"/>
              <a:gd name="connsiteY103" fmla="*/ 360985 h 1725762"/>
              <a:gd name="connsiteX104" fmla="*/ 282992 w 2448493"/>
              <a:gd name="connsiteY104" fmla="*/ 360985 h 1725762"/>
              <a:gd name="connsiteX105" fmla="*/ 270481 w 2448493"/>
              <a:gd name="connsiteY105" fmla="*/ 348474 h 1725762"/>
              <a:gd name="connsiteX106" fmla="*/ 270481 w 2448493"/>
              <a:gd name="connsiteY106" fmla="*/ 298433 h 1725762"/>
              <a:gd name="connsiteX107" fmla="*/ 282992 w 2448493"/>
              <a:gd name="connsiteY107" fmla="*/ 285922 h 1725762"/>
              <a:gd name="connsiteX108" fmla="*/ 595448 w 2448493"/>
              <a:gd name="connsiteY108" fmla="*/ 107485 h 1725762"/>
              <a:gd name="connsiteX109" fmla="*/ 101070 w 2448493"/>
              <a:gd name="connsiteY109" fmla="*/ 112168 h 1725762"/>
              <a:gd name="connsiteX110" fmla="*/ 95191 w 2448493"/>
              <a:gd name="connsiteY110" fmla="*/ 1517616 h 1725762"/>
              <a:gd name="connsiteX111" fmla="*/ 1167017 w 2448493"/>
              <a:gd name="connsiteY111" fmla="*/ 1609754 h 1725762"/>
              <a:gd name="connsiteX112" fmla="*/ 1174968 w 2448493"/>
              <a:gd name="connsiteY112" fmla="*/ 267034 h 1725762"/>
              <a:gd name="connsiteX113" fmla="*/ 595448 w 2448493"/>
              <a:gd name="connsiteY113" fmla="*/ 107485 h 1725762"/>
              <a:gd name="connsiteX114" fmla="*/ 1855222 w 2448493"/>
              <a:gd name="connsiteY114" fmla="*/ 107484 h 1725762"/>
              <a:gd name="connsiteX115" fmla="*/ 1275702 w 2448493"/>
              <a:gd name="connsiteY115" fmla="*/ 267033 h 1725762"/>
              <a:gd name="connsiteX116" fmla="*/ 1283653 w 2448493"/>
              <a:gd name="connsiteY116" fmla="*/ 1609753 h 1725762"/>
              <a:gd name="connsiteX117" fmla="*/ 2355479 w 2448493"/>
              <a:gd name="connsiteY117" fmla="*/ 1517615 h 1725762"/>
              <a:gd name="connsiteX118" fmla="*/ 2349600 w 2448493"/>
              <a:gd name="connsiteY118" fmla="*/ 112167 h 1725762"/>
              <a:gd name="connsiteX119" fmla="*/ 1855222 w 2448493"/>
              <a:gd name="connsiteY119" fmla="*/ 107484 h 1725762"/>
              <a:gd name="connsiteX120" fmla="*/ 1892695 w 2448493"/>
              <a:gd name="connsiteY120" fmla="*/ 166 h 1725762"/>
              <a:gd name="connsiteX121" fmla="*/ 2448493 w 2448493"/>
              <a:gd name="connsiteY121" fmla="*/ 6447 h 1725762"/>
              <a:gd name="connsiteX122" fmla="*/ 2448493 w 2448493"/>
              <a:gd name="connsiteY122" fmla="*/ 1605839 h 1725762"/>
              <a:gd name="connsiteX123" fmla="*/ 1212177 w 2448493"/>
              <a:gd name="connsiteY123" fmla="*/ 1725762 h 1725762"/>
              <a:gd name="connsiteX124" fmla="*/ 0 w 2448493"/>
              <a:gd name="connsiteY124" fmla="*/ 1612663 h 1725762"/>
              <a:gd name="connsiteX125" fmla="*/ 6823 w 2448493"/>
              <a:gd name="connsiteY125" fmla="*/ 6447 h 1725762"/>
              <a:gd name="connsiteX126" fmla="*/ 1216467 w 2448493"/>
              <a:gd name="connsiteY126" fmla="*/ 145223 h 1725762"/>
              <a:gd name="connsiteX127" fmla="*/ 1892695 w 2448493"/>
              <a:gd name="connsiteY127" fmla="*/ 166 h 172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448493" h="1725762">
                <a:moveTo>
                  <a:pt x="1466586" y="1292103"/>
                </a:moveTo>
                <a:lnTo>
                  <a:pt x="2164896" y="1292103"/>
                </a:lnTo>
                <a:cubicBezTo>
                  <a:pt x="2171806" y="1292103"/>
                  <a:pt x="2177407" y="1297704"/>
                  <a:pt x="2177407" y="1304614"/>
                </a:cubicBezTo>
                <a:lnTo>
                  <a:pt x="2177407" y="1354655"/>
                </a:lnTo>
                <a:cubicBezTo>
                  <a:pt x="2177407" y="1361565"/>
                  <a:pt x="2171806" y="1367166"/>
                  <a:pt x="2164896" y="1367166"/>
                </a:cubicBezTo>
                <a:lnTo>
                  <a:pt x="1466586" y="1367166"/>
                </a:lnTo>
                <a:cubicBezTo>
                  <a:pt x="1459676" y="1367166"/>
                  <a:pt x="1454075" y="1361565"/>
                  <a:pt x="1454075" y="1354655"/>
                </a:cubicBezTo>
                <a:lnTo>
                  <a:pt x="1454075" y="1304614"/>
                </a:lnTo>
                <a:cubicBezTo>
                  <a:pt x="1454075" y="1297704"/>
                  <a:pt x="1459676" y="1292103"/>
                  <a:pt x="1466586" y="1292103"/>
                </a:cubicBezTo>
                <a:close/>
                <a:moveTo>
                  <a:pt x="282992" y="1292103"/>
                </a:moveTo>
                <a:lnTo>
                  <a:pt x="981302" y="1292103"/>
                </a:lnTo>
                <a:cubicBezTo>
                  <a:pt x="988212" y="1292103"/>
                  <a:pt x="993813" y="1297704"/>
                  <a:pt x="993813" y="1304614"/>
                </a:cubicBezTo>
                <a:lnTo>
                  <a:pt x="993813" y="1354655"/>
                </a:lnTo>
                <a:cubicBezTo>
                  <a:pt x="993813" y="1361565"/>
                  <a:pt x="988212" y="1367166"/>
                  <a:pt x="981302" y="1367166"/>
                </a:cubicBezTo>
                <a:lnTo>
                  <a:pt x="282992" y="1367166"/>
                </a:lnTo>
                <a:cubicBezTo>
                  <a:pt x="276082" y="1367166"/>
                  <a:pt x="270481" y="1361565"/>
                  <a:pt x="270481" y="1354655"/>
                </a:cubicBezTo>
                <a:lnTo>
                  <a:pt x="270481" y="1304614"/>
                </a:lnTo>
                <a:cubicBezTo>
                  <a:pt x="270481" y="1297704"/>
                  <a:pt x="276082" y="1292103"/>
                  <a:pt x="282992" y="1292103"/>
                </a:cubicBezTo>
                <a:close/>
                <a:moveTo>
                  <a:pt x="1466586" y="1094448"/>
                </a:moveTo>
                <a:lnTo>
                  <a:pt x="2164896" y="1094448"/>
                </a:lnTo>
                <a:cubicBezTo>
                  <a:pt x="2171806" y="1094448"/>
                  <a:pt x="2177407" y="1100049"/>
                  <a:pt x="2177407" y="1106959"/>
                </a:cubicBezTo>
                <a:lnTo>
                  <a:pt x="2177407" y="1157000"/>
                </a:lnTo>
                <a:cubicBezTo>
                  <a:pt x="2177407" y="1163910"/>
                  <a:pt x="2171806" y="1169511"/>
                  <a:pt x="2164896" y="1169511"/>
                </a:cubicBezTo>
                <a:lnTo>
                  <a:pt x="1466586" y="1169511"/>
                </a:lnTo>
                <a:cubicBezTo>
                  <a:pt x="1459676" y="1169511"/>
                  <a:pt x="1454075" y="1163910"/>
                  <a:pt x="1454075" y="1157000"/>
                </a:cubicBezTo>
                <a:lnTo>
                  <a:pt x="1454075" y="1106959"/>
                </a:lnTo>
                <a:cubicBezTo>
                  <a:pt x="1454075" y="1100049"/>
                  <a:pt x="1459676" y="1094448"/>
                  <a:pt x="1466586" y="1094448"/>
                </a:cubicBezTo>
                <a:close/>
                <a:moveTo>
                  <a:pt x="282992" y="1094448"/>
                </a:moveTo>
                <a:lnTo>
                  <a:pt x="981302" y="1094448"/>
                </a:lnTo>
                <a:cubicBezTo>
                  <a:pt x="988212" y="1094448"/>
                  <a:pt x="993813" y="1100049"/>
                  <a:pt x="993813" y="1106959"/>
                </a:cubicBezTo>
                <a:lnTo>
                  <a:pt x="993813" y="1157000"/>
                </a:lnTo>
                <a:cubicBezTo>
                  <a:pt x="993813" y="1163910"/>
                  <a:pt x="988212" y="1169511"/>
                  <a:pt x="981302" y="1169511"/>
                </a:cubicBezTo>
                <a:lnTo>
                  <a:pt x="282992" y="1169511"/>
                </a:lnTo>
                <a:cubicBezTo>
                  <a:pt x="276082" y="1169511"/>
                  <a:pt x="270481" y="1163910"/>
                  <a:pt x="270481" y="1157000"/>
                </a:cubicBezTo>
                <a:lnTo>
                  <a:pt x="270481" y="1106959"/>
                </a:lnTo>
                <a:cubicBezTo>
                  <a:pt x="270481" y="1100049"/>
                  <a:pt x="276082" y="1094448"/>
                  <a:pt x="282992" y="1094448"/>
                </a:cubicBezTo>
                <a:close/>
                <a:moveTo>
                  <a:pt x="1466586" y="887637"/>
                </a:moveTo>
                <a:lnTo>
                  <a:pt x="2164896" y="887637"/>
                </a:lnTo>
                <a:cubicBezTo>
                  <a:pt x="2171806" y="887637"/>
                  <a:pt x="2177407" y="893238"/>
                  <a:pt x="2177407" y="900148"/>
                </a:cubicBezTo>
                <a:lnTo>
                  <a:pt x="2177407" y="950189"/>
                </a:lnTo>
                <a:cubicBezTo>
                  <a:pt x="2177407" y="957099"/>
                  <a:pt x="2171806" y="962700"/>
                  <a:pt x="2164896" y="962700"/>
                </a:cubicBezTo>
                <a:lnTo>
                  <a:pt x="1466586" y="962700"/>
                </a:lnTo>
                <a:cubicBezTo>
                  <a:pt x="1459676" y="962700"/>
                  <a:pt x="1454075" y="957099"/>
                  <a:pt x="1454075" y="950189"/>
                </a:cubicBezTo>
                <a:lnTo>
                  <a:pt x="1454075" y="900148"/>
                </a:lnTo>
                <a:cubicBezTo>
                  <a:pt x="1454075" y="893238"/>
                  <a:pt x="1459676" y="887637"/>
                  <a:pt x="1466586" y="887637"/>
                </a:cubicBezTo>
                <a:close/>
                <a:moveTo>
                  <a:pt x="282992" y="887637"/>
                </a:moveTo>
                <a:lnTo>
                  <a:pt x="981302" y="887637"/>
                </a:lnTo>
                <a:cubicBezTo>
                  <a:pt x="988212" y="887637"/>
                  <a:pt x="993813" y="893238"/>
                  <a:pt x="993813" y="900148"/>
                </a:cubicBezTo>
                <a:lnTo>
                  <a:pt x="993813" y="950189"/>
                </a:lnTo>
                <a:cubicBezTo>
                  <a:pt x="993813" y="957099"/>
                  <a:pt x="988212" y="962700"/>
                  <a:pt x="981302" y="962700"/>
                </a:cubicBezTo>
                <a:lnTo>
                  <a:pt x="282992" y="962700"/>
                </a:lnTo>
                <a:cubicBezTo>
                  <a:pt x="276082" y="962700"/>
                  <a:pt x="270481" y="957099"/>
                  <a:pt x="270481" y="950189"/>
                </a:cubicBezTo>
                <a:lnTo>
                  <a:pt x="270481" y="900148"/>
                </a:lnTo>
                <a:cubicBezTo>
                  <a:pt x="270481" y="893238"/>
                  <a:pt x="276082" y="887637"/>
                  <a:pt x="282992" y="887637"/>
                </a:cubicBezTo>
                <a:close/>
                <a:moveTo>
                  <a:pt x="1466586" y="689440"/>
                </a:moveTo>
                <a:lnTo>
                  <a:pt x="2164896" y="689440"/>
                </a:lnTo>
                <a:cubicBezTo>
                  <a:pt x="2171806" y="689440"/>
                  <a:pt x="2177407" y="695041"/>
                  <a:pt x="2177407" y="701951"/>
                </a:cubicBezTo>
                <a:lnTo>
                  <a:pt x="2177407" y="751992"/>
                </a:lnTo>
                <a:cubicBezTo>
                  <a:pt x="2177407" y="758902"/>
                  <a:pt x="2171806" y="764503"/>
                  <a:pt x="2164896" y="764503"/>
                </a:cubicBezTo>
                <a:lnTo>
                  <a:pt x="1466586" y="764503"/>
                </a:lnTo>
                <a:cubicBezTo>
                  <a:pt x="1459676" y="764503"/>
                  <a:pt x="1454075" y="758902"/>
                  <a:pt x="1454075" y="751992"/>
                </a:cubicBezTo>
                <a:lnTo>
                  <a:pt x="1454075" y="701951"/>
                </a:lnTo>
                <a:cubicBezTo>
                  <a:pt x="1454075" y="695041"/>
                  <a:pt x="1459676" y="689440"/>
                  <a:pt x="1466586" y="689440"/>
                </a:cubicBezTo>
                <a:close/>
                <a:moveTo>
                  <a:pt x="282992" y="689440"/>
                </a:moveTo>
                <a:lnTo>
                  <a:pt x="981302" y="689440"/>
                </a:lnTo>
                <a:cubicBezTo>
                  <a:pt x="988212" y="689440"/>
                  <a:pt x="993813" y="695041"/>
                  <a:pt x="993813" y="701951"/>
                </a:cubicBezTo>
                <a:lnTo>
                  <a:pt x="993813" y="751992"/>
                </a:lnTo>
                <a:cubicBezTo>
                  <a:pt x="993813" y="758902"/>
                  <a:pt x="988212" y="764503"/>
                  <a:pt x="981302" y="764503"/>
                </a:cubicBezTo>
                <a:lnTo>
                  <a:pt x="282992" y="764503"/>
                </a:lnTo>
                <a:cubicBezTo>
                  <a:pt x="276082" y="764503"/>
                  <a:pt x="270481" y="758902"/>
                  <a:pt x="270481" y="751992"/>
                </a:cubicBezTo>
                <a:lnTo>
                  <a:pt x="270481" y="701951"/>
                </a:lnTo>
                <a:cubicBezTo>
                  <a:pt x="270481" y="695041"/>
                  <a:pt x="276082" y="689440"/>
                  <a:pt x="282992" y="689440"/>
                </a:cubicBezTo>
                <a:close/>
                <a:moveTo>
                  <a:pt x="1466586" y="475295"/>
                </a:moveTo>
                <a:lnTo>
                  <a:pt x="2164896" y="475295"/>
                </a:lnTo>
                <a:cubicBezTo>
                  <a:pt x="2171806" y="475295"/>
                  <a:pt x="2177407" y="480896"/>
                  <a:pt x="2177407" y="487806"/>
                </a:cubicBezTo>
                <a:lnTo>
                  <a:pt x="2177407" y="537847"/>
                </a:lnTo>
                <a:cubicBezTo>
                  <a:pt x="2177407" y="544757"/>
                  <a:pt x="2171806" y="550358"/>
                  <a:pt x="2164896" y="550358"/>
                </a:cubicBezTo>
                <a:lnTo>
                  <a:pt x="1466586" y="550358"/>
                </a:lnTo>
                <a:cubicBezTo>
                  <a:pt x="1459676" y="550358"/>
                  <a:pt x="1454075" y="544757"/>
                  <a:pt x="1454075" y="537847"/>
                </a:cubicBezTo>
                <a:lnTo>
                  <a:pt x="1454075" y="487806"/>
                </a:lnTo>
                <a:cubicBezTo>
                  <a:pt x="1454075" y="480896"/>
                  <a:pt x="1459676" y="475295"/>
                  <a:pt x="1466586" y="475295"/>
                </a:cubicBezTo>
                <a:close/>
                <a:moveTo>
                  <a:pt x="282992" y="475295"/>
                </a:moveTo>
                <a:lnTo>
                  <a:pt x="981302" y="475295"/>
                </a:lnTo>
                <a:cubicBezTo>
                  <a:pt x="988212" y="475295"/>
                  <a:pt x="993813" y="480896"/>
                  <a:pt x="993813" y="487806"/>
                </a:cubicBezTo>
                <a:lnTo>
                  <a:pt x="993813" y="537847"/>
                </a:lnTo>
                <a:cubicBezTo>
                  <a:pt x="993813" y="544757"/>
                  <a:pt x="988212" y="550358"/>
                  <a:pt x="981302" y="550358"/>
                </a:cubicBezTo>
                <a:lnTo>
                  <a:pt x="282992" y="550358"/>
                </a:lnTo>
                <a:cubicBezTo>
                  <a:pt x="276082" y="550358"/>
                  <a:pt x="270481" y="544757"/>
                  <a:pt x="270481" y="537847"/>
                </a:cubicBezTo>
                <a:lnTo>
                  <a:pt x="270481" y="487806"/>
                </a:lnTo>
                <a:cubicBezTo>
                  <a:pt x="270481" y="480896"/>
                  <a:pt x="276082" y="475295"/>
                  <a:pt x="282992" y="475295"/>
                </a:cubicBezTo>
                <a:close/>
                <a:moveTo>
                  <a:pt x="1466586" y="285922"/>
                </a:moveTo>
                <a:lnTo>
                  <a:pt x="2164896" y="285922"/>
                </a:lnTo>
                <a:cubicBezTo>
                  <a:pt x="2171806" y="285922"/>
                  <a:pt x="2177407" y="291523"/>
                  <a:pt x="2177407" y="298433"/>
                </a:cubicBezTo>
                <a:lnTo>
                  <a:pt x="2177407" y="348474"/>
                </a:lnTo>
                <a:cubicBezTo>
                  <a:pt x="2177407" y="355384"/>
                  <a:pt x="2171806" y="360985"/>
                  <a:pt x="2164896" y="360985"/>
                </a:cubicBezTo>
                <a:lnTo>
                  <a:pt x="1466586" y="360985"/>
                </a:lnTo>
                <a:cubicBezTo>
                  <a:pt x="1459676" y="360985"/>
                  <a:pt x="1454075" y="355384"/>
                  <a:pt x="1454075" y="348474"/>
                </a:cubicBezTo>
                <a:lnTo>
                  <a:pt x="1454075" y="298433"/>
                </a:lnTo>
                <a:cubicBezTo>
                  <a:pt x="1454075" y="291523"/>
                  <a:pt x="1459676" y="285922"/>
                  <a:pt x="1466586" y="285922"/>
                </a:cubicBezTo>
                <a:close/>
                <a:moveTo>
                  <a:pt x="282992" y="285922"/>
                </a:moveTo>
                <a:lnTo>
                  <a:pt x="981302" y="285922"/>
                </a:lnTo>
                <a:cubicBezTo>
                  <a:pt x="988212" y="285922"/>
                  <a:pt x="993813" y="291523"/>
                  <a:pt x="993813" y="298433"/>
                </a:cubicBezTo>
                <a:lnTo>
                  <a:pt x="993813" y="348474"/>
                </a:lnTo>
                <a:cubicBezTo>
                  <a:pt x="993813" y="355384"/>
                  <a:pt x="988212" y="360985"/>
                  <a:pt x="981302" y="360985"/>
                </a:cubicBezTo>
                <a:lnTo>
                  <a:pt x="282992" y="360985"/>
                </a:lnTo>
                <a:cubicBezTo>
                  <a:pt x="276082" y="360985"/>
                  <a:pt x="270481" y="355384"/>
                  <a:pt x="270481" y="348474"/>
                </a:cubicBezTo>
                <a:lnTo>
                  <a:pt x="270481" y="298433"/>
                </a:lnTo>
                <a:cubicBezTo>
                  <a:pt x="270481" y="291523"/>
                  <a:pt x="276082" y="285922"/>
                  <a:pt x="282992" y="285922"/>
                </a:cubicBezTo>
                <a:close/>
                <a:moveTo>
                  <a:pt x="595448" y="107485"/>
                </a:moveTo>
                <a:cubicBezTo>
                  <a:pt x="416657" y="105518"/>
                  <a:pt x="232466" y="112493"/>
                  <a:pt x="101070" y="112168"/>
                </a:cubicBezTo>
                <a:cubicBezTo>
                  <a:pt x="99111" y="580650"/>
                  <a:pt x="97151" y="1049134"/>
                  <a:pt x="95191" y="1517616"/>
                </a:cubicBezTo>
                <a:cubicBezTo>
                  <a:pt x="458068" y="1517763"/>
                  <a:pt x="1062865" y="1454362"/>
                  <a:pt x="1167017" y="1609754"/>
                </a:cubicBezTo>
                <a:cubicBezTo>
                  <a:pt x="1169668" y="1165593"/>
                  <a:pt x="1172317" y="711196"/>
                  <a:pt x="1174968" y="267034"/>
                </a:cubicBezTo>
                <a:cubicBezTo>
                  <a:pt x="1176415" y="138881"/>
                  <a:pt x="893432" y="110764"/>
                  <a:pt x="595448" y="107485"/>
                </a:cubicBezTo>
                <a:close/>
                <a:moveTo>
                  <a:pt x="1855222" y="107484"/>
                </a:moveTo>
                <a:cubicBezTo>
                  <a:pt x="1557238" y="110763"/>
                  <a:pt x="1274256" y="138880"/>
                  <a:pt x="1275702" y="267033"/>
                </a:cubicBezTo>
                <a:cubicBezTo>
                  <a:pt x="1278353" y="711195"/>
                  <a:pt x="1281003" y="1165592"/>
                  <a:pt x="1283653" y="1609753"/>
                </a:cubicBezTo>
                <a:cubicBezTo>
                  <a:pt x="1387805" y="1454361"/>
                  <a:pt x="1992602" y="1517762"/>
                  <a:pt x="2355479" y="1517615"/>
                </a:cubicBezTo>
                <a:cubicBezTo>
                  <a:pt x="2353520" y="1049133"/>
                  <a:pt x="2351559" y="580649"/>
                  <a:pt x="2349600" y="112167"/>
                </a:cubicBezTo>
                <a:cubicBezTo>
                  <a:pt x="2218204" y="112492"/>
                  <a:pt x="2034013" y="105517"/>
                  <a:pt x="1855222" y="107484"/>
                </a:cubicBezTo>
                <a:close/>
                <a:moveTo>
                  <a:pt x="1892695" y="166"/>
                </a:moveTo>
                <a:cubicBezTo>
                  <a:pt x="2083003" y="-1160"/>
                  <a:pt x="2282548" y="5881"/>
                  <a:pt x="2448493" y="6447"/>
                </a:cubicBezTo>
                <a:lnTo>
                  <a:pt x="2448493" y="1605839"/>
                </a:lnTo>
                <a:cubicBezTo>
                  <a:pt x="2044349" y="1607145"/>
                  <a:pt x="1360425" y="1553859"/>
                  <a:pt x="1212177" y="1725762"/>
                </a:cubicBezTo>
                <a:cubicBezTo>
                  <a:pt x="1091309" y="1548172"/>
                  <a:pt x="421119" y="1612831"/>
                  <a:pt x="0" y="1612663"/>
                </a:cubicBezTo>
                <a:cubicBezTo>
                  <a:pt x="2274" y="1077258"/>
                  <a:pt x="4549" y="541852"/>
                  <a:pt x="6823" y="6447"/>
                </a:cubicBezTo>
                <a:cubicBezTo>
                  <a:pt x="413449" y="7438"/>
                  <a:pt x="1143130" y="-39202"/>
                  <a:pt x="1216467" y="145223"/>
                </a:cubicBezTo>
                <a:cubicBezTo>
                  <a:pt x="1283998" y="27825"/>
                  <a:pt x="1575516" y="2376"/>
                  <a:pt x="1892695" y="166"/>
                </a:cubicBezTo>
                <a:close/>
              </a:path>
            </a:pathLst>
          </a:custGeom>
          <a:solidFill>
            <a:schemeClr val="accent3"/>
          </a:solidFill>
          <a:ln>
            <a:noFill/>
          </a:ln>
        </p:spPr>
        <p:txBody>
          <a:bodyPr/>
          <a:lstStyle/>
          <a:p>
            <a:endParaRPr lang="en-GB"/>
          </a:p>
        </p:txBody>
      </p:sp>
      <p:sp>
        <p:nvSpPr>
          <p:cNvPr id="31" name="AutoShape 4">
            <a:extLst>
              <a:ext uri="{FF2B5EF4-FFF2-40B4-BE49-F238E27FC236}">
                <a16:creationId xmlns="" xmlns:a16="http://schemas.microsoft.com/office/drawing/2014/main" id="{C7D17807-72E6-4C92-A123-487B361A20A7}"/>
              </a:ext>
            </a:extLst>
          </p:cNvPr>
          <p:cNvSpPr>
            <a:spLocks noChangeAspect="1" noChangeArrowheads="1"/>
          </p:cNvSpPr>
          <p:nvPr/>
        </p:nvSpPr>
        <p:spPr bwMode="auto">
          <a:xfrm rot="10800000">
            <a:off x="6729842" y="938131"/>
            <a:ext cx="687239" cy="683172"/>
          </a:xfrm>
          <a:custGeom>
            <a:avLst/>
            <a:gdLst>
              <a:gd name="T0" fmla="*/ 34220 w 3429006"/>
              <a:gd name="T1" fmla="*/ 6345 h 3409950"/>
              <a:gd name="T2" fmla="*/ 35922 w 3429006"/>
              <a:gd name="T3" fmla="*/ 95 h 3409950"/>
              <a:gd name="T4" fmla="*/ 42441 w 3429006"/>
              <a:gd name="T5" fmla="*/ 437 h 3409950"/>
              <a:gd name="T6" fmla="*/ 44056 w 3429006"/>
              <a:gd name="T7" fmla="*/ 6376 h 3409950"/>
              <a:gd name="T8" fmla="*/ 56045 w 3429006"/>
              <a:gd name="T9" fmla="*/ 14475 h 3409950"/>
              <a:gd name="T10" fmla="*/ 51124 w 3429006"/>
              <a:gd name="T11" fmla="*/ 10347 h 3409950"/>
              <a:gd name="T12" fmla="*/ 53441 w 3429006"/>
              <a:gd name="T13" fmla="*/ 4739 h 3409950"/>
              <a:gd name="T14" fmla="*/ 58503 w 3429006"/>
              <a:gd name="T15" fmla="*/ 8362 h 3409950"/>
              <a:gd name="T16" fmla="*/ 57673 w 3429006"/>
              <a:gd name="T17" fmla="*/ 10938 h 3409950"/>
              <a:gd name="T18" fmla="*/ 21965 w 3429006"/>
              <a:gd name="T19" fmla="*/ 14560 h 3409950"/>
              <a:gd name="T20" fmla="*/ 20013 w 3429006"/>
              <a:gd name="T21" fmla="*/ 8507 h 3409950"/>
              <a:gd name="T22" fmla="*/ 25087 w 3429006"/>
              <a:gd name="T23" fmla="*/ 4947 h 3409950"/>
              <a:gd name="T24" fmla="*/ 27354 w 3429006"/>
              <a:gd name="T25" fmla="*/ 10640 h 3409950"/>
              <a:gd name="T26" fmla="*/ 22519 w 3429006"/>
              <a:gd name="T27" fmla="*/ 14560 h 3409950"/>
              <a:gd name="T28" fmla="*/ 63807 w 3429006"/>
              <a:gd name="T29" fmla="*/ 23231 h 3409950"/>
              <a:gd name="T30" fmla="*/ 65408 w 3429006"/>
              <a:gd name="T31" fmla="*/ 17328 h 3409950"/>
              <a:gd name="T32" fmla="*/ 71942 w 3429006"/>
              <a:gd name="T33" fmla="*/ 16927 h 3409950"/>
              <a:gd name="T34" fmla="*/ 73929 w 3429006"/>
              <a:gd name="T35" fmla="*/ 23067 h 3409950"/>
              <a:gd name="T36" fmla="*/ 68750 w 3429006"/>
              <a:gd name="T37" fmla="*/ 26880 h 3409950"/>
              <a:gd name="T38" fmla="*/ 4759 w 3429006"/>
              <a:gd name="T39" fmla="*/ 23397 h 3409950"/>
              <a:gd name="T40" fmla="*/ 6461 w 3429006"/>
              <a:gd name="T41" fmla="*/ 17147 h 3409950"/>
              <a:gd name="T42" fmla="*/ 12980 w 3429006"/>
              <a:gd name="T43" fmla="*/ 17490 h 3409950"/>
              <a:gd name="T44" fmla="*/ 14595 w 3429006"/>
              <a:gd name="T45" fmla="*/ 23428 h 3409950"/>
              <a:gd name="T46" fmla="*/ 72767 w 3429006"/>
              <a:gd name="T47" fmla="*/ 43666 h 3409950"/>
              <a:gd name="T48" fmla="*/ 67846 w 3429006"/>
              <a:gd name="T49" fmla="*/ 39502 h 3409950"/>
              <a:gd name="T50" fmla="*/ 70163 w 3429006"/>
              <a:gd name="T51" fmla="*/ 33931 h 3409950"/>
              <a:gd name="T52" fmla="*/ 75225 w 3429006"/>
              <a:gd name="T53" fmla="*/ 37553 h 3409950"/>
              <a:gd name="T54" fmla="*/ 74394 w 3429006"/>
              <a:gd name="T55" fmla="*/ 40130 h 3409950"/>
              <a:gd name="T56" fmla="*/ 5041 w 3429006"/>
              <a:gd name="T57" fmla="*/ 43679 h 3409950"/>
              <a:gd name="T58" fmla="*/ 3044 w 3429006"/>
              <a:gd name="T59" fmla="*/ 37648 h 3409950"/>
              <a:gd name="T60" fmla="*/ 8112 w 3429006"/>
              <a:gd name="T61" fmla="*/ 34066 h 3409950"/>
              <a:gd name="T62" fmla="*/ 10380 w 3429006"/>
              <a:gd name="T63" fmla="*/ 39759 h 3409950"/>
              <a:gd name="T64" fmla="*/ 5615 w 3429006"/>
              <a:gd name="T65" fmla="*/ 43679 h 3409950"/>
              <a:gd name="T66" fmla="*/ 4775 w 3429006"/>
              <a:gd name="T67" fmla="*/ 57047 h 3409950"/>
              <a:gd name="T68" fmla="*/ 6376 w 3429006"/>
              <a:gd name="T69" fmla="*/ 51144 h 3409950"/>
              <a:gd name="T70" fmla="*/ 12910 w 3429006"/>
              <a:gd name="T71" fmla="*/ 50743 h 3409950"/>
              <a:gd name="T72" fmla="*/ 14897 w 3429006"/>
              <a:gd name="T73" fmla="*/ 56883 h 3409950"/>
              <a:gd name="T74" fmla="*/ 9718 w 3429006"/>
              <a:gd name="T75" fmla="*/ 60695 h 3409950"/>
              <a:gd name="T76" fmla="*/ 63790 w 3429006"/>
              <a:gd name="T77" fmla="*/ 57176 h 3409950"/>
              <a:gd name="T78" fmla="*/ 65493 w 3429006"/>
              <a:gd name="T79" fmla="*/ 50927 h 3409950"/>
              <a:gd name="T80" fmla="*/ 72011 w 3429006"/>
              <a:gd name="T81" fmla="*/ 51270 h 3409950"/>
              <a:gd name="T82" fmla="*/ 73627 w 3429006"/>
              <a:gd name="T83" fmla="*/ 57208 h 3409950"/>
              <a:gd name="T84" fmla="*/ 21842 w 3429006"/>
              <a:gd name="T85" fmla="*/ 73364 h 3409950"/>
              <a:gd name="T86" fmla="*/ 16922 w 3429006"/>
              <a:gd name="T87" fmla="*/ 69236 h 3409950"/>
              <a:gd name="T88" fmla="*/ 19238 w 3429006"/>
              <a:gd name="T89" fmla="*/ 63628 h 3409950"/>
              <a:gd name="T90" fmla="*/ 24301 w 3429006"/>
              <a:gd name="T91" fmla="*/ 67251 h 3409950"/>
              <a:gd name="T92" fmla="*/ 23470 w 3429006"/>
              <a:gd name="T93" fmla="*/ 69827 h 3409950"/>
              <a:gd name="T94" fmla="*/ 55784 w 3429006"/>
              <a:gd name="T95" fmla="*/ 73268 h 3409950"/>
              <a:gd name="T96" fmla="*/ 53788 w 3429006"/>
              <a:gd name="T97" fmla="*/ 67237 h 3409950"/>
              <a:gd name="T98" fmla="*/ 58856 w 3429006"/>
              <a:gd name="T99" fmla="*/ 63655 h 3409950"/>
              <a:gd name="T100" fmla="*/ 61123 w 3429006"/>
              <a:gd name="T101" fmla="*/ 69348 h 3409950"/>
              <a:gd name="T102" fmla="*/ 56358 w 3429006"/>
              <a:gd name="T103" fmla="*/ 73268 h 3409950"/>
              <a:gd name="T104" fmla="*/ 34237 w 3429006"/>
              <a:gd name="T105" fmla="*/ 73955 h 3409950"/>
              <a:gd name="T106" fmla="*/ 35838 w 3429006"/>
              <a:gd name="T107" fmla="*/ 68052 h 3409950"/>
              <a:gd name="T108" fmla="*/ 42372 w 3429006"/>
              <a:gd name="T109" fmla="*/ 67651 h 3409950"/>
              <a:gd name="T110" fmla="*/ 44359 w 3429006"/>
              <a:gd name="T111" fmla="*/ 73790 h 3409950"/>
              <a:gd name="T112" fmla="*/ 39180 w 3429006"/>
              <a:gd name="T113" fmla="*/ 77603 h 34099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29006"/>
              <a:gd name="T172" fmla="*/ 0 h 3409950"/>
              <a:gd name="T173" fmla="*/ 3429006 w 3429006"/>
              <a:gd name="T174" fmla="*/ 3409950 h 34099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29006" h="3409950">
                <a:moveTo>
                  <a:pt x="1718472" y="439737"/>
                </a:moveTo>
                <a:cubicBezTo>
                  <a:pt x="1714746" y="439737"/>
                  <a:pt x="1711372" y="438315"/>
                  <a:pt x="1708930" y="436017"/>
                </a:cubicBezTo>
                <a:lnTo>
                  <a:pt x="1706376" y="430212"/>
                </a:lnTo>
                <a:lnTo>
                  <a:pt x="1705411" y="430212"/>
                </a:lnTo>
                <a:lnTo>
                  <a:pt x="1656126" y="279025"/>
                </a:lnTo>
                <a:lnTo>
                  <a:pt x="1501672" y="279439"/>
                </a:lnTo>
                <a:lnTo>
                  <a:pt x="1501345" y="278432"/>
                </a:lnTo>
                <a:lnTo>
                  <a:pt x="1500939" y="278778"/>
                </a:lnTo>
                <a:cubicBezTo>
                  <a:pt x="1494269" y="280946"/>
                  <a:pt x="1487104" y="277295"/>
                  <a:pt x="1484936" y="270624"/>
                </a:cubicBezTo>
                <a:cubicBezTo>
                  <a:pt x="1482769" y="263953"/>
                  <a:pt x="1486420" y="256789"/>
                  <a:pt x="1493090" y="254621"/>
                </a:cubicBezTo>
                <a:lnTo>
                  <a:pt x="1493990" y="254692"/>
                </a:lnTo>
                <a:lnTo>
                  <a:pt x="1617848" y="165210"/>
                </a:lnTo>
                <a:lnTo>
                  <a:pt x="1570564" y="21002"/>
                </a:lnTo>
                <a:lnTo>
                  <a:pt x="1571901" y="20031"/>
                </a:lnTo>
                <a:lnTo>
                  <a:pt x="1570206" y="12970"/>
                </a:lnTo>
                <a:cubicBezTo>
                  <a:pt x="1570746" y="9559"/>
                  <a:pt x="1572588" y="6355"/>
                  <a:pt x="1575602" y="4164"/>
                </a:cubicBezTo>
                <a:cubicBezTo>
                  <a:pt x="1581632" y="-217"/>
                  <a:pt x="1590070" y="1120"/>
                  <a:pt x="1594451" y="7149"/>
                </a:cubicBezTo>
                <a:lnTo>
                  <a:pt x="1594710" y="8229"/>
                </a:lnTo>
                <a:lnTo>
                  <a:pt x="1716669" y="97337"/>
                </a:lnTo>
                <a:lnTo>
                  <a:pt x="1840134" y="7816"/>
                </a:lnTo>
                <a:lnTo>
                  <a:pt x="1840754" y="5235"/>
                </a:lnTo>
                <a:cubicBezTo>
                  <a:pt x="1844876" y="-439"/>
                  <a:pt x="1852819" y="-1697"/>
                  <a:pt x="1858493" y="2425"/>
                </a:cubicBezTo>
                <a:cubicBezTo>
                  <a:pt x="1861330" y="4487"/>
                  <a:pt x="1863063" y="7503"/>
                  <a:pt x="1863572" y="10713"/>
                </a:cubicBezTo>
                <a:lnTo>
                  <a:pt x="1861532" y="19211"/>
                </a:lnTo>
                <a:lnTo>
                  <a:pt x="1864127" y="21097"/>
                </a:lnTo>
                <a:lnTo>
                  <a:pt x="1816747" y="167396"/>
                </a:lnTo>
                <a:lnTo>
                  <a:pt x="1940068" y="256490"/>
                </a:lnTo>
                <a:lnTo>
                  <a:pt x="1939583" y="257985"/>
                </a:lnTo>
                <a:lnTo>
                  <a:pt x="1944894" y="262521"/>
                </a:lnTo>
                <a:cubicBezTo>
                  <a:pt x="1946370" y="265417"/>
                  <a:pt x="1946740" y="268876"/>
                  <a:pt x="1945657" y="272211"/>
                </a:cubicBezTo>
                <a:cubicBezTo>
                  <a:pt x="1944573" y="275547"/>
                  <a:pt x="1942240" y="278127"/>
                  <a:pt x="1939344" y="279603"/>
                </a:cubicBezTo>
                <a:lnTo>
                  <a:pt x="1932380" y="280151"/>
                </a:lnTo>
                <a:lnTo>
                  <a:pt x="1932095" y="281027"/>
                </a:lnTo>
                <a:lnTo>
                  <a:pt x="1780298" y="280620"/>
                </a:lnTo>
                <a:lnTo>
                  <a:pt x="1731533" y="430212"/>
                </a:lnTo>
                <a:lnTo>
                  <a:pt x="1730569" y="430212"/>
                </a:lnTo>
                <a:lnTo>
                  <a:pt x="1728014" y="436017"/>
                </a:lnTo>
                <a:cubicBezTo>
                  <a:pt x="1725572" y="438315"/>
                  <a:pt x="1722199" y="439737"/>
                  <a:pt x="1718472" y="439737"/>
                </a:cubicBezTo>
                <a:close/>
                <a:moveTo>
                  <a:pt x="2467772" y="639762"/>
                </a:moveTo>
                <a:cubicBezTo>
                  <a:pt x="2464046" y="639762"/>
                  <a:pt x="2460672" y="638340"/>
                  <a:pt x="2458230" y="636042"/>
                </a:cubicBezTo>
                <a:lnTo>
                  <a:pt x="2455675" y="630237"/>
                </a:lnTo>
                <a:lnTo>
                  <a:pt x="2454711" y="630237"/>
                </a:lnTo>
                <a:lnTo>
                  <a:pt x="2405426" y="479050"/>
                </a:lnTo>
                <a:lnTo>
                  <a:pt x="2250972" y="479464"/>
                </a:lnTo>
                <a:lnTo>
                  <a:pt x="2250645" y="478457"/>
                </a:lnTo>
                <a:lnTo>
                  <a:pt x="2250240" y="478803"/>
                </a:lnTo>
                <a:cubicBezTo>
                  <a:pt x="2243569" y="480971"/>
                  <a:pt x="2236404" y="477320"/>
                  <a:pt x="2234237" y="470649"/>
                </a:cubicBezTo>
                <a:cubicBezTo>
                  <a:pt x="2232069" y="463978"/>
                  <a:pt x="2235720" y="456814"/>
                  <a:pt x="2242391" y="454646"/>
                </a:cubicBezTo>
                <a:lnTo>
                  <a:pt x="2243290" y="454717"/>
                </a:lnTo>
                <a:lnTo>
                  <a:pt x="2367148" y="365235"/>
                </a:lnTo>
                <a:lnTo>
                  <a:pt x="2319865" y="221027"/>
                </a:lnTo>
                <a:lnTo>
                  <a:pt x="2321201" y="220056"/>
                </a:lnTo>
                <a:lnTo>
                  <a:pt x="2319506" y="212995"/>
                </a:lnTo>
                <a:cubicBezTo>
                  <a:pt x="2320046" y="209584"/>
                  <a:pt x="2321888" y="206380"/>
                  <a:pt x="2324903" y="204189"/>
                </a:cubicBezTo>
                <a:cubicBezTo>
                  <a:pt x="2330932" y="199808"/>
                  <a:pt x="2339370" y="201145"/>
                  <a:pt x="2343751" y="207174"/>
                </a:cubicBezTo>
                <a:lnTo>
                  <a:pt x="2344010" y="208254"/>
                </a:lnTo>
                <a:lnTo>
                  <a:pt x="2465969" y="297362"/>
                </a:lnTo>
                <a:lnTo>
                  <a:pt x="2589434" y="207841"/>
                </a:lnTo>
                <a:lnTo>
                  <a:pt x="2590054" y="205260"/>
                </a:lnTo>
                <a:cubicBezTo>
                  <a:pt x="2594176" y="199586"/>
                  <a:pt x="2602119" y="198328"/>
                  <a:pt x="2607793" y="202450"/>
                </a:cubicBezTo>
                <a:cubicBezTo>
                  <a:pt x="2610630" y="204512"/>
                  <a:pt x="2612363" y="207528"/>
                  <a:pt x="2612872" y="210738"/>
                </a:cubicBezTo>
                <a:lnTo>
                  <a:pt x="2610832" y="219236"/>
                </a:lnTo>
                <a:lnTo>
                  <a:pt x="2613427" y="221122"/>
                </a:lnTo>
                <a:lnTo>
                  <a:pt x="2566047" y="367421"/>
                </a:lnTo>
                <a:lnTo>
                  <a:pt x="2689368" y="456515"/>
                </a:lnTo>
                <a:lnTo>
                  <a:pt x="2688882" y="458009"/>
                </a:lnTo>
                <a:lnTo>
                  <a:pt x="2694194" y="462546"/>
                </a:lnTo>
                <a:cubicBezTo>
                  <a:pt x="2695669" y="465442"/>
                  <a:pt x="2696040" y="468901"/>
                  <a:pt x="2694956" y="472236"/>
                </a:cubicBezTo>
                <a:cubicBezTo>
                  <a:pt x="2693873" y="475572"/>
                  <a:pt x="2691540" y="478152"/>
                  <a:pt x="2688644" y="479628"/>
                </a:cubicBezTo>
                <a:lnTo>
                  <a:pt x="2681680" y="480176"/>
                </a:lnTo>
                <a:lnTo>
                  <a:pt x="2681395" y="481052"/>
                </a:lnTo>
                <a:lnTo>
                  <a:pt x="2529597" y="480645"/>
                </a:lnTo>
                <a:lnTo>
                  <a:pt x="2480833" y="630237"/>
                </a:lnTo>
                <a:lnTo>
                  <a:pt x="2479869" y="630237"/>
                </a:lnTo>
                <a:lnTo>
                  <a:pt x="2477314" y="636042"/>
                </a:lnTo>
                <a:cubicBezTo>
                  <a:pt x="2474872" y="638340"/>
                  <a:pt x="2471499" y="639762"/>
                  <a:pt x="2467772" y="639762"/>
                </a:cubicBezTo>
                <a:close/>
                <a:moveTo>
                  <a:pt x="976315" y="649287"/>
                </a:moveTo>
                <a:cubicBezTo>
                  <a:pt x="972808" y="649287"/>
                  <a:pt x="969633" y="647865"/>
                  <a:pt x="967334" y="645567"/>
                </a:cubicBezTo>
                <a:lnTo>
                  <a:pt x="964930" y="639762"/>
                </a:lnTo>
                <a:lnTo>
                  <a:pt x="963415" y="639762"/>
                </a:lnTo>
                <a:lnTo>
                  <a:pt x="914738" y="488574"/>
                </a:lnTo>
                <a:lnTo>
                  <a:pt x="760310" y="488988"/>
                </a:lnTo>
                <a:lnTo>
                  <a:pt x="759983" y="487982"/>
                </a:lnTo>
                <a:lnTo>
                  <a:pt x="759577" y="488328"/>
                </a:lnTo>
                <a:cubicBezTo>
                  <a:pt x="752907" y="490496"/>
                  <a:pt x="745742" y="486845"/>
                  <a:pt x="743574" y="480174"/>
                </a:cubicBezTo>
                <a:cubicBezTo>
                  <a:pt x="741407" y="473503"/>
                  <a:pt x="745058" y="466339"/>
                  <a:pt x="751728" y="464171"/>
                </a:cubicBezTo>
                <a:lnTo>
                  <a:pt x="752627" y="464242"/>
                </a:lnTo>
                <a:lnTo>
                  <a:pt x="877814" y="373800"/>
                </a:lnTo>
                <a:lnTo>
                  <a:pt x="832137" y="232760"/>
                </a:lnTo>
                <a:lnTo>
                  <a:pt x="831103" y="232096"/>
                </a:lnTo>
                <a:cubicBezTo>
                  <a:pt x="826722" y="226066"/>
                  <a:pt x="827772" y="217837"/>
                  <a:pt x="833446" y="213714"/>
                </a:cubicBezTo>
                <a:cubicBezTo>
                  <a:pt x="836284" y="211653"/>
                  <a:pt x="839740" y="211008"/>
                  <a:pt x="843034" y="211633"/>
                </a:cubicBezTo>
                <a:lnTo>
                  <a:pt x="850779" y="216605"/>
                </a:lnTo>
                <a:lnTo>
                  <a:pt x="852586" y="215292"/>
                </a:lnTo>
                <a:lnTo>
                  <a:pt x="977903" y="306156"/>
                </a:lnTo>
                <a:lnTo>
                  <a:pt x="1100358" y="217366"/>
                </a:lnTo>
                <a:lnTo>
                  <a:pt x="1100978" y="214785"/>
                </a:lnTo>
                <a:cubicBezTo>
                  <a:pt x="1105101" y="209111"/>
                  <a:pt x="1113043" y="207853"/>
                  <a:pt x="1118717" y="211975"/>
                </a:cubicBezTo>
                <a:cubicBezTo>
                  <a:pt x="1121555" y="214037"/>
                  <a:pt x="1123288" y="217053"/>
                  <a:pt x="1123796" y="220263"/>
                </a:cubicBezTo>
                <a:lnTo>
                  <a:pt x="1121756" y="228761"/>
                </a:lnTo>
                <a:lnTo>
                  <a:pt x="1124352" y="230647"/>
                </a:lnTo>
                <a:lnTo>
                  <a:pt x="1076972" y="376946"/>
                </a:lnTo>
                <a:lnTo>
                  <a:pt x="1200293" y="466040"/>
                </a:lnTo>
                <a:lnTo>
                  <a:pt x="1199807" y="467535"/>
                </a:lnTo>
                <a:lnTo>
                  <a:pt x="1205119" y="472071"/>
                </a:lnTo>
                <a:cubicBezTo>
                  <a:pt x="1206594" y="474967"/>
                  <a:pt x="1206965" y="478426"/>
                  <a:pt x="1205881" y="481761"/>
                </a:cubicBezTo>
                <a:cubicBezTo>
                  <a:pt x="1204798" y="485097"/>
                  <a:pt x="1202464" y="487677"/>
                  <a:pt x="1199568" y="489153"/>
                </a:cubicBezTo>
                <a:lnTo>
                  <a:pt x="1192604" y="489701"/>
                </a:lnTo>
                <a:lnTo>
                  <a:pt x="1192320" y="490577"/>
                </a:lnTo>
                <a:lnTo>
                  <a:pt x="1037380" y="490162"/>
                </a:lnTo>
                <a:lnTo>
                  <a:pt x="989215" y="639762"/>
                </a:lnTo>
                <a:lnTo>
                  <a:pt x="987700" y="639762"/>
                </a:lnTo>
                <a:lnTo>
                  <a:pt x="985295" y="645567"/>
                </a:lnTo>
                <a:cubicBezTo>
                  <a:pt x="982997" y="647865"/>
                  <a:pt x="979822" y="649287"/>
                  <a:pt x="976315" y="649287"/>
                </a:cubicBezTo>
                <a:close/>
                <a:moveTo>
                  <a:pt x="3015459" y="1181100"/>
                </a:moveTo>
                <a:cubicBezTo>
                  <a:pt x="3011733" y="1181100"/>
                  <a:pt x="3008359" y="1179678"/>
                  <a:pt x="3005917" y="1177380"/>
                </a:cubicBezTo>
                <a:lnTo>
                  <a:pt x="3003362" y="1171575"/>
                </a:lnTo>
                <a:lnTo>
                  <a:pt x="3002398" y="1171575"/>
                </a:lnTo>
                <a:lnTo>
                  <a:pt x="2953113" y="1020387"/>
                </a:lnTo>
                <a:lnTo>
                  <a:pt x="2798661" y="1020801"/>
                </a:lnTo>
                <a:lnTo>
                  <a:pt x="2798333" y="1019794"/>
                </a:lnTo>
                <a:lnTo>
                  <a:pt x="2797928" y="1020140"/>
                </a:lnTo>
                <a:cubicBezTo>
                  <a:pt x="2791257" y="1022308"/>
                  <a:pt x="2784092" y="1018657"/>
                  <a:pt x="2781925" y="1011986"/>
                </a:cubicBezTo>
                <a:cubicBezTo>
                  <a:pt x="2779757" y="1005315"/>
                  <a:pt x="2783408" y="998151"/>
                  <a:pt x="2790079" y="995983"/>
                </a:cubicBezTo>
                <a:lnTo>
                  <a:pt x="2790979" y="996054"/>
                </a:lnTo>
                <a:lnTo>
                  <a:pt x="2914836" y="906572"/>
                </a:lnTo>
                <a:lnTo>
                  <a:pt x="2867553" y="762365"/>
                </a:lnTo>
                <a:lnTo>
                  <a:pt x="2868889" y="761395"/>
                </a:lnTo>
                <a:lnTo>
                  <a:pt x="2867193" y="754332"/>
                </a:lnTo>
                <a:cubicBezTo>
                  <a:pt x="2867733" y="750921"/>
                  <a:pt x="2869575" y="747717"/>
                  <a:pt x="2872589" y="745526"/>
                </a:cubicBezTo>
                <a:cubicBezTo>
                  <a:pt x="2878619" y="741145"/>
                  <a:pt x="2887057" y="742482"/>
                  <a:pt x="2891438" y="748511"/>
                </a:cubicBezTo>
                <a:lnTo>
                  <a:pt x="2891697" y="749590"/>
                </a:lnTo>
                <a:lnTo>
                  <a:pt x="3013657" y="838699"/>
                </a:lnTo>
                <a:lnTo>
                  <a:pt x="3137121" y="749179"/>
                </a:lnTo>
                <a:lnTo>
                  <a:pt x="3137741" y="746597"/>
                </a:lnTo>
                <a:cubicBezTo>
                  <a:pt x="3141863" y="740923"/>
                  <a:pt x="3149806" y="739665"/>
                  <a:pt x="3155480" y="743787"/>
                </a:cubicBezTo>
                <a:cubicBezTo>
                  <a:pt x="3158317" y="745849"/>
                  <a:pt x="3160050" y="748865"/>
                  <a:pt x="3160559" y="752075"/>
                </a:cubicBezTo>
                <a:lnTo>
                  <a:pt x="3158518" y="760574"/>
                </a:lnTo>
                <a:lnTo>
                  <a:pt x="3161115" y="762460"/>
                </a:lnTo>
                <a:lnTo>
                  <a:pt x="3113736" y="908758"/>
                </a:lnTo>
                <a:lnTo>
                  <a:pt x="3237055" y="997851"/>
                </a:lnTo>
                <a:lnTo>
                  <a:pt x="3236569" y="999347"/>
                </a:lnTo>
                <a:lnTo>
                  <a:pt x="3241881" y="1003884"/>
                </a:lnTo>
                <a:cubicBezTo>
                  <a:pt x="3243356" y="1006780"/>
                  <a:pt x="3243727" y="1010239"/>
                  <a:pt x="3242643" y="1013574"/>
                </a:cubicBezTo>
                <a:cubicBezTo>
                  <a:pt x="3241560" y="1016910"/>
                  <a:pt x="3239227" y="1019490"/>
                  <a:pt x="3236331" y="1020966"/>
                </a:cubicBezTo>
                <a:lnTo>
                  <a:pt x="3229367" y="1021514"/>
                </a:lnTo>
                <a:lnTo>
                  <a:pt x="3229083" y="1022388"/>
                </a:lnTo>
                <a:lnTo>
                  <a:pt x="3077286" y="1021981"/>
                </a:lnTo>
                <a:lnTo>
                  <a:pt x="3028520" y="1171575"/>
                </a:lnTo>
                <a:lnTo>
                  <a:pt x="3027556" y="1171575"/>
                </a:lnTo>
                <a:lnTo>
                  <a:pt x="3025001" y="1177380"/>
                </a:lnTo>
                <a:cubicBezTo>
                  <a:pt x="3022559" y="1179678"/>
                  <a:pt x="3019186" y="1181100"/>
                  <a:pt x="3015459" y="1181100"/>
                </a:cubicBezTo>
                <a:close/>
                <a:moveTo>
                  <a:pt x="426247" y="1189037"/>
                </a:moveTo>
                <a:cubicBezTo>
                  <a:pt x="422520" y="1189037"/>
                  <a:pt x="419147" y="1187615"/>
                  <a:pt x="416705" y="1185317"/>
                </a:cubicBezTo>
                <a:lnTo>
                  <a:pt x="414150" y="1179512"/>
                </a:lnTo>
                <a:lnTo>
                  <a:pt x="413185" y="1179512"/>
                </a:lnTo>
                <a:lnTo>
                  <a:pt x="363901" y="1028325"/>
                </a:lnTo>
                <a:lnTo>
                  <a:pt x="209447" y="1028739"/>
                </a:lnTo>
                <a:lnTo>
                  <a:pt x="209120" y="1027732"/>
                </a:lnTo>
                <a:lnTo>
                  <a:pt x="208714" y="1028078"/>
                </a:lnTo>
                <a:cubicBezTo>
                  <a:pt x="202044" y="1030246"/>
                  <a:pt x="194879" y="1026595"/>
                  <a:pt x="192711" y="1019924"/>
                </a:cubicBezTo>
                <a:cubicBezTo>
                  <a:pt x="190544" y="1013253"/>
                  <a:pt x="194195" y="1006089"/>
                  <a:pt x="200865" y="1003921"/>
                </a:cubicBezTo>
                <a:lnTo>
                  <a:pt x="201765" y="1003992"/>
                </a:lnTo>
                <a:lnTo>
                  <a:pt x="325623" y="914510"/>
                </a:lnTo>
                <a:lnTo>
                  <a:pt x="278339" y="770302"/>
                </a:lnTo>
                <a:lnTo>
                  <a:pt x="279676" y="769331"/>
                </a:lnTo>
                <a:lnTo>
                  <a:pt x="277981" y="762270"/>
                </a:lnTo>
                <a:cubicBezTo>
                  <a:pt x="278521" y="758859"/>
                  <a:pt x="280363" y="755655"/>
                  <a:pt x="283377" y="753464"/>
                </a:cubicBezTo>
                <a:cubicBezTo>
                  <a:pt x="289407" y="749083"/>
                  <a:pt x="297845" y="750420"/>
                  <a:pt x="302226" y="756449"/>
                </a:cubicBezTo>
                <a:lnTo>
                  <a:pt x="302485" y="757529"/>
                </a:lnTo>
                <a:lnTo>
                  <a:pt x="424444" y="846637"/>
                </a:lnTo>
                <a:lnTo>
                  <a:pt x="547908" y="757116"/>
                </a:lnTo>
                <a:lnTo>
                  <a:pt x="548528" y="754535"/>
                </a:lnTo>
                <a:cubicBezTo>
                  <a:pt x="552651" y="748861"/>
                  <a:pt x="560593" y="747603"/>
                  <a:pt x="566267" y="751725"/>
                </a:cubicBezTo>
                <a:cubicBezTo>
                  <a:pt x="569105" y="753787"/>
                  <a:pt x="570838" y="756803"/>
                  <a:pt x="571346" y="760013"/>
                </a:cubicBezTo>
                <a:lnTo>
                  <a:pt x="569306" y="768511"/>
                </a:lnTo>
                <a:lnTo>
                  <a:pt x="571902" y="770397"/>
                </a:lnTo>
                <a:lnTo>
                  <a:pt x="524522" y="916696"/>
                </a:lnTo>
                <a:lnTo>
                  <a:pt x="647843" y="1005790"/>
                </a:lnTo>
                <a:lnTo>
                  <a:pt x="647357" y="1007285"/>
                </a:lnTo>
                <a:lnTo>
                  <a:pt x="652668" y="1011821"/>
                </a:lnTo>
                <a:cubicBezTo>
                  <a:pt x="654144" y="1014717"/>
                  <a:pt x="654515" y="1018176"/>
                  <a:pt x="653431" y="1021511"/>
                </a:cubicBezTo>
                <a:cubicBezTo>
                  <a:pt x="652348" y="1024847"/>
                  <a:pt x="650014" y="1027427"/>
                  <a:pt x="647118" y="1028903"/>
                </a:cubicBezTo>
                <a:lnTo>
                  <a:pt x="640154" y="1029451"/>
                </a:lnTo>
                <a:lnTo>
                  <a:pt x="639870" y="1030327"/>
                </a:lnTo>
                <a:lnTo>
                  <a:pt x="488072" y="1029920"/>
                </a:lnTo>
                <a:lnTo>
                  <a:pt x="439307" y="1179512"/>
                </a:lnTo>
                <a:lnTo>
                  <a:pt x="438343" y="1179512"/>
                </a:lnTo>
                <a:lnTo>
                  <a:pt x="435789" y="1185317"/>
                </a:lnTo>
                <a:cubicBezTo>
                  <a:pt x="433347" y="1187615"/>
                  <a:pt x="429973" y="1189037"/>
                  <a:pt x="426247" y="1189037"/>
                </a:cubicBezTo>
                <a:close/>
                <a:moveTo>
                  <a:pt x="3201197" y="1922462"/>
                </a:moveTo>
                <a:cubicBezTo>
                  <a:pt x="3197471" y="1922462"/>
                  <a:pt x="3194097" y="1921040"/>
                  <a:pt x="3191655" y="1918742"/>
                </a:cubicBezTo>
                <a:lnTo>
                  <a:pt x="3189100" y="1912937"/>
                </a:lnTo>
                <a:lnTo>
                  <a:pt x="3188136" y="1912937"/>
                </a:lnTo>
                <a:lnTo>
                  <a:pt x="3138851" y="1761750"/>
                </a:lnTo>
                <a:lnTo>
                  <a:pt x="2984397" y="1762164"/>
                </a:lnTo>
                <a:lnTo>
                  <a:pt x="2983666" y="1759914"/>
                </a:lnTo>
                <a:lnTo>
                  <a:pt x="2983665" y="1759915"/>
                </a:lnTo>
                <a:cubicBezTo>
                  <a:pt x="2976994" y="1762083"/>
                  <a:pt x="2969829" y="1758432"/>
                  <a:pt x="2967662" y="1751761"/>
                </a:cubicBezTo>
                <a:cubicBezTo>
                  <a:pt x="2965494" y="1745091"/>
                  <a:pt x="2969145" y="1737926"/>
                  <a:pt x="2975816" y="1735758"/>
                </a:cubicBezTo>
                <a:lnTo>
                  <a:pt x="2978697" y="1735985"/>
                </a:lnTo>
                <a:lnTo>
                  <a:pt x="3100573" y="1647935"/>
                </a:lnTo>
                <a:lnTo>
                  <a:pt x="3053290" y="1503727"/>
                </a:lnTo>
                <a:lnTo>
                  <a:pt x="3054627" y="1502756"/>
                </a:lnTo>
                <a:lnTo>
                  <a:pt x="3052931" y="1495695"/>
                </a:lnTo>
                <a:cubicBezTo>
                  <a:pt x="3053471" y="1492284"/>
                  <a:pt x="3055313" y="1489079"/>
                  <a:pt x="3058328" y="1486889"/>
                </a:cubicBezTo>
                <a:cubicBezTo>
                  <a:pt x="3064357" y="1482508"/>
                  <a:pt x="3072795" y="1483845"/>
                  <a:pt x="3077176" y="1489874"/>
                </a:cubicBezTo>
                <a:lnTo>
                  <a:pt x="3077435" y="1490954"/>
                </a:lnTo>
                <a:lnTo>
                  <a:pt x="3199394" y="1580062"/>
                </a:lnTo>
                <a:lnTo>
                  <a:pt x="3322859" y="1490541"/>
                </a:lnTo>
                <a:lnTo>
                  <a:pt x="3323479" y="1487960"/>
                </a:lnTo>
                <a:cubicBezTo>
                  <a:pt x="3327601" y="1482286"/>
                  <a:pt x="3335544" y="1481028"/>
                  <a:pt x="3341218" y="1485150"/>
                </a:cubicBezTo>
                <a:cubicBezTo>
                  <a:pt x="3344055" y="1487212"/>
                  <a:pt x="3345788" y="1490228"/>
                  <a:pt x="3346297" y="1493438"/>
                </a:cubicBezTo>
                <a:lnTo>
                  <a:pt x="3344257" y="1501936"/>
                </a:lnTo>
                <a:lnTo>
                  <a:pt x="3346852" y="1503822"/>
                </a:lnTo>
                <a:lnTo>
                  <a:pt x="3299472" y="1650121"/>
                </a:lnTo>
                <a:lnTo>
                  <a:pt x="3422793" y="1739215"/>
                </a:lnTo>
                <a:lnTo>
                  <a:pt x="3422307" y="1740710"/>
                </a:lnTo>
                <a:lnTo>
                  <a:pt x="3427619" y="1745246"/>
                </a:lnTo>
                <a:cubicBezTo>
                  <a:pt x="3429094" y="1748142"/>
                  <a:pt x="3429465" y="1751601"/>
                  <a:pt x="3428381" y="1754936"/>
                </a:cubicBezTo>
                <a:cubicBezTo>
                  <a:pt x="3427298" y="1758272"/>
                  <a:pt x="3424965" y="1760852"/>
                  <a:pt x="3422069" y="1762328"/>
                </a:cubicBezTo>
                <a:lnTo>
                  <a:pt x="3415105" y="1762876"/>
                </a:lnTo>
                <a:lnTo>
                  <a:pt x="3414820" y="1763752"/>
                </a:lnTo>
                <a:lnTo>
                  <a:pt x="3263022" y="1763345"/>
                </a:lnTo>
                <a:lnTo>
                  <a:pt x="3214258" y="1912937"/>
                </a:lnTo>
                <a:lnTo>
                  <a:pt x="3213294" y="1912937"/>
                </a:lnTo>
                <a:lnTo>
                  <a:pt x="3210739" y="1918742"/>
                </a:lnTo>
                <a:cubicBezTo>
                  <a:pt x="3208297" y="1921040"/>
                  <a:pt x="3204924" y="1922462"/>
                  <a:pt x="3201197" y="1922462"/>
                </a:cubicBezTo>
                <a:close/>
                <a:moveTo>
                  <a:pt x="234159" y="1928812"/>
                </a:moveTo>
                <a:cubicBezTo>
                  <a:pt x="230432" y="1928812"/>
                  <a:pt x="227059" y="1927390"/>
                  <a:pt x="224617" y="1925092"/>
                </a:cubicBezTo>
                <a:lnTo>
                  <a:pt x="222062" y="1919287"/>
                </a:lnTo>
                <a:lnTo>
                  <a:pt x="221098" y="1919287"/>
                </a:lnTo>
                <a:lnTo>
                  <a:pt x="171812" y="1768100"/>
                </a:lnTo>
                <a:lnTo>
                  <a:pt x="17360" y="1768513"/>
                </a:lnTo>
                <a:lnTo>
                  <a:pt x="17033" y="1767506"/>
                </a:lnTo>
                <a:lnTo>
                  <a:pt x="16627" y="1767853"/>
                </a:lnTo>
                <a:cubicBezTo>
                  <a:pt x="9957" y="1770021"/>
                  <a:pt x="2792" y="1766370"/>
                  <a:pt x="624" y="1759699"/>
                </a:cubicBezTo>
                <a:cubicBezTo>
                  <a:pt x="-1543" y="1753029"/>
                  <a:pt x="2108" y="1745864"/>
                  <a:pt x="8778" y="1743696"/>
                </a:cubicBezTo>
                <a:lnTo>
                  <a:pt x="9677" y="1743767"/>
                </a:lnTo>
                <a:lnTo>
                  <a:pt x="133536" y="1654284"/>
                </a:lnTo>
                <a:lnTo>
                  <a:pt x="86252" y="1510077"/>
                </a:lnTo>
                <a:lnTo>
                  <a:pt x="87588" y="1509107"/>
                </a:lnTo>
                <a:lnTo>
                  <a:pt x="85893" y="1502045"/>
                </a:lnTo>
                <a:cubicBezTo>
                  <a:pt x="86433" y="1498634"/>
                  <a:pt x="88275" y="1495429"/>
                  <a:pt x="91289" y="1493239"/>
                </a:cubicBezTo>
                <a:cubicBezTo>
                  <a:pt x="97319" y="1488858"/>
                  <a:pt x="105757" y="1490195"/>
                  <a:pt x="110138" y="1496224"/>
                </a:cubicBezTo>
                <a:lnTo>
                  <a:pt x="110397" y="1497303"/>
                </a:lnTo>
                <a:lnTo>
                  <a:pt x="232356" y="1586412"/>
                </a:lnTo>
                <a:lnTo>
                  <a:pt x="355820" y="1496892"/>
                </a:lnTo>
                <a:lnTo>
                  <a:pt x="356440" y="1494310"/>
                </a:lnTo>
                <a:cubicBezTo>
                  <a:pt x="360563" y="1488636"/>
                  <a:pt x="368505" y="1487378"/>
                  <a:pt x="374179" y="1491500"/>
                </a:cubicBezTo>
                <a:cubicBezTo>
                  <a:pt x="377017" y="1493562"/>
                  <a:pt x="378750" y="1496578"/>
                  <a:pt x="379258" y="1499788"/>
                </a:cubicBezTo>
                <a:lnTo>
                  <a:pt x="377218" y="1508285"/>
                </a:lnTo>
                <a:lnTo>
                  <a:pt x="379815" y="1510172"/>
                </a:lnTo>
                <a:lnTo>
                  <a:pt x="332435" y="1656471"/>
                </a:lnTo>
                <a:lnTo>
                  <a:pt x="455755" y="1745564"/>
                </a:lnTo>
                <a:lnTo>
                  <a:pt x="455269" y="1747060"/>
                </a:lnTo>
                <a:lnTo>
                  <a:pt x="460581" y="1751596"/>
                </a:lnTo>
                <a:cubicBezTo>
                  <a:pt x="462056" y="1754492"/>
                  <a:pt x="462427" y="1757951"/>
                  <a:pt x="461343" y="1761286"/>
                </a:cubicBezTo>
                <a:cubicBezTo>
                  <a:pt x="460260" y="1764622"/>
                  <a:pt x="457926" y="1767202"/>
                  <a:pt x="455030" y="1768678"/>
                </a:cubicBezTo>
                <a:lnTo>
                  <a:pt x="448067" y="1769226"/>
                </a:lnTo>
                <a:lnTo>
                  <a:pt x="447782" y="1770101"/>
                </a:lnTo>
                <a:lnTo>
                  <a:pt x="295985" y="1769695"/>
                </a:lnTo>
                <a:lnTo>
                  <a:pt x="247220" y="1919287"/>
                </a:lnTo>
                <a:lnTo>
                  <a:pt x="246255" y="1919287"/>
                </a:lnTo>
                <a:lnTo>
                  <a:pt x="243701" y="1925092"/>
                </a:lnTo>
                <a:cubicBezTo>
                  <a:pt x="241259" y="1927390"/>
                  <a:pt x="237885" y="1928812"/>
                  <a:pt x="234159" y="1928812"/>
                </a:cubicBezTo>
                <a:close/>
                <a:moveTo>
                  <a:pt x="426247" y="2667000"/>
                </a:moveTo>
                <a:cubicBezTo>
                  <a:pt x="422520" y="2667000"/>
                  <a:pt x="419147" y="2665578"/>
                  <a:pt x="416705" y="2663280"/>
                </a:cubicBezTo>
                <a:lnTo>
                  <a:pt x="414150" y="2657475"/>
                </a:lnTo>
                <a:lnTo>
                  <a:pt x="413185" y="2657475"/>
                </a:lnTo>
                <a:lnTo>
                  <a:pt x="363901" y="2506288"/>
                </a:lnTo>
                <a:lnTo>
                  <a:pt x="209447" y="2506702"/>
                </a:lnTo>
                <a:lnTo>
                  <a:pt x="209119" y="2505694"/>
                </a:lnTo>
                <a:lnTo>
                  <a:pt x="208714" y="2506040"/>
                </a:lnTo>
                <a:cubicBezTo>
                  <a:pt x="202044" y="2508208"/>
                  <a:pt x="194879" y="2504557"/>
                  <a:pt x="192711" y="2497886"/>
                </a:cubicBezTo>
                <a:cubicBezTo>
                  <a:pt x="190544" y="2491216"/>
                  <a:pt x="194195" y="2484051"/>
                  <a:pt x="200865" y="2481883"/>
                </a:cubicBezTo>
                <a:lnTo>
                  <a:pt x="201766" y="2481954"/>
                </a:lnTo>
                <a:lnTo>
                  <a:pt x="325623" y="2392473"/>
                </a:lnTo>
                <a:lnTo>
                  <a:pt x="278340" y="2248265"/>
                </a:lnTo>
                <a:lnTo>
                  <a:pt x="279676" y="2247294"/>
                </a:lnTo>
                <a:lnTo>
                  <a:pt x="277980" y="2240232"/>
                </a:lnTo>
                <a:cubicBezTo>
                  <a:pt x="278521" y="2236821"/>
                  <a:pt x="280362" y="2233616"/>
                  <a:pt x="283377" y="2231426"/>
                </a:cubicBezTo>
                <a:cubicBezTo>
                  <a:pt x="289406" y="2227045"/>
                  <a:pt x="297844" y="2228382"/>
                  <a:pt x="302225" y="2234411"/>
                </a:cubicBezTo>
                <a:lnTo>
                  <a:pt x="302484" y="2235491"/>
                </a:lnTo>
                <a:lnTo>
                  <a:pt x="424444" y="2324600"/>
                </a:lnTo>
                <a:lnTo>
                  <a:pt x="547908" y="2235080"/>
                </a:lnTo>
                <a:lnTo>
                  <a:pt x="548528" y="2232497"/>
                </a:lnTo>
                <a:cubicBezTo>
                  <a:pt x="552651" y="2226823"/>
                  <a:pt x="560593" y="2225565"/>
                  <a:pt x="566267" y="2229687"/>
                </a:cubicBezTo>
                <a:cubicBezTo>
                  <a:pt x="569105" y="2231749"/>
                  <a:pt x="570838" y="2234765"/>
                  <a:pt x="571346" y="2237975"/>
                </a:cubicBezTo>
                <a:lnTo>
                  <a:pt x="569306" y="2246474"/>
                </a:lnTo>
                <a:lnTo>
                  <a:pt x="571902" y="2248360"/>
                </a:lnTo>
                <a:lnTo>
                  <a:pt x="524522" y="2394658"/>
                </a:lnTo>
                <a:lnTo>
                  <a:pt x="647843" y="2483752"/>
                </a:lnTo>
                <a:lnTo>
                  <a:pt x="647357" y="2485248"/>
                </a:lnTo>
                <a:lnTo>
                  <a:pt x="652668" y="2489784"/>
                </a:lnTo>
                <a:cubicBezTo>
                  <a:pt x="654144" y="2492680"/>
                  <a:pt x="654515" y="2496139"/>
                  <a:pt x="653431" y="2499474"/>
                </a:cubicBezTo>
                <a:cubicBezTo>
                  <a:pt x="652348" y="2502810"/>
                  <a:pt x="650014" y="2505390"/>
                  <a:pt x="647118" y="2506866"/>
                </a:cubicBezTo>
                <a:lnTo>
                  <a:pt x="640154" y="2507414"/>
                </a:lnTo>
                <a:lnTo>
                  <a:pt x="639870" y="2508289"/>
                </a:lnTo>
                <a:lnTo>
                  <a:pt x="488072" y="2507882"/>
                </a:lnTo>
                <a:lnTo>
                  <a:pt x="439307" y="2657475"/>
                </a:lnTo>
                <a:lnTo>
                  <a:pt x="438343" y="2657475"/>
                </a:lnTo>
                <a:lnTo>
                  <a:pt x="435789" y="2663280"/>
                </a:lnTo>
                <a:cubicBezTo>
                  <a:pt x="433347" y="2665578"/>
                  <a:pt x="429973" y="2667000"/>
                  <a:pt x="426247" y="2667000"/>
                </a:cubicBezTo>
                <a:close/>
                <a:moveTo>
                  <a:pt x="3015459" y="2673350"/>
                </a:moveTo>
                <a:cubicBezTo>
                  <a:pt x="3011733" y="2673350"/>
                  <a:pt x="3008359" y="2671928"/>
                  <a:pt x="3005917" y="2669630"/>
                </a:cubicBezTo>
                <a:lnTo>
                  <a:pt x="3003362" y="2663825"/>
                </a:lnTo>
                <a:lnTo>
                  <a:pt x="3002398" y="2663825"/>
                </a:lnTo>
                <a:lnTo>
                  <a:pt x="2953113" y="2512638"/>
                </a:lnTo>
                <a:lnTo>
                  <a:pt x="2798661" y="2513051"/>
                </a:lnTo>
                <a:lnTo>
                  <a:pt x="2798333" y="2512044"/>
                </a:lnTo>
                <a:lnTo>
                  <a:pt x="2797928" y="2512390"/>
                </a:lnTo>
                <a:cubicBezTo>
                  <a:pt x="2791257" y="2514558"/>
                  <a:pt x="2784092" y="2510907"/>
                  <a:pt x="2781925" y="2504236"/>
                </a:cubicBezTo>
                <a:cubicBezTo>
                  <a:pt x="2779757" y="2497566"/>
                  <a:pt x="2783408" y="2490401"/>
                  <a:pt x="2790079" y="2488233"/>
                </a:cubicBezTo>
                <a:lnTo>
                  <a:pt x="2790978" y="2488304"/>
                </a:lnTo>
                <a:lnTo>
                  <a:pt x="2914836" y="2398822"/>
                </a:lnTo>
                <a:lnTo>
                  <a:pt x="2867553" y="2254615"/>
                </a:lnTo>
                <a:lnTo>
                  <a:pt x="2868889" y="2253645"/>
                </a:lnTo>
                <a:lnTo>
                  <a:pt x="2867193" y="2246582"/>
                </a:lnTo>
                <a:cubicBezTo>
                  <a:pt x="2867733" y="2243171"/>
                  <a:pt x="2869575" y="2239967"/>
                  <a:pt x="2872589" y="2237776"/>
                </a:cubicBezTo>
                <a:cubicBezTo>
                  <a:pt x="2878619" y="2233396"/>
                  <a:pt x="2887057" y="2234732"/>
                  <a:pt x="2891438" y="2240762"/>
                </a:cubicBezTo>
                <a:lnTo>
                  <a:pt x="2891697" y="2241840"/>
                </a:lnTo>
                <a:lnTo>
                  <a:pt x="3013657" y="2330949"/>
                </a:lnTo>
                <a:lnTo>
                  <a:pt x="3137121" y="2241429"/>
                </a:lnTo>
                <a:lnTo>
                  <a:pt x="3137741" y="2238847"/>
                </a:lnTo>
                <a:cubicBezTo>
                  <a:pt x="3141863" y="2233173"/>
                  <a:pt x="3149806" y="2231915"/>
                  <a:pt x="3155480" y="2236037"/>
                </a:cubicBezTo>
                <a:cubicBezTo>
                  <a:pt x="3158317" y="2238099"/>
                  <a:pt x="3160050" y="2241115"/>
                  <a:pt x="3160559" y="2244325"/>
                </a:cubicBezTo>
                <a:lnTo>
                  <a:pt x="3158518" y="2252824"/>
                </a:lnTo>
                <a:lnTo>
                  <a:pt x="3161115" y="2254710"/>
                </a:lnTo>
                <a:lnTo>
                  <a:pt x="3113736" y="2401008"/>
                </a:lnTo>
                <a:lnTo>
                  <a:pt x="3237055" y="2490101"/>
                </a:lnTo>
                <a:lnTo>
                  <a:pt x="3236569" y="2491598"/>
                </a:lnTo>
                <a:lnTo>
                  <a:pt x="3241881" y="2496134"/>
                </a:lnTo>
                <a:cubicBezTo>
                  <a:pt x="3243356" y="2499030"/>
                  <a:pt x="3243727" y="2502489"/>
                  <a:pt x="3242643" y="2505824"/>
                </a:cubicBezTo>
                <a:cubicBezTo>
                  <a:pt x="3241560" y="2509160"/>
                  <a:pt x="3239227" y="2511740"/>
                  <a:pt x="3236331" y="2513216"/>
                </a:cubicBezTo>
                <a:lnTo>
                  <a:pt x="3229367" y="2513764"/>
                </a:lnTo>
                <a:lnTo>
                  <a:pt x="3229083" y="2514638"/>
                </a:lnTo>
                <a:lnTo>
                  <a:pt x="3077285" y="2514232"/>
                </a:lnTo>
                <a:lnTo>
                  <a:pt x="3028520" y="2663825"/>
                </a:lnTo>
                <a:lnTo>
                  <a:pt x="3027556" y="2663825"/>
                </a:lnTo>
                <a:lnTo>
                  <a:pt x="3025001" y="2669630"/>
                </a:lnTo>
                <a:cubicBezTo>
                  <a:pt x="3022559" y="2671928"/>
                  <a:pt x="3019186" y="2673350"/>
                  <a:pt x="3015459" y="2673350"/>
                </a:cubicBezTo>
                <a:close/>
                <a:moveTo>
                  <a:pt x="967584" y="3227387"/>
                </a:moveTo>
                <a:cubicBezTo>
                  <a:pt x="963857" y="3227387"/>
                  <a:pt x="960484" y="3225965"/>
                  <a:pt x="958042" y="3223667"/>
                </a:cubicBezTo>
                <a:lnTo>
                  <a:pt x="955487" y="3217862"/>
                </a:lnTo>
                <a:lnTo>
                  <a:pt x="954523" y="3217862"/>
                </a:lnTo>
                <a:lnTo>
                  <a:pt x="905237" y="3066675"/>
                </a:lnTo>
                <a:lnTo>
                  <a:pt x="750785" y="3067088"/>
                </a:lnTo>
                <a:lnTo>
                  <a:pt x="750458" y="3066081"/>
                </a:lnTo>
                <a:lnTo>
                  <a:pt x="750052" y="3066428"/>
                </a:lnTo>
                <a:cubicBezTo>
                  <a:pt x="743382" y="3068596"/>
                  <a:pt x="736217" y="3064945"/>
                  <a:pt x="734049" y="3058274"/>
                </a:cubicBezTo>
                <a:cubicBezTo>
                  <a:pt x="731882" y="3051604"/>
                  <a:pt x="735533" y="3044439"/>
                  <a:pt x="742203" y="3042271"/>
                </a:cubicBezTo>
                <a:lnTo>
                  <a:pt x="743102" y="3042342"/>
                </a:lnTo>
                <a:lnTo>
                  <a:pt x="866961" y="2952859"/>
                </a:lnTo>
                <a:lnTo>
                  <a:pt x="819677" y="2808652"/>
                </a:lnTo>
                <a:lnTo>
                  <a:pt x="821013" y="2807682"/>
                </a:lnTo>
                <a:lnTo>
                  <a:pt x="819318" y="2800620"/>
                </a:lnTo>
                <a:cubicBezTo>
                  <a:pt x="819858" y="2797209"/>
                  <a:pt x="821700" y="2794004"/>
                  <a:pt x="824714" y="2791814"/>
                </a:cubicBezTo>
                <a:cubicBezTo>
                  <a:pt x="830744" y="2787433"/>
                  <a:pt x="839182" y="2788770"/>
                  <a:pt x="843563" y="2794799"/>
                </a:cubicBezTo>
                <a:lnTo>
                  <a:pt x="843822" y="2795878"/>
                </a:lnTo>
                <a:lnTo>
                  <a:pt x="965781" y="2884987"/>
                </a:lnTo>
                <a:lnTo>
                  <a:pt x="1089245" y="2795467"/>
                </a:lnTo>
                <a:lnTo>
                  <a:pt x="1089865" y="2792885"/>
                </a:lnTo>
                <a:cubicBezTo>
                  <a:pt x="1093988" y="2787211"/>
                  <a:pt x="1101930" y="2785953"/>
                  <a:pt x="1107604" y="2790075"/>
                </a:cubicBezTo>
                <a:cubicBezTo>
                  <a:pt x="1110442" y="2792137"/>
                  <a:pt x="1112175" y="2795153"/>
                  <a:pt x="1112683" y="2798363"/>
                </a:cubicBezTo>
                <a:lnTo>
                  <a:pt x="1110643" y="2806860"/>
                </a:lnTo>
                <a:lnTo>
                  <a:pt x="1113240" y="2808747"/>
                </a:lnTo>
                <a:lnTo>
                  <a:pt x="1065860" y="2955046"/>
                </a:lnTo>
                <a:lnTo>
                  <a:pt x="1189180" y="3044139"/>
                </a:lnTo>
                <a:lnTo>
                  <a:pt x="1188694" y="3045635"/>
                </a:lnTo>
                <a:lnTo>
                  <a:pt x="1194006" y="3050171"/>
                </a:lnTo>
                <a:cubicBezTo>
                  <a:pt x="1195481" y="3053067"/>
                  <a:pt x="1195852" y="3056526"/>
                  <a:pt x="1194768" y="3059861"/>
                </a:cubicBezTo>
                <a:cubicBezTo>
                  <a:pt x="1193685" y="3063197"/>
                  <a:pt x="1191351" y="3065777"/>
                  <a:pt x="1188455" y="3067253"/>
                </a:cubicBezTo>
                <a:lnTo>
                  <a:pt x="1181492" y="3067801"/>
                </a:lnTo>
                <a:lnTo>
                  <a:pt x="1181207" y="3068676"/>
                </a:lnTo>
                <a:lnTo>
                  <a:pt x="1029410" y="3068270"/>
                </a:lnTo>
                <a:lnTo>
                  <a:pt x="980645" y="3217862"/>
                </a:lnTo>
                <a:lnTo>
                  <a:pt x="979680" y="3217862"/>
                </a:lnTo>
                <a:lnTo>
                  <a:pt x="977126" y="3223667"/>
                </a:lnTo>
                <a:cubicBezTo>
                  <a:pt x="974684" y="3225965"/>
                  <a:pt x="971310" y="3227387"/>
                  <a:pt x="967584" y="3227387"/>
                </a:cubicBezTo>
                <a:close/>
                <a:moveTo>
                  <a:pt x="2459834" y="3228975"/>
                </a:moveTo>
                <a:cubicBezTo>
                  <a:pt x="2456108" y="3228975"/>
                  <a:pt x="2452734" y="3227553"/>
                  <a:pt x="2450292" y="3225255"/>
                </a:cubicBezTo>
                <a:lnTo>
                  <a:pt x="2447737" y="3219450"/>
                </a:lnTo>
                <a:lnTo>
                  <a:pt x="2446773" y="3219450"/>
                </a:lnTo>
                <a:lnTo>
                  <a:pt x="2397488" y="3068263"/>
                </a:lnTo>
                <a:lnTo>
                  <a:pt x="2243036" y="3068676"/>
                </a:lnTo>
                <a:lnTo>
                  <a:pt x="2242708" y="3067669"/>
                </a:lnTo>
                <a:lnTo>
                  <a:pt x="2242303" y="3068015"/>
                </a:lnTo>
                <a:cubicBezTo>
                  <a:pt x="2235632" y="3070183"/>
                  <a:pt x="2228467" y="3066532"/>
                  <a:pt x="2226300" y="3059861"/>
                </a:cubicBezTo>
                <a:cubicBezTo>
                  <a:pt x="2224132" y="3053191"/>
                  <a:pt x="2227783" y="3046026"/>
                  <a:pt x="2234454" y="3043858"/>
                </a:cubicBezTo>
                <a:lnTo>
                  <a:pt x="2235353" y="3043929"/>
                </a:lnTo>
                <a:lnTo>
                  <a:pt x="2359211" y="2954447"/>
                </a:lnTo>
                <a:lnTo>
                  <a:pt x="2311928" y="2810240"/>
                </a:lnTo>
                <a:lnTo>
                  <a:pt x="2313264" y="2809270"/>
                </a:lnTo>
                <a:lnTo>
                  <a:pt x="2311568" y="2802207"/>
                </a:lnTo>
                <a:cubicBezTo>
                  <a:pt x="2312108" y="2798796"/>
                  <a:pt x="2313950" y="2795592"/>
                  <a:pt x="2316964" y="2793401"/>
                </a:cubicBezTo>
                <a:cubicBezTo>
                  <a:pt x="2322994" y="2789021"/>
                  <a:pt x="2331432" y="2790357"/>
                  <a:pt x="2335813" y="2796387"/>
                </a:cubicBezTo>
                <a:lnTo>
                  <a:pt x="2336072" y="2797465"/>
                </a:lnTo>
                <a:lnTo>
                  <a:pt x="2458032" y="2886574"/>
                </a:lnTo>
                <a:lnTo>
                  <a:pt x="2581496" y="2797054"/>
                </a:lnTo>
                <a:lnTo>
                  <a:pt x="2582116" y="2794472"/>
                </a:lnTo>
                <a:cubicBezTo>
                  <a:pt x="2586238" y="2788798"/>
                  <a:pt x="2594181" y="2787540"/>
                  <a:pt x="2599855" y="2791662"/>
                </a:cubicBezTo>
                <a:cubicBezTo>
                  <a:pt x="2602692" y="2793724"/>
                  <a:pt x="2604425" y="2796740"/>
                  <a:pt x="2604934" y="2799950"/>
                </a:cubicBezTo>
                <a:lnTo>
                  <a:pt x="2602893" y="2808449"/>
                </a:lnTo>
                <a:lnTo>
                  <a:pt x="2605490" y="2810335"/>
                </a:lnTo>
                <a:lnTo>
                  <a:pt x="2558111" y="2956633"/>
                </a:lnTo>
                <a:lnTo>
                  <a:pt x="2681430" y="3045726"/>
                </a:lnTo>
                <a:lnTo>
                  <a:pt x="2680944" y="3047223"/>
                </a:lnTo>
                <a:lnTo>
                  <a:pt x="2686256" y="3051759"/>
                </a:lnTo>
                <a:cubicBezTo>
                  <a:pt x="2687731" y="3054655"/>
                  <a:pt x="2688102" y="3058114"/>
                  <a:pt x="2687018" y="3061449"/>
                </a:cubicBezTo>
                <a:cubicBezTo>
                  <a:pt x="2685935" y="3064785"/>
                  <a:pt x="2683602" y="3067365"/>
                  <a:pt x="2680706" y="3068841"/>
                </a:cubicBezTo>
                <a:lnTo>
                  <a:pt x="2673742" y="3069389"/>
                </a:lnTo>
                <a:lnTo>
                  <a:pt x="2673458" y="3070263"/>
                </a:lnTo>
                <a:lnTo>
                  <a:pt x="2521660" y="3069857"/>
                </a:lnTo>
                <a:lnTo>
                  <a:pt x="2472895" y="3219450"/>
                </a:lnTo>
                <a:lnTo>
                  <a:pt x="2471931" y="3219450"/>
                </a:lnTo>
                <a:lnTo>
                  <a:pt x="2469376" y="3225255"/>
                </a:lnTo>
                <a:cubicBezTo>
                  <a:pt x="2466934" y="3227553"/>
                  <a:pt x="2463561" y="3228975"/>
                  <a:pt x="2459834" y="3228975"/>
                </a:cubicBezTo>
                <a:close/>
                <a:moveTo>
                  <a:pt x="1718472" y="3409950"/>
                </a:moveTo>
                <a:cubicBezTo>
                  <a:pt x="1714746" y="3409950"/>
                  <a:pt x="1711372" y="3408529"/>
                  <a:pt x="1708930" y="3406230"/>
                </a:cubicBezTo>
                <a:lnTo>
                  <a:pt x="1706376" y="3400425"/>
                </a:lnTo>
                <a:lnTo>
                  <a:pt x="1705411" y="3400425"/>
                </a:lnTo>
                <a:lnTo>
                  <a:pt x="1656126" y="3249238"/>
                </a:lnTo>
                <a:lnTo>
                  <a:pt x="1501672" y="3249652"/>
                </a:lnTo>
                <a:lnTo>
                  <a:pt x="1501344" y="3248644"/>
                </a:lnTo>
                <a:lnTo>
                  <a:pt x="1500939" y="3248990"/>
                </a:lnTo>
                <a:cubicBezTo>
                  <a:pt x="1494269" y="3251158"/>
                  <a:pt x="1487104" y="3247507"/>
                  <a:pt x="1484936" y="3240836"/>
                </a:cubicBezTo>
                <a:cubicBezTo>
                  <a:pt x="1482769" y="3234166"/>
                  <a:pt x="1486420" y="3227001"/>
                  <a:pt x="1493090" y="3224833"/>
                </a:cubicBezTo>
                <a:lnTo>
                  <a:pt x="1493991" y="3224904"/>
                </a:lnTo>
                <a:lnTo>
                  <a:pt x="1617848" y="3135423"/>
                </a:lnTo>
                <a:lnTo>
                  <a:pt x="1570565" y="2991215"/>
                </a:lnTo>
                <a:lnTo>
                  <a:pt x="1571901" y="2990244"/>
                </a:lnTo>
                <a:lnTo>
                  <a:pt x="1570205" y="2983182"/>
                </a:lnTo>
                <a:cubicBezTo>
                  <a:pt x="1570746" y="2979771"/>
                  <a:pt x="1572587" y="2976566"/>
                  <a:pt x="1575602" y="2974376"/>
                </a:cubicBezTo>
                <a:cubicBezTo>
                  <a:pt x="1581631" y="2969995"/>
                  <a:pt x="1590069" y="2971332"/>
                  <a:pt x="1594450" y="2977361"/>
                </a:cubicBezTo>
                <a:lnTo>
                  <a:pt x="1594709" y="2978441"/>
                </a:lnTo>
                <a:lnTo>
                  <a:pt x="1716670" y="3067550"/>
                </a:lnTo>
                <a:lnTo>
                  <a:pt x="1840134" y="2978030"/>
                </a:lnTo>
                <a:lnTo>
                  <a:pt x="1840754" y="2975447"/>
                </a:lnTo>
                <a:cubicBezTo>
                  <a:pt x="1844876" y="2969773"/>
                  <a:pt x="1852819" y="2968515"/>
                  <a:pt x="1858493" y="2972637"/>
                </a:cubicBezTo>
                <a:cubicBezTo>
                  <a:pt x="1861330" y="2974699"/>
                  <a:pt x="1863063" y="2977715"/>
                  <a:pt x="1863572" y="2980925"/>
                </a:cubicBezTo>
                <a:lnTo>
                  <a:pt x="1861532" y="2989424"/>
                </a:lnTo>
                <a:lnTo>
                  <a:pt x="1864127" y="2991310"/>
                </a:lnTo>
                <a:lnTo>
                  <a:pt x="1816748" y="3137608"/>
                </a:lnTo>
                <a:lnTo>
                  <a:pt x="1940068" y="3226702"/>
                </a:lnTo>
                <a:lnTo>
                  <a:pt x="1939582" y="3228198"/>
                </a:lnTo>
                <a:lnTo>
                  <a:pt x="1944894" y="3232734"/>
                </a:lnTo>
                <a:cubicBezTo>
                  <a:pt x="1946370" y="3235630"/>
                  <a:pt x="1946740" y="3239089"/>
                  <a:pt x="1945657" y="3242424"/>
                </a:cubicBezTo>
                <a:cubicBezTo>
                  <a:pt x="1944573" y="3245760"/>
                  <a:pt x="1942240" y="3248340"/>
                  <a:pt x="1939344" y="3249816"/>
                </a:cubicBezTo>
                <a:lnTo>
                  <a:pt x="1932380" y="3250364"/>
                </a:lnTo>
                <a:lnTo>
                  <a:pt x="1932095" y="3251239"/>
                </a:lnTo>
                <a:lnTo>
                  <a:pt x="1780298" y="3250832"/>
                </a:lnTo>
                <a:lnTo>
                  <a:pt x="1731533" y="3400425"/>
                </a:lnTo>
                <a:lnTo>
                  <a:pt x="1730569" y="3400425"/>
                </a:lnTo>
                <a:lnTo>
                  <a:pt x="1728014" y="3406230"/>
                </a:lnTo>
                <a:cubicBezTo>
                  <a:pt x="1725572" y="3408529"/>
                  <a:pt x="1722199" y="3409950"/>
                  <a:pt x="1718472" y="3409950"/>
                </a:cubicBezTo>
                <a:close/>
              </a:path>
            </a:pathLst>
          </a:custGeom>
          <a:solidFill>
            <a:schemeClr val="accent3"/>
          </a:solidFill>
          <a:ln>
            <a:noFill/>
          </a:ln>
        </p:spPr>
        <p:txBody>
          <a:bodyPr rot="10800000" wrap="none" anchor="ctr"/>
          <a:lstStyle/>
          <a:p>
            <a:endParaRPr lang="en-GB"/>
          </a:p>
        </p:txBody>
      </p:sp>
      <p:sp>
        <p:nvSpPr>
          <p:cNvPr id="32" name="Rounded Rectangle 34">
            <a:extLst>
              <a:ext uri="{FF2B5EF4-FFF2-40B4-BE49-F238E27FC236}">
                <a16:creationId xmlns="" xmlns:a16="http://schemas.microsoft.com/office/drawing/2014/main" id="{3F55D445-C6A3-48A2-AAEA-9C5BEDD135F4}"/>
              </a:ext>
            </a:extLst>
          </p:cNvPr>
          <p:cNvSpPr>
            <a:spLocks noChangeAspect="1" noChangeArrowheads="1"/>
          </p:cNvSpPr>
          <p:nvPr/>
        </p:nvSpPr>
        <p:spPr bwMode="auto">
          <a:xfrm>
            <a:off x="7474986" y="936392"/>
            <a:ext cx="1376914" cy="684911"/>
          </a:xfrm>
          <a:custGeom>
            <a:avLst/>
            <a:gdLst>
              <a:gd name="T0" fmla="*/ 10083 w 8251164"/>
              <a:gd name="T1" fmla="*/ 5030 h 4101351"/>
              <a:gd name="T2" fmla="*/ 10083 w 8251164"/>
              <a:gd name="T3" fmla="*/ 5025 h 4101351"/>
              <a:gd name="T4" fmla="*/ 3 w 8251164"/>
              <a:gd name="T5" fmla="*/ 5030 h 4101351"/>
              <a:gd name="T6" fmla="*/ 0 w 8251164"/>
              <a:gd name="T7" fmla="*/ 5024 h 4101351"/>
              <a:gd name="T8" fmla="*/ 4233 w 8251164"/>
              <a:gd name="T9" fmla="*/ 4979 h 4101351"/>
              <a:gd name="T10" fmla="*/ 4233 w 8251164"/>
              <a:gd name="T11" fmla="*/ 3495 h 4101351"/>
              <a:gd name="T12" fmla="*/ 8912 w 8251164"/>
              <a:gd name="T13" fmla="*/ 4979 h 4101351"/>
              <a:gd name="T14" fmla="*/ 5885 w 8251164"/>
              <a:gd name="T15" fmla="*/ 3485 h 4101351"/>
              <a:gd name="T16" fmla="*/ 7477 w 8251164"/>
              <a:gd name="T17" fmla="*/ 3345 h 4101351"/>
              <a:gd name="T18" fmla="*/ 9993 w 8251164"/>
              <a:gd name="T19" fmla="*/ 4932 h 4101351"/>
              <a:gd name="T20" fmla="*/ 9954 w 8251164"/>
              <a:gd name="T21" fmla="*/ 4976 h 4101351"/>
              <a:gd name="T22" fmla="*/ 7832 w 8251164"/>
              <a:gd name="T23" fmla="*/ 3335 h 4101351"/>
              <a:gd name="T24" fmla="*/ 9993 w 8251164"/>
              <a:gd name="T25" fmla="*/ 4419 h 4101351"/>
              <a:gd name="T26" fmla="*/ 90 w 8251164"/>
              <a:gd name="T27" fmla="*/ 3335 h 4101351"/>
              <a:gd name="T28" fmla="*/ 90 w 8251164"/>
              <a:gd name="T29" fmla="*/ 4425 h 4101351"/>
              <a:gd name="T30" fmla="*/ 3381 w 8251164"/>
              <a:gd name="T31" fmla="*/ 3334 h 4101351"/>
              <a:gd name="T32" fmla="*/ 876 w 8251164"/>
              <a:gd name="T33" fmla="*/ 4979 h 4101351"/>
              <a:gd name="T34" fmla="*/ 135 w 8251164"/>
              <a:gd name="T35" fmla="*/ 4978 h 4101351"/>
              <a:gd name="T36" fmla="*/ 90 w 8251164"/>
              <a:gd name="T37" fmla="*/ 562 h 4101351"/>
              <a:gd name="T38" fmla="*/ 90 w 8251164"/>
              <a:gd name="T39" fmla="*/ 1650 h 4101351"/>
              <a:gd name="T40" fmla="*/ 9993 w 8251164"/>
              <a:gd name="T41" fmla="*/ 558 h 4101351"/>
              <a:gd name="T42" fmla="*/ 7818 w 8251164"/>
              <a:gd name="T43" fmla="*/ 1650 h 4101351"/>
              <a:gd name="T44" fmla="*/ 115 w 8251164"/>
              <a:gd name="T45" fmla="*/ 9 h 4101351"/>
              <a:gd name="T46" fmla="*/ 2636 w 8251164"/>
              <a:gd name="T47" fmla="*/ 1662 h 4101351"/>
              <a:gd name="T48" fmla="*/ 90 w 8251164"/>
              <a:gd name="T49" fmla="*/ 47 h 4101351"/>
              <a:gd name="T50" fmla="*/ 115 w 8251164"/>
              <a:gd name="T51" fmla="*/ 9 h 4101351"/>
              <a:gd name="T52" fmla="*/ 9947 w 8251164"/>
              <a:gd name="T53" fmla="*/ 0 h 4101351"/>
              <a:gd name="T54" fmla="*/ 6714 w 8251164"/>
              <a:gd name="T55" fmla="*/ 1665 h 4101351"/>
              <a:gd name="T56" fmla="*/ 9259 w 8251164"/>
              <a:gd name="T57" fmla="*/ 0 h 4101351"/>
              <a:gd name="T58" fmla="*/ 8890 w 8251164"/>
              <a:gd name="T59" fmla="*/ 0 h 4101351"/>
              <a:gd name="T60" fmla="*/ 5885 w 8251164"/>
              <a:gd name="T61" fmla="*/ 0 h 4101351"/>
              <a:gd name="T62" fmla="*/ 5552 w 8251164"/>
              <a:gd name="T63" fmla="*/ 0 h 4101351"/>
              <a:gd name="T64" fmla="*/ 9993 w 8251164"/>
              <a:gd name="T65" fmla="*/ 1982 h 4101351"/>
              <a:gd name="T66" fmla="*/ 5552 w 8251164"/>
              <a:gd name="T67" fmla="*/ 3003 h 4101351"/>
              <a:gd name="T68" fmla="*/ 4549 w 8251164"/>
              <a:gd name="T69" fmla="*/ 4979 h 4101351"/>
              <a:gd name="T70" fmla="*/ 90 w 8251164"/>
              <a:gd name="T71" fmla="*/ 3003 h 4101351"/>
              <a:gd name="T72" fmla="*/ 4549 w 8251164"/>
              <a:gd name="T73" fmla="*/ 1982 h 4101351"/>
              <a:gd name="T74" fmla="*/ 1213 w 8251164"/>
              <a:gd name="T75" fmla="*/ 0 h 4101351"/>
              <a:gd name="T76" fmla="*/ 4218 w 8251164"/>
              <a:gd name="T77" fmla="*/ 1483 h 41013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51164"/>
              <a:gd name="T118" fmla="*/ 0 h 4101351"/>
              <a:gd name="T119" fmla="*/ 8251164 w 8251164"/>
              <a:gd name="T120" fmla="*/ 4101351 h 41013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51164" h="4101351">
                <a:moveTo>
                  <a:pt x="8251164" y="4096770"/>
                </a:moveTo>
                <a:lnTo>
                  <a:pt x="8251164" y="4101351"/>
                </a:lnTo>
                <a:lnTo>
                  <a:pt x="8249267" y="4101351"/>
                </a:lnTo>
                <a:lnTo>
                  <a:pt x="8251164" y="4096770"/>
                </a:lnTo>
                <a:close/>
                <a:moveTo>
                  <a:pt x="0" y="4096089"/>
                </a:moveTo>
                <a:lnTo>
                  <a:pt x="2180" y="4101351"/>
                </a:lnTo>
                <a:lnTo>
                  <a:pt x="0" y="4101351"/>
                </a:lnTo>
                <a:lnTo>
                  <a:pt x="0" y="4096089"/>
                </a:lnTo>
                <a:close/>
                <a:moveTo>
                  <a:pt x="3463524" y="2849376"/>
                </a:moveTo>
                <a:lnTo>
                  <a:pt x="3463524" y="4059320"/>
                </a:lnTo>
                <a:lnTo>
                  <a:pt x="1002254" y="4059320"/>
                </a:lnTo>
                <a:lnTo>
                  <a:pt x="3463524" y="2849376"/>
                </a:lnTo>
                <a:close/>
                <a:moveTo>
                  <a:pt x="4815266" y="2841601"/>
                </a:moveTo>
                <a:lnTo>
                  <a:pt x="7292352" y="4059320"/>
                </a:lnTo>
                <a:lnTo>
                  <a:pt x="4815266" y="4059320"/>
                </a:lnTo>
                <a:lnTo>
                  <a:pt x="4815266" y="2841601"/>
                </a:lnTo>
                <a:close/>
                <a:moveTo>
                  <a:pt x="5510451" y="2727275"/>
                </a:moveTo>
                <a:lnTo>
                  <a:pt x="6118675" y="2727275"/>
                </a:lnTo>
                <a:lnTo>
                  <a:pt x="8177474" y="3766359"/>
                </a:lnTo>
                <a:lnTo>
                  <a:pt x="8177474" y="4021325"/>
                </a:lnTo>
                <a:cubicBezTo>
                  <a:pt x="8177474" y="4031818"/>
                  <a:pt x="8173222" y="4041316"/>
                  <a:pt x="8166346" y="4048192"/>
                </a:cubicBezTo>
                <a:lnTo>
                  <a:pt x="8145098" y="4056993"/>
                </a:lnTo>
                <a:lnTo>
                  <a:pt x="5510451" y="2727275"/>
                </a:lnTo>
                <a:close/>
                <a:moveTo>
                  <a:pt x="6409112" y="2718867"/>
                </a:moveTo>
                <a:lnTo>
                  <a:pt x="8177474" y="2718867"/>
                </a:lnTo>
                <a:lnTo>
                  <a:pt x="8177474" y="3603050"/>
                </a:lnTo>
                <a:lnTo>
                  <a:pt x="6409112" y="2718867"/>
                </a:lnTo>
                <a:close/>
                <a:moveTo>
                  <a:pt x="73971" y="2718867"/>
                </a:moveTo>
                <a:lnTo>
                  <a:pt x="1851816" y="2718867"/>
                </a:lnTo>
                <a:lnTo>
                  <a:pt x="73971" y="3607791"/>
                </a:lnTo>
                <a:lnTo>
                  <a:pt x="73971" y="2718867"/>
                </a:lnTo>
                <a:close/>
                <a:moveTo>
                  <a:pt x="2766231" y="2717957"/>
                </a:moveTo>
                <a:lnTo>
                  <a:pt x="3374453" y="2717957"/>
                </a:lnTo>
                <a:lnTo>
                  <a:pt x="716734" y="4059320"/>
                </a:lnTo>
                <a:lnTo>
                  <a:pt x="111966" y="4059320"/>
                </a:lnTo>
                <a:lnTo>
                  <a:pt x="110069" y="4058535"/>
                </a:lnTo>
                <a:lnTo>
                  <a:pt x="2766231" y="2717957"/>
                </a:lnTo>
                <a:close/>
                <a:moveTo>
                  <a:pt x="73971" y="458341"/>
                </a:moveTo>
                <a:lnTo>
                  <a:pt x="1847822" y="1345268"/>
                </a:lnTo>
                <a:lnTo>
                  <a:pt x="73971" y="1345268"/>
                </a:lnTo>
                <a:lnTo>
                  <a:pt x="73971" y="458341"/>
                </a:lnTo>
                <a:close/>
                <a:moveTo>
                  <a:pt x="8177474" y="455202"/>
                </a:moveTo>
                <a:lnTo>
                  <a:pt x="8177474" y="1345268"/>
                </a:lnTo>
                <a:lnTo>
                  <a:pt x="6397343" y="1345268"/>
                </a:lnTo>
                <a:lnTo>
                  <a:pt x="8177474" y="455202"/>
                </a:lnTo>
                <a:close/>
                <a:moveTo>
                  <a:pt x="94153" y="7378"/>
                </a:moveTo>
                <a:lnTo>
                  <a:pt x="2764975" y="1355356"/>
                </a:lnTo>
                <a:lnTo>
                  <a:pt x="2156755" y="1355357"/>
                </a:lnTo>
                <a:lnTo>
                  <a:pt x="73971" y="304165"/>
                </a:lnTo>
                <a:lnTo>
                  <a:pt x="73971" y="37995"/>
                </a:lnTo>
                <a:cubicBezTo>
                  <a:pt x="73971" y="27503"/>
                  <a:pt x="78224" y="18004"/>
                  <a:pt x="85099" y="11128"/>
                </a:cubicBezTo>
                <a:lnTo>
                  <a:pt x="94153" y="7378"/>
                </a:lnTo>
                <a:close/>
                <a:moveTo>
                  <a:pt x="7576423" y="0"/>
                </a:moveTo>
                <a:lnTo>
                  <a:pt x="8139480" y="0"/>
                </a:lnTo>
                <a:lnTo>
                  <a:pt x="8164288" y="10275"/>
                </a:lnTo>
                <a:lnTo>
                  <a:pt x="5494072" y="1357947"/>
                </a:lnTo>
                <a:lnTo>
                  <a:pt x="4885848" y="1357947"/>
                </a:lnTo>
                <a:lnTo>
                  <a:pt x="7576423" y="0"/>
                </a:lnTo>
                <a:close/>
                <a:moveTo>
                  <a:pt x="4815266" y="0"/>
                </a:moveTo>
                <a:lnTo>
                  <a:pt x="7274786" y="0"/>
                </a:lnTo>
                <a:lnTo>
                  <a:pt x="4815266" y="1209084"/>
                </a:lnTo>
                <a:lnTo>
                  <a:pt x="4815266" y="0"/>
                </a:lnTo>
                <a:close/>
                <a:moveTo>
                  <a:pt x="3722439" y="0"/>
                </a:moveTo>
                <a:lnTo>
                  <a:pt x="4542900" y="0"/>
                </a:lnTo>
                <a:lnTo>
                  <a:pt x="4542900" y="1615952"/>
                </a:lnTo>
                <a:lnTo>
                  <a:pt x="8177474" y="1615952"/>
                </a:lnTo>
                <a:lnTo>
                  <a:pt x="8177474" y="2448183"/>
                </a:lnTo>
                <a:lnTo>
                  <a:pt x="4542900" y="2448183"/>
                </a:lnTo>
                <a:lnTo>
                  <a:pt x="4542900" y="4059320"/>
                </a:lnTo>
                <a:lnTo>
                  <a:pt x="3722439" y="4059320"/>
                </a:lnTo>
                <a:lnTo>
                  <a:pt x="3722439" y="2448183"/>
                </a:lnTo>
                <a:lnTo>
                  <a:pt x="73971" y="2448183"/>
                </a:lnTo>
                <a:lnTo>
                  <a:pt x="73971" y="1615952"/>
                </a:lnTo>
                <a:lnTo>
                  <a:pt x="3722439" y="1615952"/>
                </a:lnTo>
                <a:lnTo>
                  <a:pt x="3722439" y="0"/>
                </a:lnTo>
                <a:close/>
                <a:moveTo>
                  <a:pt x="992236" y="0"/>
                </a:moveTo>
                <a:lnTo>
                  <a:pt x="3451756" y="0"/>
                </a:lnTo>
                <a:lnTo>
                  <a:pt x="3451756" y="1209084"/>
                </a:lnTo>
                <a:lnTo>
                  <a:pt x="992236" y="0"/>
                </a:lnTo>
                <a:close/>
              </a:path>
            </a:pathLst>
          </a:custGeom>
          <a:solidFill>
            <a:schemeClr val="accent3"/>
          </a:solidFill>
          <a:ln>
            <a:noFill/>
          </a:ln>
        </p:spPr>
        <p:txBody>
          <a:bodyPr wrap="none" anchor="ctr"/>
          <a:lstStyle/>
          <a:p>
            <a:endParaRPr lang="en-GB"/>
          </a:p>
        </p:txBody>
      </p:sp>
      <p:sp>
        <p:nvSpPr>
          <p:cNvPr id="17"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259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chemeClr val="accent3"/>
                </a:solidFill>
              </a:rPr>
              <a:t>Prepare your business now to ensure you, your customers and suppliers are ready for EU Exit </a:t>
            </a:r>
          </a:p>
        </p:txBody>
      </p:sp>
      <p:sp>
        <p:nvSpPr>
          <p:cNvPr id="3" name="btfpLayoutConfig" hidden="1"/>
          <p:cNvSpPr txBox="1"/>
          <p:nvPr/>
        </p:nvSpPr>
        <p:spPr bwMode="gray">
          <a:xfrm>
            <a:off x="12702" y="12700"/>
            <a:ext cx="1626013" cy="88092"/>
          </a:xfrm>
          <a:prstGeom prst="rect">
            <a:avLst/>
          </a:prstGeom>
          <a:noFill/>
        </p:spPr>
        <p:txBody>
          <a:bodyPr vert="horz" wrap="none" lIns="36000" tIns="36000" rIns="36000" bIns="36000" rtlCol="0">
            <a:spAutoFit/>
          </a:bodyPr>
          <a:lstStyle/>
          <a:p>
            <a:pPr defTabSz="711200">
              <a:spcBef>
                <a:spcPts val="1200"/>
              </a:spcBef>
            </a:pPr>
            <a:r>
              <a:rPr lang="en-GB" sz="100">
                <a:solidFill>
                  <a:srgbClr val="FFFFFF">
                    <a:alpha val="0"/>
                  </a:srgbClr>
                </a:solidFill>
              </a:rPr>
              <a:t>overall_1_131909330706806068 columns_6_131909333956719804 23_1_131898766477144216 24_1_131898766508304422 33_1_131898767018609914 8_1_131909330056234927 17_1_131909330464163844 31_1_131909330464595005 32_1_131909330779556429 37_1_131909333640865797 </a:t>
            </a:r>
            <a:endParaRPr lang="en-GB" sz="100" dirty="0" err="1">
              <a:solidFill>
                <a:srgbClr val="FFFFFF">
                  <a:alpha val="0"/>
                </a:srgbClr>
              </a:solidFill>
            </a:endParaRPr>
          </a:p>
        </p:txBody>
      </p:sp>
      <p:sp>
        <p:nvSpPr>
          <p:cNvPr id="36" name="Rectangle 35"/>
          <p:cNvSpPr/>
          <p:nvPr/>
        </p:nvSpPr>
        <p:spPr bwMode="gray">
          <a:xfrm>
            <a:off x="6837903" y="1919235"/>
            <a:ext cx="2117561" cy="3667649"/>
          </a:xfrm>
          <a:prstGeom prst="rect">
            <a:avLst/>
          </a:prstGeom>
          <a:solidFill>
            <a:srgbClr val="24A6A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27000" bIns="27000" numCol="1" spcCol="0" rtlCol="0" fromWordArt="0" anchor="t" anchorCtr="0" forceAA="0" compatLnSpc="1">
            <a:prstTxWarp prst="textNoShape">
              <a:avLst/>
            </a:prstTxWarp>
            <a:noAutofit/>
          </a:bodyPr>
          <a:lstStyle/>
          <a:p>
            <a:endParaRPr lang="en-GB" sz="1050" dirty="0">
              <a:solidFill>
                <a:schemeClr val="bg2"/>
              </a:solidFill>
            </a:endParaRPr>
          </a:p>
        </p:txBody>
      </p:sp>
      <p:pic>
        <p:nvPicPr>
          <p:cNvPr id="37" name="Picture 36"/>
          <p:cNvPicPr>
            <a:picLocks noChangeAspect="1"/>
          </p:cNvPicPr>
          <p:nvPr/>
        </p:nvPicPr>
        <p:blipFill rotWithShape="1">
          <a:blip r:embed="rId2" cstate="print">
            <a:extLst>
              <a:ext uri="{28A0092B-C50C-407E-A947-70E740481C1C}">
                <a14:useLocalDpi xmlns:a14="http://schemas.microsoft.com/office/drawing/2010/main" val="0"/>
              </a:ext>
            </a:extLst>
          </a:blip>
          <a:srcRect l="40570" t="27728" r="747" b="-240"/>
          <a:stretch/>
        </p:blipFill>
        <p:spPr>
          <a:xfrm>
            <a:off x="6961909" y="1962705"/>
            <a:ext cx="1757324" cy="2055664"/>
          </a:xfrm>
          <a:prstGeom prst="rect">
            <a:avLst/>
          </a:prstGeom>
        </p:spPr>
      </p:pic>
      <p:sp>
        <p:nvSpPr>
          <p:cNvPr id="17" name="Oval 16">
            <a:extLst>
              <a:ext uri="{FF2B5EF4-FFF2-40B4-BE49-F238E27FC236}">
                <a16:creationId xmlns="" xmlns:a16="http://schemas.microsoft.com/office/drawing/2014/main" id="{1EFA5854-6870-4356-9292-24E7AACFC39F}"/>
              </a:ext>
            </a:extLst>
          </p:cNvPr>
          <p:cNvSpPr>
            <a:spLocks noChangeAspect="1" noChangeArrowheads="1"/>
          </p:cNvSpPr>
          <p:nvPr/>
        </p:nvSpPr>
        <p:spPr bwMode="auto">
          <a:xfrm>
            <a:off x="6961909" y="4157956"/>
            <a:ext cx="1916651" cy="1151799"/>
          </a:xfrm>
          <a:custGeom>
            <a:avLst/>
            <a:gdLst>
              <a:gd name="T0" fmla="*/ 39579 w 14586854"/>
              <a:gd name="T1" fmla="*/ 51399 h 4725392"/>
              <a:gd name="T2" fmla="*/ 46459 w 14586854"/>
              <a:gd name="T3" fmla="*/ 51399 h 4725392"/>
              <a:gd name="T4" fmla="*/ 138180 w 14586854"/>
              <a:gd name="T5" fmla="*/ 47961 h 4725392"/>
              <a:gd name="T6" fmla="*/ 138180 w 14586854"/>
              <a:gd name="T7" fmla="*/ 54837 h 4725392"/>
              <a:gd name="T8" fmla="*/ 138180 w 14586854"/>
              <a:gd name="T9" fmla="*/ 47961 h 4725392"/>
              <a:gd name="T10" fmla="*/ 50131 w 14586854"/>
              <a:gd name="T11" fmla="*/ 51368 h 4725392"/>
              <a:gd name="T12" fmla="*/ 35969 w 14586854"/>
              <a:gd name="T13" fmla="*/ 51368 h 4725392"/>
              <a:gd name="T14" fmla="*/ 138211 w 14586854"/>
              <a:gd name="T15" fmla="*/ 44197 h 4725392"/>
              <a:gd name="T16" fmla="*/ 138211 w 14586854"/>
              <a:gd name="T17" fmla="*/ 58538 h 4725392"/>
              <a:gd name="T18" fmla="*/ 138211 w 14586854"/>
              <a:gd name="T19" fmla="*/ 44197 h 4725392"/>
              <a:gd name="T20" fmla="*/ 33070 w 14586854"/>
              <a:gd name="T21" fmla="*/ 51367 h 4725392"/>
              <a:gd name="T22" fmla="*/ 53029 w 14586854"/>
              <a:gd name="T23" fmla="*/ 51367 h 4725392"/>
              <a:gd name="T24" fmla="*/ 138211 w 14586854"/>
              <a:gd name="T25" fmla="*/ 41270 h 4725392"/>
              <a:gd name="T26" fmla="*/ 138211 w 14586854"/>
              <a:gd name="T27" fmla="*/ 61465 h 4725392"/>
              <a:gd name="T28" fmla="*/ 138211 w 14586854"/>
              <a:gd name="T29" fmla="*/ 41270 h 4725392"/>
              <a:gd name="T30" fmla="*/ 18816 w 14586854"/>
              <a:gd name="T31" fmla="*/ 10207 h 4725392"/>
              <a:gd name="T32" fmla="*/ 16780 w 14586854"/>
              <a:gd name="T33" fmla="*/ 46316 h 4725392"/>
              <a:gd name="T34" fmla="*/ 26961 w 14586854"/>
              <a:gd name="T35" fmla="*/ 48351 h 4725392"/>
              <a:gd name="T36" fmla="*/ 28997 w 14586854"/>
              <a:gd name="T37" fmla="*/ 12242 h 4725392"/>
              <a:gd name="T38" fmla="*/ 12506 w 14586854"/>
              <a:gd name="T39" fmla="*/ 9366 h 4725392"/>
              <a:gd name="T40" fmla="*/ 14068 w 14586854"/>
              <a:gd name="T41" fmla="*/ 25602 h 4725392"/>
              <a:gd name="T42" fmla="*/ 6258 w 14586854"/>
              <a:gd name="T43" fmla="*/ 27163 h 4725392"/>
              <a:gd name="T44" fmla="*/ 4696 w 14586854"/>
              <a:gd name="T45" fmla="*/ 10928 h 4725392"/>
              <a:gd name="T46" fmla="*/ 12506 w 14586854"/>
              <a:gd name="T47" fmla="*/ 9366 h 4725392"/>
              <a:gd name="T48" fmla="*/ 29589 w 14586854"/>
              <a:gd name="T49" fmla="*/ 11599 h 4725392"/>
              <a:gd name="T50" fmla="*/ 27356 w 14586854"/>
              <a:gd name="T51" fmla="*/ 49057 h 4725392"/>
              <a:gd name="T52" fmla="*/ 16188 w 14586854"/>
              <a:gd name="T53" fmla="*/ 46825 h 4725392"/>
              <a:gd name="T54" fmla="*/ 18421 w 14586854"/>
              <a:gd name="T55" fmla="*/ 9366 h 4725392"/>
              <a:gd name="T56" fmla="*/ 63172 w 14586854"/>
              <a:gd name="T57" fmla="*/ 9366 h 4725392"/>
              <a:gd name="T58" fmla="*/ 66140 w 14586854"/>
              <a:gd name="T59" fmla="*/ 24196 h 4725392"/>
              <a:gd name="T60" fmla="*/ 35369 w 14586854"/>
              <a:gd name="T61" fmla="*/ 27163 h 4725392"/>
              <a:gd name="T62" fmla="*/ 32401 w 14586854"/>
              <a:gd name="T63" fmla="*/ 12333 h 4725392"/>
              <a:gd name="T64" fmla="*/ 63172 w 14586854"/>
              <a:gd name="T65" fmla="*/ 9366 h 4725392"/>
              <a:gd name="T66" fmla="*/ 104565 w 14586854"/>
              <a:gd name="T67" fmla="*/ 12333 h 4725392"/>
              <a:gd name="T68" fmla="*/ 101597 w 14586854"/>
              <a:gd name="T69" fmla="*/ 27163 h 4725392"/>
              <a:gd name="T70" fmla="*/ 70826 w 14586854"/>
              <a:gd name="T71" fmla="*/ 24196 h 4725392"/>
              <a:gd name="T72" fmla="*/ 73794 w 14586854"/>
              <a:gd name="T73" fmla="*/ 9366 h 4725392"/>
              <a:gd name="T74" fmla="*/ 141421 w 14586854"/>
              <a:gd name="T75" fmla="*/ 9366 h 4725392"/>
              <a:gd name="T76" fmla="*/ 144388 w 14586854"/>
              <a:gd name="T77" fmla="*/ 24196 h 4725392"/>
              <a:gd name="T78" fmla="*/ 113617 w 14586854"/>
              <a:gd name="T79" fmla="*/ 27163 h 4725392"/>
              <a:gd name="T80" fmla="*/ 110650 w 14586854"/>
              <a:gd name="T81" fmla="*/ 12333 h 4725392"/>
              <a:gd name="T82" fmla="*/ 141421 w 14586854"/>
              <a:gd name="T83" fmla="*/ 9366 h 4725392"/>
              <a:gd name="T84" fmla="*/ 183288 w 14586854"/>
              <a:gd name="T85" fmla="*/ 12333 h 4725392"/>
              <a:gd name="T86" fmla="*/ 180320 w 14586854"/>
              <a:gd name="T87" fmla="*/ 27163 h 4725392"/>
              <a:gd name="T88" fmla="*/ 149550 w 14586854"/>
              <a:gd name="T89" fmla="*/ 24196 h 4725392"/>
              <a:gd name="T90" fmla="*/ 152517 w 14586854"/>
              <a:gd name="T91" fmla="*/ 9366 h 4725392"/>
              <a:gd name="T92" fmla="*/ 177652 w 14586854"/>
              <a:gd name="T93" fmla="*/ 0 h 4725392"/>
              <a:gd name="T94" fmla="*/ 57344 w 14586854"/>
              <a:gd name="T95" fmla="*/ 0 h 4725392"/>
              <a:gd name="T96" fmla="*/ 2973 w 14586854"/>
              <a:gd name="T97" fmla="*/ 1408 h 4725392"/>
              <a:gd name="T98" fmla="*/ 2862 w 14586854"/>
              <a:gd name="T99" fmla="*/ 27531 h 4725392"/>
              <a:gd name="T100" fmla="*/ 0 w 14586854"/>
              <a:gd name="T101" fmla="*/ 50578 h 4725392"/>
              <a:gd name="T102" fmla="*/ 31481 w 14586854"/>
              <a:gd name="T103" fmla="*/ 55262 h 4725392"/>
              <a:gd name="T104" fmla="*/ 30860 w 14586854"/>
              <a:gd name="T105" fmla="*/ 51399 h 4725392"/>
              <a:gd name="T106" fmla="*/ 55178 w 14586854"/>
              <a:gd name="T107" fmla="*/ 51399 h 4725392"/>
              <a:gd name="T108" fmla="*/ 54556 w 14586854"/>
              <a:gd name="T109" fmla="*/ 55262 h 4725392"/>
              <a:gd name="T110" fmla="*/ 126567 w 14586854"/>
              <a:gd name="T111" fmla="*/ 55055 h 4725392"/>
              <a:gd name="T112" fmla="*/ 138180 w 14586854"/>
              <a:gd name="T113" fmla="*/ 39102 h 4725392"/>
              <a:gd name="T114" fmla="*/ 149792 w 14586854"/>
              <a:gd name="T115" fmla="*/ 55055 h 4725392"/>
              <a:gd name="T116" fmla="*/ 189849 w 14586854"/>
              <a:gd name="T117" fmla="*/ 46113 h 4725392"/>
              <a:gd name="T118" fmla="*/ 189754 w 14586854"/>
              <a:gd name="T119" fmla="*/ 30902 h 4725392"/>
              <a:gd name="T120" fmla="*/ 189785 w 14586854"/>
              <a:gd name="T121" fmla="*/ 29332 h 4725392"/>
              <a:gd name="T122" fmla="*/ 189849 w 14586854"/>
              <a:gd name="T123" fmla="*/ 12190 h 4725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86854"/>
              <a:gd name="T187" fmla="*/ 0 h 4725392"/>
              <a:gd name="T188" fmla="*/ 14586854 w 14586854"/>
              <a:gd name="T189" fmla="*/ 4725392 h 4725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86854" h="4725392">
                <a:moveTo>
                  <a:pt x="3305310" y="3687167"/>
                </a:moveTo>
                <a:cubicBezTo>
                  <a:pt x="3159331" y="3687167"/>
                  <a:pt x="3040991" y="3805507"/>
                  <a:pt x="3040991" y="3951486"/>
                </a:cubicBezTo>
                <a:cubicBezTo>
                  <a:pt x="3040991" y="4097465"/>
                  <a:pt x="3159331" y="4215805"/>
                  <a:pt x="3305310" y="4215805"/>
                </a:cubicBezTo>
                <a:cubicBezTo>
                  <a:pt x="3451289" y="4215805"/>
                  <a:pt x="3569629" y="4097465"/>
                  <a:pt x="3569629" y="3951486"/>
                </a:cubicBezTo>
                <a:cubicBezTo>
                  <a:pt x="3569629" y="3805507"/>
                  <a:pt x="3451289" y="3687167"/>
                  <a:pt x="3305310" y="3687167"/>
                </a:cubicBezTo>
                <a:close/>
                <a:moveTo>
                  <a:pt x="10616913" y="3687167"/>
                </a:moveTo>
                <a:cubicBezTo>
                  <a:pt x="10470934" y="3687167"/>
                  <a:pt x="10352594" y="3805507"/>
                  <a:pt x="10352594" y="3951486"/>
                </a:cubicBezTo>
                <a:cubicBezTo>
                  <a:pt x="10352594" y="4097465"/>
                  <a:pt x="10470934" y="4215805"/>
                  <a:pt x="10616913" y="4215805"/>
                </a:cubicBezTo>
                <a:cubicBezTo>
                  <a:pt x="10762892" y="4215805"/>
                  <a:pt x="10881232" y="4097465"/>
                  <a:pt x="10881232" y="3951486"/>
                </a:cubicBezTo>
                <a:cubicBezTo>
                  <a:pt x="10881232" y="3805507"/>
                  <a:pt x="10762892" y="3687167"/>
                  <a:pt x="10616913" y="3687167"/>
                </a:cubicBezTo>
                <a:close/>
                <a:moveTo>
                  <a:pt x="3307691" y="3397809"/>
                </a:moveTo>
                <a:cubicBezTo>
                  <a:pt x="3608178" y="3397809"/>
                  <a:pt x="3851771" y="3644633"/>
                  <a:pt x="3851771" y="3949105"/>
                </a:cubicBezTo>
                <a:cubicBezTo>
                  <a:pt x="3851771" y="4253577"/>
                  <a:pt x="3608178" y="4500401"/>
                  <a:pt x="3307691" y="4500401"/>
                </a:cubicBezTo>
                <a:cubicBezTo>
                  <a:pt x="3007204" y="4500401"/>
                  <a:pt x="2763611" y="4253577"/>
                  <a:pt x="2763611" y="3949105"/>
                </a:cubicBezTo>
                <a:cubicBezTo>
                  <a:pt x="2763611" y="3644633"/>
                  <a:pt x="3007204" y="3397809"/>
                  <a:pt x="3307691" y="3397809"/>
                </a:cubicBezTo>
                <a:close/>
                <a:moveTo>
                  <a:pt x="10619294" y="3397809"/>
                </a:moveTo>
                <a:cubicBezTo>
                  <a:pt x="10919781" y="3397809"/>
                  <a:pt x="11163374" y="3644633"/>
                  <a:pt x="11163374" y="3949105"/>
                </a:cubicBezTo>
                <a:cubicBezTo>
                  <a:pt x="11163374" y="4253577"/>
                  <a:pt x="10919781" y="4500401"/>
                  <a:pt x="10619294" y="4500401"/>
                </a:cubicBezTo>
                <a:cubicBezTo>
                  <a:pt x="10318807" y="4500401"/>
                  <a:pt x="10075214" y="4253577"/>
                  <a:pt x="10075214" y="3949105"/>
                </a:cubicBezTo>
                <a:cubicBezTo>
                  <a:pt x="10075214" y="3644633"/>
                  <a:pt x="10318807" y="3397809"/>
                  <a:pt x="10619294" y="3397809"/>
                </a:cubicBezTo>
                <a:close/>
                <a:moveTo>
                  <a:pt x="3307691" y="3172816"/>
                </a:moveTo>
                <a:cubicBezTo>
                  <a:pt x="2884219" y="3172816"/>
                  <a:pt x="2540928" y="3520372"/>
                  <a:pt x="2540928" y="3949104"/>
                </a:cubicBezTo>
                <a:cubicBezTo>
                  <a:pt x="2540928" y="4377836"/>
                  <a:pt x="2884219" y="4725392"/>
                  <a:pt x="3307691" y="4725392"/>
                </a:cubicBezTo>
                <a:cubicBezTo>
                  <a:pt x="3731163" y="4725392"/>
                  <a:pt x="4074454" y="4377836"/>
                  <a:pt x="4074454" y="3949104"/>
                </a:cubicBezTo>
                <a:cubicBezTo>
                  <a:pt x="4074454" y="3520372"/>
                  <a:pt x="3731163" y="3172816"/>
                  <a:pt x="3307691" y="3172816"/>
                </a:cubicBezTo>
                <a:close/>
                <a:moveTo>
                  <a:pt x="10619294" y="3172816"/>
                </a:moveTo>
                <a:cubicBezTo>
                  <a:pt x="10195822" y="3172816"/>
                  <a:pt x="9852531" y="3520372"/>
                  <a:pt x="9852531" y="3949104"/>
                </a:cubicBezTo>
                <a:cubicBezTo>
                  <a:pt x="9852531" y="4377836"/>
                  <a:pt x="10195822" y="4725392"/>
                  <a:pt x="10619294" y="4725392"/>
                </a:cubicBezTo>
                <a:cubicBezTo>
                  <a:pt x="11042766" y="4725392"/>
                  <a:pt x="11386057" y="4377836"/>
                  <a:pt x="11386057" y="3949104"/>
                </a:cubicBezTo>
                <a:cubicBezTo>
                  <a:pt x="11386057" y="3520372"/>
                  <a:pt x="11042766" y="3172816"/>
                  <a:pt x="10619294" y="3172816"/>
                </a:cubicBezTo>
                <a:close/>
                <a:moveTo>
                  <a:pt x="2071522" y="784729"/>
                </a:moveTo>
                <a:lnTo>
                  <a:pt x="1445734" y="784729"/>
                </a:lnTo>
                <a:cubicBezTo>
                  <a:pt x="1359328" y="784729"/>
                  <a:pt x="1289283" y="854774"/>
                  <a:pt x="1289283" y="941180"/>
                </a:cubicBezTo>
                <a:lnTo>
                  <a:pt x="1289283" y="3560715"/>
                </a:lnTo>
                <a:cubicBezTo>
                  <a:pt x="1289283" y="3647121"/>
                  <a:pt x="1359328" y="3717166"/>
                  <a:pt x="1445734" y="3717166"/>
                </a:cubicBezTo>
                <a:lnTo>
                  <a:pt x="2071522" y="3717166"/>
                </a:lnTo>
                <a:cubicBezTo>
                  <a:pt x="2157928" y="3717166"/>
                  <a:pt x="2227973" y="3647121"/>
                  <a:pt x="2227973" y="3560715"/>
                </a:cubicBezTo>
                <a:lnTo>
                  <a:pt x="2227973" y="941180"/>
                </a:lnTo>
                <a:cubicBezTo>
                  <a:pt x="2227973" y="854774"/>
                  <a:pt x="2157928" y="784729"/>
                  <a:pt x="2071522" y="784729"/>
                </a:cubicBezTo>
                <a:close/>
                <a:moveTo>
                  <a:pt x="960896" y="720080"/>
                </a:moveTo>
                <a:cubicBezTo>
                  <a:pt x="1027179" y="720080"/>
                  <a:pt x="1080912" y="773813"/>
                  <a:pt x="1080912" y="840096"/>
                </a:cubicBezTo>
                <a:lnTo>
                  <a:pt x="1080912" y="1968216"/>
                </a:lnTo>
                <a:cubicBezTo>
                  <a:pt x="1080912" y="2034499"/>
                  <a:pt x="1027179" y="2088232"/>
                  <a:pt x="960896" y="2088232"/>
                </a:cubicBezTo>
                <a:lnTo>
                  <a:pt x="480848" y="2088232"/>
                </a:lnTo>
                <a:cubicBezTo>
                  <a:pt x="414565" y="2088232"/>
                  <a:pt x="360832" y="2034499"/>
                  <a:pt x="360832" y="1968216"/>
                </a:cubicBezTo>
                <a:lnTo>
                  <a:pt x="360832" y="840096"/>
                </a:lnTo>
                <a:cubicBezTo>
                  <a:pt x="360832" y="773813"/>
                  <a:pt x="414565" y="720080"/>
                  <a:pt x="480848" y="720080"/>
                </a:cubicBezTo>
                <a:lnTo>
                  <a:pt x="960896" y="720080"/>
                </a:lnTo>
                <a:close/>
                <a:moveTo>
                  <a:pt x="2101863" y="720080"/>
                </a:moveTo>
                <a:cubicBezTo>
                  <a:pt x="2196647" y="720080"/>
                  <a:pt x="2273485" y="796918"/>
                  <a:pt x="2273485" y="891702"/>
                </a:cubicBezTo>
                <a:lnTo>
                  <a:pt x="2273485" y="3599847"/>
                </a:lnTo>
                <a:cubicBezTo>
                  <a:pt x="2273485" y="3694631"/>
                  <a:pt x="2196647" y="3771469"/>
                  <a:pt x="2101863" y="3771469"/>
                </a:cubicBezTo>
                <a:lnTo>
                  <a:pt x="1415393" y="3771469"/>
                </a:lnTo>
                <a:cubicBezTo>
                  <a:pt x="1320609" y="3771469"/>
                  <a:pt x="1243771" y="3694631"/>
                  <a:pt x="1243771" y="3599847"/>
                </a:cubicBezTo>
                <a:lnTo>
                  <a:pt x="1243771" y="891702"/>
                </a:lnTo>
                <a:cubicBezTo>
                  <a:pt x="1243771" y="796918"/>
                  <a:pt x="1320609" y="720080"/>
                  <a:pt x="1415393" y="720080"/>
                </a:cubicBezTo>
                <a:lnTo>
                  <a:pt x="2101863" y="720080"/>
                </a:lnTo>
                <a:close/>
                <a:moveTo>
                  <a:pt x="4853767" y="720080"/>
                </a:moveTo>
                <a:cubicBezTo>
                  <a:pt x="4979704" y="720080"/>
                  <a:pt x="5081797" y="822173"/>
                  <a:pt x="5081797" y="948110"/>
                </a:cubicBezTo>
                <a:lnTo>
                  <a:pt x="5081797" y="1860202"/>
                </a:lnTo>
                <a:cubicBezTo>
                  <a:pt x="5081797" y="1986139"/>
                  <a:pt x="4979704" y="2088232"/>
                  <a:pt x="4853767" y="2088232"/>
                </a:cubicBezTo>
                <a:lnTo>
                  <a:pt x="2717539" y="2088232"/>
                </a:lnTo>
                <a:cubicBezTo>
                  <a:pt x="2591602" y="2088232"/>
                  <a:pt x="2489509" y="1986139"/>
                  <a:pt x="2489509" y="1860202"/>
                </a:cubicBezTo>
                <a:lnTo>
                  <a:pt x="2489509" y="948110"/>
                </a:lnTo>
                <a:cubicBezTo>
                  <a:pt x="2489509" y="822173"/>
                  <a:pt x="2591602" y="720080"/>
                  <a:pt x="2717539" y="720080"/>
                </a:cubicBezTo>
                <a:lnTo>
                  <a:pt x="4853767" y="720080"/>
                </a:lnTo>
                <a:close/>
                <a:moveTo>
                  <a:pt x="7806095" y="720080"/>
                </a:moveTo>
                <a:cubicBezTo>
                  <a:pt x="7932032" y="720080"/>
                  <a:pt x="8034125" y="822173"/>
                  <a:pt x="8034125" y="948110"/>
                </a:cubicBezTo>
                <a:lnTo>
                  <a:pt x="8034125" y="1860202"/>
                </a:lnTo>
                <a:cubicBezTo>
                  <a:pt x="8034125" y="1986139"/>
                  <a:pt x="7932032" y="2088232"/>
                  <a:pt x="7806095" y="2088232"/>
                </a:cubicBezTo>
                <a:lnTo>
                  <a:pt x="5669867" y="2088232"/>
                </a:lnTo>
                <a:cubicBezTo>
                  <a:pt x="5543930" y="2088232"/>
                  <a:pt x="5441837" y="1986139"/>
                  <a:pt x="5441837" y="1860202"/>
                </a:cubicBezTo>
                <a:lnTo>
                  <a:pt x="5441837" y="948110"/>
                </a:lnTo>
                <a:cubicBezTo>
                  <a:pt x="5441837" y="822173"/>
                  <a:pt x="5543930" y="720080"/>
                  <a:pt x="5669867" y="720080"/>
                </a:cubicBezTo>
                <a:lnTo>
                  <a:pt x="7806095" y="720080"/>
                </a:lnTo>
                <a:close/>
                <a:moveTo>
                  <a:pt x="10865927" y="720080"/>
                </a:moveTo>
                <a:cubicBezTo>
                  <a:pt x="10991864" y="720080"/>
                  <a:pt x="11093957" y="822173"/>
                  <a:pt x="11093957" y="948110"/>
                </a:cubicBezTo>
                <a:lnTo>
                  <a:pt x="11093957" y="1860202"/>
                </a:lnTo>
                <a:cubicBezTo>
                  <a:pt x="11093957" y="1986139"/>
                  <a:pt x="10991864" y="2088232"/>
                  <a:pt x="10865927" y="2088232"/>
                </a:cubicBezTo>
                <a:lnTo>
                  <a:pt x="8729699" y="2088232"/>
                </a:lnTo>
                <a:cubicBezTo>
                  <a:pt x="8603762" y="2088232"/>
                  <a:pt x="8501669" y="1986139"/>
                  <a:pt x="8501669" y="1860202"/>
                </a:cubicBezTo>
                <a:lnTo>
                  <a:pt x="8501669" y="948110"/>
                </a:lnTo>
                <a:cubicBezTo>
                  <a:pt x="8501669" y="822173"/>
                  <a:pt x="8603762" y="720080"/>
                  <a:pt x="8729699" y="720080"/>
                </a:cubicBezTo>
                <a:lnTo>
                  <a:pt x="10865927" y="720080"/>
                </a:lnTo>
                <a:close/>
                <a:moveTo>
                  <a:pt x="13854767" y="720080"/>
                </a:moveTo>
                <a:cubicBezTo>
                  <a:pt x="13980704" y="720080"/>
                  <a:pt x="14082797" y="822173"/>
                  <a:pt x="14082797" y="948110"/>
                </a:cubicBezTo>
                <a:lnTo>
                  <a:pt x="14082797" y="1860202"/>
                </a:lnTo>
                <a:cubicBezTo>
                  <a:pt x="14082797" y="1986139"/>
                  <a:pt x="13980704" y="2088232"/>
                  <a:pt x="13854767" y="2088232"/>
                </a:cubicBezTo>
                <a:lnTo>
                  <a:pt x="11718539" y="2088232"/>
                </a:lnTo>
                <a:cubicBezTo>
                  <a:pt x="11592602" y="2088232"/>
                  <a:pt x="11490509" y="1986139"/>
                  <a:pt x="11490509" y="1860202"/>
                </a:cubicBezTo>
                <a:lnTo>
                  <a:pt x="11490509" y="948110"/>
                </a:lnTo>
                <a:cubicBezTo>
                  <a:pt x="11490509" y="822173"/>
                  <a:pt x="11592602" y="720080"/>
                  <a:pt x="11718539" y="720080"/>
                </a:cubicBezTo>
                <a:lnTo>
                  <a:pt x="13854767" y="720080"/>
                </a:lnTo>
                <a:close/>
                <a:moveTo>
                  <a:pt x="13649715" y="0"/>
                </a:moveTo>
                <a:lnTo>
                  <a:pt x="11238273" y="0"/>
                </a:lnTo>
                <a:lnTo>
                  <a:pt x="4405958" y="0"/>
                </a:lnTo>
                <a:lnTo>
                  <a:pt x="336680" y="0"/>
                </a:lnTo>
                <a:cubicBezTo>
                  <a:pt x="276911" y="0"/>
                  <a:pt x="228459" y="48452"/>
                  <a:pt x="228459" y="108221"/>
                </a:cubicBezTo>
                <a:lnTo>
                  <a:pt x="228459" y="2113870"/>
                </a:lnTo>
                <a:lnTo>
                  <a:pt x="219901" y="2116527"/>
                </a:lnTo>
                <a:cubicBezTo>
                  <a:pt x="90674" y="2171185"/>
                  <a:pt x="0" y="2299143"/>
                  <a:pt x="0" y="2448279"/>
                </a:cubicBezTo>
                <a:lnTo>
                  <a:pt x="0" y="3888425"/>
                </a:lnTo>
                <a:cubicBezTo>
                  <a:pt x="0" y="4087273"/>
                  <a:pt x="161199" y="4248472"/>
                  <a:pt x="360047" y="4248472"/>
                </a:cubicBezTo>
                <a:lnTo>
                  <a:pt x="2418806" y="4248472"/>
                </a:lnTo>
                <a:lnTo>
                  <a:pt x="2413068" y="4232606"/>
                </a:lnTo>
                <a:cubicBezTo>
                  <a:pt x="2385771" y="4143801"/>
                  <a:pt x="2371066" y="4049381"/>
                  <a:pt x="2371066" y="3951486"/>
                </a:cubicBezTo>
                <a:cubicBezTo>
                  <a:pt x="2371066" y="3429380"/>
                  <a:pt x="2789341" y="3006130"/>
                  <a:pt x="3305310" y="3006130"/>
                </a:cubicBezTo>
                <a:cubicBezTo>
                  <a:pt x="3821279" y="3006130"/>
                  <a:pt x="4239554" y="3429380"/>
                  <a:pt x="4239554" y="3951486"/>
                </a:cubicBezTo>
                <a:cubicBezTo>
                  <a:pt x="4239554" y="4049381"/>
                  <a:pt x="4224849" y="4143801"/>
                  <a:pt x="4197552" y="4232606"/>
                </a:cubicBezTo>
                <a:lnTo>
                  <a:pt x="4191814" y="4248472"/>
                </a:lnTo>
                <a:lnTo>
                  <a:pt x="9730409" y="4248472"/>
                </a:lnTo>
                <a:lnTo>
                  <a:pt x="9724671" y="4232606"/>
                </a:lnTo>
                <a:cubicBezTo>
                  <a:pt x="9697374" y="4143801"/>
                  <a:pt x="9682669" y="4049381"/>
                  <a:pt x="9682669" y="3951486"/>
                </a:cubicBezTo>
                <a:cubicBezTo>
                  <a:pt x="9682669" y="3429380"/>
                  <a:pt x="10100944" y="3006130"/>
                  <a:pt x="10616913" y="3006130"/>
                </a:cubicBezTo>
                <a:cubicBezTo>
                  <a:pt x="11132882" y="3006130"/>
                  <a:pt x="11551157" y="3429380"/>
                  <a:pt x="11551157" y="3951486"/>
                </a:cubicBezTo>
                <a:cubicBezTo>
                  <a:pt x="11551157" y="4049381"/>
                  <a:pt x="11536452" y="4143801"/>
                  <a:pt x="11509155" y="4232606"/>
                </a:cubicBezTo>
                <a:lnTo>
                  <a:pt x="11508538" y="4234313"/>
                </a:lnTo>
                <a:lnTo>
                  <a:pt x="14586854" y="3545126"/>
                </a:lnTo>
                <a:lnTo>
                  <a:pt x="14586854" y="2448279"/>
                </a:lnTo>
                <a:cubicBezTo>
                  <a:pt x="14586854" y="2423423"/>
                  <a:pt x="14584335" y="2399155"/>
                  <a:pt x="14579539" y="2375717"/>
                </a:cubicBezTo>
                <a:lnTo>
                  <a:pt x="14568851" y="2341284"/>
                </a:lnTo>
                <a:lnTo>
                  <a:pt x="14582016" y="2255022"/>
                </a:lnTo>
                <a:cubicBezTo>
                  <a:pt x="14585215" y="2223518"/>
                  <a:pt x="14586854" y="2191553"/>
                  <a:pt x="14586854" y="2159205"/>
                </a:cubicBezTo>
                <a:lnTo>
                  <a:pt x="14586854" y="937139"/>
                </a:lnTo>
                <a:cubicBezTo>
                  <a:pt x="14586854" y="419571"/>
                  <a:pt x="14167283" y="0"/>
                  <a:pt x="13649715" y="0"/>
                </a:cubicBezTo>
                <a:close/>
              </a:path>
            </a:pathLst>
          </a:custGeom>
          <a:solidFill>
            <a:srgbClr val="002060"/>
          </a:solidFill>
          <a:ln>
            <a:noFill/>
          </a:ln>
        </p:spPr>
        <p:txBody>
          <a:bodyPr wrap="none" anchor="ctr"/>
          <a:lstStyle/>
          <a:p>
            <a:endParaRPr lang="en-GB"/>
          </a:p>
        </p:txBody>
      </p:sp>
      <p:sp>
        <p:nvSpPr>
          <p:cNvPr id="1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p>
        </p:txBody>
      </p:sp>
      <p:sp>
        <p:nvSpPr>
          <p:cNvPr id="18" name="Content Placeholder 1"/>
          <p:cNvSpPr txBox="1">
            <a:spLocks/>
          </p:cNvSpPr>
          <p:nvPr/>
        </p:nvSpPr>
        <p:spPr>
          <a:xfrm>
            <a:off x="320825" y="946565"/>
            <a:ext cx="651707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0"/>
              </a:spcBef>
              <a:spcAft>
                <a:spcPts val="600"/>
              </a:spcAft>
            </a:pPr>
            <a:r>
              <a:rPr lang="en-GB" sz="1600" b="1" dirty="0">
                <a:cs typeface="Arial" panose="020B0604020202020204" pitchFamily="34" charset="0"/>
              </a:rPr>
              <a:t>Transport documentation </a:t>
            </a:r>
            <a:r>
              <a:rPr lang="en-GB" sz="1600" dirty="0">
                <a:cs typeface="Arial" panose="020B0604020202020204" pitchFamily="34" charset="0"/>
              </a:rPr>
              <a:t>for EU hauliers will remain the same, with no new documents or processes. </a:t>
            </a:r>
          </a:p>
          <a:p>
            <a:pPr marL="285750" lvl="1" indent="-285750">
              <a:lnSpc>
                <a:spcPct val="100000"/>
              </a:lnSpc>
              <a:spcBef>
                <a:spcPts val="0"/>
              </a:spcBef>
              <a:spcAft>
                <a:spcPts val="600"/>
              </a:spcAft>
            </a:pPr>
            <a:r>
              <a:rPr lang="en-GB" sz="1600" dirty="0">
                <a:cs typeface="Arial" panose="020B0604020202020204" pitchFamily="34" charset="0"/>
              </a:rPr>
              <a:t>The UK Government has confirmed it will:</a:t>
            </a:r>
          </a:p>
          <a:p>
            <a:pPr marL="742950" lvl="2" indent="-285750">
              <a:lnSpc>
                <a:spcPct val="10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Continue with existing driver hour </a:t>
            </a:r>
            <a:r>
              <a:rPr lang="en-GB" sz="1600" dirty="0" smtClean="0">
                <a:cs typeface="Arial" panose="020B0604020202020204" pitchFamily="34" charset="0"/>
              </a:rPr>
              <a:t>arrangements</a:t>
            </a:r>
            <a:endParaRPr lang="en-GB" sz="1600" dirty="0">
              <a:cs typeface="Arial" panose="020B0604020202020204" pitchFamily="34" charset="0"/>
            </a:endParaRPr>
          </a:p>
          <a:p>
            <a:pPr marL="742950" lvl="2" indent="-285750">
              <a:lnSpc>
                <a:spcPct val="10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Recognise driver and transport manager Certificate of Professional Competence (CPC</a:t>
            </a:r>
            <a:r>
              <a:rPr lang="en-GB" sz="1600" dirty="0" smtClean="0">
                <a:cs typeface="Arial" panose="020B0604020202020204" pitchFamily="34" charset="0"/>
              </a:rPr>
              <a:t>)</a:t>
            </a:r>
            <a:endParaRPr lang="en-GB" sz="1600" dirty="0">
              <a:cs typeface="Arial" panose="020B0604020202020204" pitchFamily="34" charset="0"/>
            </a:endParaRPr>
          </a:p>
          <a:p>
            <a:pPr marL="742950" lvl="2" indent="-285750">
              <a:lnSpc>
                <a:spcPct val="10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Recognise EU issued driving </a:t>
            </a:r>
            <a:r>
              <a:rPr lang="en-GB" sz="1600" dirty="0" smtClean="0">
                <a:cs typeface="Arial" panose="020B0604020202020204" pitchFamily="34" charset="0"/>
              </a:rPr>
              <a:t>licences</a:t>
            </a:r>
            <a:endParaRPr lang="en-GB" sz="1600" dirty="0">
              <a:cs typeface="Arial" panose="020B0604020202020204" pitchFamily="34" charset="0"/>
            </a:endParaRPr>
          </a:p>
          <a:p>
            <a:pPr marL="742950" lvl="2" indent="-285750">
              <a:lnSpc>
                <a:spcPct val="10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Recognise EU Community licence – you will not need an ECMT permit to access the </a:t>
            </a:r>
            <a:r>
              <a:rPr lang="en-GB" sz="1600" dirty="0" smtClean="0">
                <a:cs typeface="Arial" panose="020B0604020202020204" pitchFamily="34" charset="0"/>
              </a:rPr>
              <a:t>UK</a:t>
            </a:r>
            <a:endParaRPr lang="en-GB" sz="1600" dirty="0">
              <a:cs typeface="Arial" panose="020B0604020202020204" pitchFamily="34" charset="0"/>
            </a:endParaRPr>
          </a:p>
          <a:p>
            <a:pPr marL="285750" lvl="1" indent="-285750">
              <a:lnSpc>
                <a:spcPct val="100000"/>
              </a:lnSpc>
              <a:spcBef>
                <a:spcPts val="0"/>
              </a:spcBef>
              <a:spcAft>
                <a:spcPts val="600"/>
              </a:spcAft>
            </a:pPr>
            <a:r>
              <a:rPr lang="en-GB" sz="1600" dirty="0">
                <a:cs typeface="Arial" panose="020B0604020202020204" pitchFamily="34" charset="0"/>
              </a:rPr>
              <a:t>In the event of a no deal, you will require either a Green Card or other proof of Insurance, as set out in UK legislation. If you have different policies for your trailer and vehicle – please bring proof of insurance for each.</a:t>
            </a:r>
          </a:p>
          <a:p>
            <a:pPr marL="285750" lvl="1" indent="-285750">
              <a:lnSpc>
                <a:spcPct val="100000"/>
              </a:lnSpc>
              <a:spcBef>
                <a:spcPts val="0"/>
              </a:spcBef>
              <a:spcAft>
                <a:spcPts val="600"/>
              </a:spcAft>
            </a:pPr>
            <a:r>
              <a:rPr lang="en-GB" sz="1600" dirty="0" smtClean="0">
                <a:cs typeface="Arial" panose="020B0604020202020204" pitchFamily="34" charset="0"/>
              </a:rPr>
              <a:t>As </a:t>
            </a:r>
            <a:r>
              <a:rPr lang="en-GB" sz="1600" dirty="0">
                <a:cs typeface="Arial" panose="020B0604020202020204" pitchFamily="34" charset="0"/>
              </a:rPr>
              <a:t>the EU Regulation on maintaining basic connectivity has now been approved, the UK put in place laws to reciprocate:</a:t>
            </a:r>
          </a:p>
          <a:p>
            <a:pPr marL="742950" lvl="2" indent="-285750">
              <a:lnSpc>
                <a:spcPct val="100000"/>
              </a:lnSpc>
              <a:spcBef>
                <a:spcPts val="0"/>
              </a:spcBef>
              <a:spcAft>
                <a:spcPts val="600"/>
              </a:spcAft>
              <a:buClr>
                <a:schemeClr val="accent3"/>
              </a:buClr>
              <a:buFont typeface="Calibri" panose="020F0502020204030204" pitchFamily="34" charset="0"/>
              <a:buChar char="–"/>
            </a:pPr>
            <a:r>
              <a:rPr lang="en-GB" sz="1600" dirty="0">
                <a:cs typeface="Arial" panose="020B0604020202020204" pitchFamily="34" charset="0"/>
              </a:rPr>
              <a:t>We will maintain the current rights for EU hauliers and bus operators after exit day, including on cabotage and cross-trade</a:t>
            </a:r>
          </a:p>
          <a:p>
            <a:pPr marL="742950" lvl="2" indent="-285750">
              <a:lnSpc>
                <a:spcPct val="100000"/>
              </a:lnSpc>
              <a:spcBef>
                <a:spcPts val="0"/>
              </a:spcBef>
              <a:spcAft>
                <a:spcPts val="600"/>
              </a:spcAft>
              <a:buClr>
                <a:schemeClr val="accent3"/>
              </a:buClr>
              <a:buFont typeface="Calibri" panose="020F0502020204030204" pitchFamily="34" charset="0"/>
              <a:buChar char="–"/>
            </a:pPr>
            <a:endParaRPr lang="en-GB" sz="1600" dirty="0">
              <a:cs typeface="Arial" panose="020B0604020202020204" pitchFamily="34" charset="0"/>
            </a:endParaRPr>
          </a:p>
        </p:txBody>
      </p:sp>
    </p:spTree>
    <p:extLst>
      <p:ext uri="{BB962C8B-B14F-4D97-AF65-F5344CB8AC3E}">
        <p14:creationId xmlns:p14="http://schemas.microsoft.com/office/powerpoint/2010/main" val="2561965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chemeClr val="accent3"/>
                </a:solidFill>
              </a:rPr>
              <a:t>Prepare your business now to ensure you, your customers and suppliers are ready for EU Exit </a:t>
            </a:r>
          </a:p>
        </p:txBody>
      </p:sp>
      <p:sp>
        <p:nvSpPr>
          <p:cNvPr id="3" name="btfpLayoutConfig" hidden="1"/>
          <p:cNvSpPr txBox="1"/>
          <p:nvPr/>
        </p:nvSpPr>
        <p:spPr bwMode="gray">
          <a:xfrm>
            <a:off x="12702" y="12700"/>
            <a:ext cx="1626013" cy="88092"/>
          </a:xfrm>
          <a:prstGeom prst="rect">
            <a:avLst/>
          </a:prstGeom>
          <a:noFill/>
        </p:spPr>
        <p:txBody>
          <a:bodyPr vert="horz" wrap="none" lIns="36000" tIns="36000" rIns="36000" bIns="36000" rtlCol="0">
            <a:spAutoFit/>
          </a:bodyPr>
          <a:lstStyle/>
          <a:p>
            <a:pPr defTabSz="711200">
              <a:spcBef>
                <a:spcPts val="1200"/>
              </a:spcBef>
            </a:pPr>
            <a:r>
              <a:rPr lang="en-GB" sz="100">
                <a:solidFill>
                  <a:srgbClr val="FFFFFF">
                    <a:alpha val="0"/>
                  </a:srgbClr>
                </a:solidFill>
              </a:rPr>
              <a:t>overall_1_131909330706806068 columns_6_131909333956719804 23_1_131898766477144216 24_1_131898766508304422 33_1_131898767018609914 8_1_131909330056234927 17_1_131909330464163844 31_1_131909330464595005 32_1_131909330779556429 37_1_131909333640865797 </a:t>
            </a:r>
            <a:endParaRPr lang="en-GB" sz="100" dirty="0" err="1">
              <a:solidFill>
                <a:srgbClr val="FFFFFF">
                  <a:alpha val="0"/>
                </a:srgbClr>
              </a:solidFill>
            </a:endParaRPr>
          </a:p>
        </p:txBody>
      </p:sp>
      <p:sp>
        <p:nvSpPr>
          <p:cNvPr id="18" name="Rectangle 20">
            <a:extLst>
              <a:ext uri="{FF2B5EF4-FFF2-40B4-BE49-F238E27FC236}">
                <a16:creationId xmlns="" xmlns:a16="http://schemas.microsoft.com/office/drawing/2014/main" id="{88D0267A-26F5-415D-B691-8B2090D3AA33}"/>
              </a:ext>
            </a:extLst>
          </p:cNvPr>
          <p:cNvSpPr>
            <a:spLocks noChangeAspect="1" noChangeArrowheads="1"/>
          </p:cNvSpPr>
          <p:nvPr/>
        </p:nvSpPr>
        <p:spPr bwMode="auto">
          <a:xfrm>
            <a:off x="6655196" y="1639032"/>
            <a:ext cx="2196704" cy="4160044"/>
          </a:xfrm>
          <a:custGeom>
            <a:avLst/>
            <a:gdLst>
              <a:gd name="T0" fmla="*/ 2398310 w 2929350"/>
              <a:gd name="T1" fmla="*/ 2767005 h 5545931"/>
              <a:gd name="T2" fmla="*/ 2398013 w 2929350"/>
              <a:gd name="T3" fmla="*/ 3066222 h 5545931"/>
              <a:gd name="T4" fmla="*/ 2177072 w 2929350"/>
              <a:gd name="T5" fmla="*/ 5545858 h 5545931"/>
              <a:gd name="T6" fmla="*/ 2065537 w 2929350"/>
              <a:gd name="T7" fmla="*/ 5545858 h 5545931"/>
              <a:gd name="T8" fmla="*/ 1844596 w 2929350"/>
              <a:gd name="T9" fmla="*/ 3250158 h 5545931"/>
              <a:gd name="T10" fmla="*/ 1701092 w 2929350"/>
              <a:gd name="T11" fmla="*/ 5274158 h 5545931"/>
              <a:gd name="T12" fmla="*/ 1423594 w 2929350"/>
              <a:gd name="T13" fmla="*/ 5552288 h 5545931"/>
              <a:gd name="T14" fmla="*/ 1146093 w 2929350"/>
              <a:gd name="T15" fmla="*/ 5274158 h 5545931"/>
              <a:gd name="T16" fmla="*/ 1270080 w 2929350"/>
              <a:gd name="T17" fmla="*/ 2767005 h 5545931"/>
              <a:gd name="T18" fmla="*/ 2560550 w 2929350"/>
              <a:gd name="T19" fmla="*/ 1164973 h 5545931"/>
              <a:gd name="T20" fmla="*/ 2912600 w 2929350"/>
              <a:gd name="T21" fmla="*/ 1437140 h 5545931"/>
              <a:gd name="T22" fmla="*/ 2925261 w 2929350"/>
              <a:gd name="T23" fmla="*/ 1506676 h 5545931"/>
              <a:gd name="T24" fmla="*/ 2926054 w 2929350"/>
              <a:gd name="T25" fmla="*/ 1531309 h 5545931"/>
              <a:gd name="T26" fmla="*/ 2925261 w 2929350"/>
              <a:gd name="T27" fmla="*/ 3123014 h 5545931"/>
              <a:gd name="T28" fmla="*/ 2715156 w 2929350"/>
              <a:gd name="T29" fmla="*/ 3333598 h 5545931"/>
              <a:gd name="T30" fmla="*/ 2517800 w 2929350"/>
              <a:gd name="T31" fmla="*/ 3195419 h 5545931"/>
              <a:gd name="T32" fmla="*/ 2506137 w 2929350"/>
              <a:gd name="T33" fmla="*/ 1783216 h 5545931"/>
              <a:gd name="T34" fmla="*/ 2398310 w 2929350"/>
              <a:gd name="T35" fmla="*/ 1783216 h 5545931"/>
              <a:gd name="T36" fmla="*/ 1425042 w 2929350"/>
              <a:gd name="T37" fmla="*/ 2550858 h 5545931"/>
              <a:gd name="T38" fmla="*/ 1347473 w 2929350"/>
              <a:gd name="T39" fmla="*/ 1164973 h 5545931"/>
              <a:gd name="T40" fmla="*/ 1166584 w 2929350"/>
              <a:gd name="T41" fmla="*/ 2550858 h 5545931"/>
              <a:gd name="T42" fmla="*/ 1146092 w 2929350"/>
              <a:gd name="T43" fmla="*/ 2259217 h 5545931"/>
              <a:gd name="T44" fmla="*/ 1153229 w 2929350"/>
              <a:gd name="T45" fmla="*/ 2198327 h 5545931"/>
              <a:gd name="T46" fmla="*/ 991864 w 2929350"/>
              <a:gd name="T47" fmla="*/ 2127965 h 5545931"/>
              <a:gd name="T48" fmla="*/ 873352 w 2929350"/>
              <a:gd name="T49" fmla="*/ 2207649 h 5545931"/>
              <a:gd name="T50" fmla="*/ 679229 w 2929350"/>
              <a:gd name="T51" fmla="*/ 2182071 h 5545931"/>
              <a:gd name="T52" fmla="*/ 39891 w 2929350"/>
              <a:gd name="T53" fmla="*/ 1458560 h 5545931"/>
              <a:gd name="T54" fmla="*/ 217065 w 2929350"/>
              <a:gd name="T55" fmla="*/ 1371501 h 5545931"/>
              <a:gd name="T56" fmla="*/ 764667 w 2929350"/>
              <a:gd name="T57" fmla="*/ 1724192 h 5545931"/>
              <a:gd name="T58" fmla="*/ 1044391 w 2929350"/>
              <a:gd name="T59" fmla="*/ 1326488 h 5545931"/>
              <a:gd name="T60" fmla="*/ 1324179 w 2929350"/>
              <a:gd name="T61" fmla="*/ 381440 h 5545931"/>
              <a:gd name="T62" fmla="*/ 2228637 w 2929350"/>
              <a:gd name="T63" fmla="*/ 648443 h 5545931"/>
              <a:gd name="T64" fmla="*/ 2219838 w 2929350"/>
              <a:gd name="T65" fmla="*/ 719333 h 5545931"/>
              <a:gd name="T66" fmla="*/ 1391082 w 2929350"/>
              <a:gd name="T67" fmla="*/ 634934 h 5545931"/>
              <a:gd name="T68" fmla="*/ 1126271 w 2929350"/>
              <a:gd name="T69" fmla="*/ 576926 h 5545931"/>
              <a:gd name="T70" fmla="*/ 1126271 w 2929350"/>
              <a:gd name="T71" fmla="*/ 0 h 5545931"/>
              <a:gd name="T72" fmla="*/ 2206142 w 2929350"/>
              <a:gd name="T73" fmla="*/ 0 h 5545931"/>
              <a:gd name="T74" fmla="*/ 2228637 w 2929350"/>
              <a:gd name="T75" fmla="*/ 273362 h 5545931"/>
              <a:gd name="T76" fmla="*/ 1345096 w 2929350"/>
              <a:gd name="T77" fmla="*/ 273362 h 55459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29350"/>
              <a:gd name="T118" fmla="*/ 0 h 5545931"/>
              <a:gd name="T119" fmla="*/ 2929350 w 2929350"/>
              <a:gd name="T120" fmla="*/ 5545931 h 55459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29350" h="5545931">
                <a:moveTo>
                  <a:pt x="1271512" y="2763837"/>
                </a:moveTo>
                <a:lnTo>
                  <a:pt x="2401011" y="2763837"/>
                </a:lnTo>
                <a:lnTo>
                  <a:pt x="2401011" y="3061750"/>
                </a:lnTo>
                <a:lnTo>
                  <a:pt x="2400712" y="3062711"/>
                </a:lnTo>
                <a:lnTo>
                  <a:pt x="2400712" y="5268118"/>
                </a:lnTo>
                <a:cubicBezTo>
                  <a:pt x="2400712" y="5401987"/>
                  <a:pt x="2305755" y="5513678"/>
                  <a:pt x="2179522" y="5539509"/>
                </a:cubicBezTo>
                <a:lnTo>
                  <a:pt x="2123694" y="5545137"/>
                </a:lnTo>
                <a:lnTo>
                  <a:pt x="2067865" y="5539509"/>
                </a:lnTo>
                <a:cubicBezTo>
                  <a:pt x="1941633" y="5513678"/>
                  <a:pt x="1846675" y="5401987"/>
                  <a:pt x="1846675" y="5268118"/>
                </a:cubicBezTo>
                <a:lnTo>
                  <a:pt x="1846675" y="3246437"/>
                </a:lnTo>
                <a:lnTo>
                  <a:pt x="1703006" y="3246437"/>
                </a:lnTo>
                <a:lnTo>
                  <a:pt x="1703006" y="5268118"/>
                </a:lnTo>
                <a:cubicBezTo>
                  <a:pt x="1703006" y="5402371"/>
                  <a:pt x="1607777" y="5514382"/>
                  <a:pt x="1481182" y="5540287"/>
                </a:cubicBezTo>
                <a:lnTo>
                  <a:pt x="1425194" y="5545931"/>
                </a:lnTo>
                <a:lnTo>
                  <a:pt x="1369205" y="5540287"/>
                </a:lnTo>
                <a:cubicBezTo>
                  <a:pt x="1242611" y="5514382"/>
                  <a:pt x="1147381" y="5402371"/>
                  <a:pt x="1147381" y="5268118"/>
                </a:cubicBezTo>
                <a:lnTo>
                  <a:pt x="1147380" y="2936590"/>
                </a:lnTo>
                <a:lnTo>
                  <a:pt x="1271512" y="2763837"/>
                </a:lnTo>
                <a:close/>
                <a:moveTo>
                  <a:pt x="2421339" y="1163637"/>
                </a:moveTo>
                <a:lnTo>
                  <a:pt x="2563431" y="1163637"/>
                </a:lnTo>
                <a:cubicBezTo>
                  <a:pt x="2718157" y="1163637"/>
                  <a:pt x="2850454" y="1259670"/>
                  <a:pt x="2903969" y="1395383"/>
                </a:cubicBezTo>
                <a:lnTo>
                  <a:pt x="2915881" y="1435492"/>
                </a:lnTo>
                <a:lnTo>
                  <a:pt x="2924283" y="1462557"/>
                </a:lnTo>
                <a:cubicBezTo>
                  <a:pt x="2927085" y="1476250"/>
                  <a:pt x="2928556" y="1490428"/>
                  <a:pt x="2928556" y="1504949"/>
                </a:cubicBezTo>
                <a:lnTo>
                  <a:pt x="2928556" y="1521679"/>
                </a:lnTo>
                <a:lnTo>
                  <a:pt x="2929350" y="1529556"/>
                </a:lnTo>
                <a:lnTo>
                  <a:pt x="2928556" y="1537432"/>
                </a:lnTo>
                <a:lnTo>
                  <a:pt x="2928556" y="3119437"/>
                </a:lnTo>
                <a:cubicBezTo>
                  <a:pt x="2928556" y="3221086"/>
                  <a:pt x="2856454" y="3305894"/>
                  <a:pt x="2760604" y="3325508"/>
                </a:cubicBezTo>
                <a:lnTo>
                  <a:pt x="2718213" y="3329781"/>
                </a:lnTo>
                <a:lnTo>
                  <a:pt x="2675821" y="3325508"/>
                </a:lnTo>
                <a:cubicBezTo>
                  <a:pt x="2603934" y="3310798"/>
                  <a:pt x="2545404" y="3259416"/>
                  <a:pt x="2520633" y="3191761"/>
                </a:cubicBezTo>
                <a:lnTo>
                  <a:pt x="2508961" y="3125622"/>
                </a:lnTo>
                <a:lnTo>
                  <a:pt x="2508961" y="1781175"/>
                </a:lnTo>
                <a:cubicBezTo>
                  <a:pt x="2508961" y="1751365"/>
                  <a:pt x="2484796" y="1727200"/>
                  <a:pt x="2454986" y="1727200"/>
                </a:cubicBezTo>
                <a:cubicBezTo>
                  <a:pt x="2425176" y="1727200"/>
                  <a:pt x="2401011" y="1751365"/>
                  <a:pt x="2401011" y="1781175"/>
                </a:cubicBezTo>
                <a:lnTo>
                  <a:pt x="2401011" y="2547937"/>
                </a:lnTo>
                <a:lnTo>
                  <a:pt x="1426648" y="2547937"/>
                </a:lnTo>
                <a:lnTo>
                  <a:pt x="2421339" y="1163637"/>
                </a:lnTo>
                <a:close/>
                <a:moveTo>
                  <a:pt x="1348993" y="1163637"/>
                </a:moveTo>
                <a:lnTo>
                  <a:pt x="2162588" y="1163637"/>
                </a:lnTo>
                <a:lnTo>
                  <a:pt x="1167896" y="2547937"/>
                </a:lnTo>
                <a:lnTo>
                  <a:pt x="1147380" y="2547937"/>
                </a:lnTo>
                <a:lnTo>
                  <a:pt x="1147380" y="2256632"/>
                </a:lnTo>
                <a:cubicBezTo>
                  <a:pt x="1147380" y="2237453"/>
                  <a:pt x="1149324" y="2218728"/>
                  <a:pt x="1153025" y="2200643"/>
                </a:cubicBezTo>
                <a:lnTo>
                  <a:pt x="1154525" y="2195809"/>
                </a:lnTo>
                <a:lnTo>
                  <a:pt x="1154525" y="1902245"/>
                </a:lnTo>
                <a:lnTo>
                  <a:pt x="992984" y="2125529"/>
                </a:lnTo>
                <a:cubicBezTo>
                  <a:pt x="967448" y="2160824"/>
                  <a:pt x="932997" y="2185851"/>
                  <a:pt x="894943" y="2199756"/>
                </a:cubicBezTo>
                <a:lnTo>
                  <a:pt x="874336" y="2205120"/>
                </a:lnTo>
                <a:lnTo>
                  <a:pt x="856369" y="2212698"/>
                </a:lnTo>
                <a:cubicBezTo>
                  <a:pt x="797709" y="2227959"/>
                  <a:pt x="732939" y="2217877"/>
                  <a:pt x="679997" y="2179574"/>
                </a:cubicBezTo>
                <a:lnTo>
                  <a:pt x="87064" y="1750603"/>
                </a:lnTo>
                <a:cubicBezTo>
                  <a:pt x="-7056" y="1682509"/>
                  <a:pt x="-28155" y="1551008"/>
                  <a:pt x="39939" y="1456888"/>
                </a:cubicBezTo>
                <a:lnTo>
                  <a:pt x="39938" y="1456887"/>
                </a:lnTo>
                <a:cubicBezTo>
                  <a:pt x="82497" y="1398062"/>
                  <a:pt x="149824" y="1367761"/>
                  <a:pt x="217313" y="1369932"/>
                </a:cubicBezTo>
                <a:cubicBezTo>
                  <a:pt x="257806" y="1371234"/>
                  <a:pt x="298358" y="1384227"/>
                  <a:pt x="333653" y="1409762"/>
                </a:cubicBezTo>
                <a:lnTo>
                  <a:pt x="765531" y="1722216"/>
                </a:lnTo>
                <a:lnTo>
                  <a:pt x="1023451" y="1365714"/>
                </a:lnTo>
                <a:lnTo>
                  <a:pt x="1045567" y="1324968"/>
                </a:lnTo>
                <a:cubicBezTo>
                  <a:pt x="1111326" y="1227632"/>
                  <a:pt x="1222686" y="1163637"/>
                  <a:pt x="1348993" y="1163637"/>
                </a:cubicBezTo>
                <a:close/>
                <a:moveTo>
                  <a:pt x="1325667" y="381000"/>
                </a:moveTo>
                <a:lnTo>
                  <a:pt x="2231148" y="381000"/>
                </a:lnTo>
                <a:lnTo>
                  <a:pt x="2231148" y="647699"/>
                </a:lnTo>
                <a:lnTo>
                  <a:pt x="2229487" y="647699"/>
                </a:lnTo>
                <a:lnTo>
                  <a:pt x="2222336" y="718509"/>
                </a:lnTo>
                <a:cubicBezTo>
                  <a:pt x="2183256" y="909124"/>
                  <a:pt x="2014280" y="1052512"/>
                  <a:pt x="1811750" y="1052512"/>
                </a:cubicBezTo>
                <a:cubicBezTo>
                  <a:pt x="1580287" y="1052512"/>
                  <a:pt x="1392650" y="865230"/>
                  <a:pt x="1392650" y="634206"/>
                </a:cubicBezTo>
                <a:lnTo>
                  <a:pt x="1398502" y="576262"/>
                </a:lnTo>
                <a:lnTo>
                  <a:pt x="1127538" y="576262"/>
                </a:lnTo>
                <a:lnTo>
                  <a:pt x="1325667" y="381000"/>
                </a:lnTo>
                <a:close/>
                <a:moveTo>
                  <a:pt x="1127538" y="0"/>
                </a:moveTo>
                <a:lnTo>
                  <a:pt x="1583448" y="0"/>
                </a:lnTo>
                <a:lnTo>
                  <a:pt x="2208625" y="0"/>
                </a:lnTo>
                <a:lnTo>
                  <a:pt x="2231148" y="0"/>
                </a:lnTo>
                <a:lnTo>
                  <a:pt x="2231148" y="273050"/>
                </a:lnTo>
                <a:lnTo>
                  <a:pt x="1583448" y="273050"/>
                </a:lnTo>
                <a:lnTo>
                  <a:pt x="1346608" y="273050"/>
                </a:lnTo>
                <a:lnTo>
                  <a:pt x="1127538" y="0"/>
                </a:lnTo>
                <a:close/>
              </a:path>
            </a:pathLst>
          </a:custGeom>
          <a:solidFill>
            <a:schemeClr val="accent3"/>
          </a:solidFill>
          <a:ln>
            <a:noFill/>
          </a:ln>
        </p:spPr>
        <p:txBody>
          <a:bodyPr wrap="none" anchor="ctr"/>
          <a:lstStyle/>
          <a:p>
            <a:endParaRPr lang="en-GB"/>
          </a:p>
        </p:txBody>
      </p:sp>
      <p:sp>
        <p:nvSpPr>
          <p:cNvPr id="15"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16" name="Content Placeholder 1"/>
          <p:cNvSpPr txBox="1">
            <a:spLocks/>
          </p:cNvSpPr>
          <p:nvPr/>
        </p:nvSpPr>
        <p:spPr>
          <a:xfrm>
            <a:off x="320825" y="946565"/>
            <a:ext cx="651707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spcAft>
                <a:spcPts val="600"/>
              </a:spcAft>
              <a:buNone/>
            </a:pPr>
            <a:r>
              <a:rPr lang="en-GB" sz="1600" b="1" dirty="0">
                <a:cs typeface="Arial" panose="020B0604020202020204" pitchFamily="34" charset="0"/>
              </a:rPr>
              <a:t>Drivers Hours</a:t>
            </a:r>
          </a:p>
          <a:p>
            <a:pPr marL="285750" lvl="1" indent="-285750">
              <a:lnSpc>
                <a:spcPct val="100000"/>
              </a:lnSpc>
              <a:spcBef>
                <a:spcPts val="0"/>
              </a:spcBef>
              <a:spcAft>
                <a:spcPts val="600"/>
              </a:spcAft>
            </a:pPr>
            <a:r>
              <a:rPr lang="en-GB" sz="1600" dirty="0">
                <a:cs typeface="Arial" panose="020B0604020202020204" pitchFamily="34" charset="0"/>
              </a:rPr>
              <a:t>Department for Transport is able to respond rapidly to urgent situations by temporarily relaxing the drivers’ hours rules where it is in the public interest to do so. </a:t>
            </a:r>
          </a:p>
          <a:p>
            <a:pPr marL="285750" lvl="1" indent="-285750">
              <a:lnSpc>
                <a:spcPct val="100000"/>
              </a:lnSpc>
              <a:spcBef>
                <a:spcPts val="0"/>
              </a:spcBef>
              <a:spcAft>
                <a:spcPts val="600"/>
              </a:spcAft>
            </a:pPr>
            <a:r>
              <a:rPr lang="en-GB" sz="1600" dirty="0">
                <a:cs typeface="Arial" panose="020B0604020202020204" pitchFamily="34" charset="0"/>
              </a:rPr>
              <a:t>The details, including the scope of the relaxation, are determined on a case-by-case basis following close engagement with affected industry sectors. </a:t>
            </a:r>
          </a:p>
          <a:p>
            <a:pPr marL="285750" lvl="1" indent="-285750">
              <a:lnSpc>
                <a:spcPct val="100000"/>
              </a:lnSpc>
              <a:spcBef>
                <a:spcPts val="0"/>
              </a:spcBef>
              <a:spcAft>
                <a:spcPts val="600"/>
              </a:spcAft>
            </a:pPr>
            <a:r>
              <a:rPr lang="en-GB" sz="1600" dirty="0">
                <a:cs typeface="Arial" panose="020B0604020202020204" pitchFamily="34" charset="0"/>
              </a:rPr>
              <a:t>In the past this facility has been made use of during roads disruption caused by events such as adverse weather conditions and disruption to cross-Channel traffic. </a:t>
            </a:r>
          </a:p>
          <a:p>
            <a:pPr marL="0" lvl="1" indent="0">
              <a:lnSpc>
                <a:spcPct val="100000"/>
              </a:lnSpc>
              <a:spcBef>
                <a:spcPts val="0"/>
              </a:spcBef>
              <a:spcAft>
                <a:spcPts val="600"/>
              </a:spcAft>
              <a:buNone/>
            </a:pPr>
            <a:r>
              <a:rPr lang="en-GB" sz="1600" b="1" dirty="0">
                <a:cs typeface="Arial" panose="020B0604020202020204" pitchFamily="34" charset="0"/>
              </a:rPr>
              <a:t>Driver CPC</a:t>
            </a:r>
          </a:p>
          <a:p>
            <a:pPr marL="285750" lvl="1" indent="-285750">
              <a:lnSpc>
                <a:spcPct val="100000"/>
              </a:lnSpc>
              <a:spcBef>
                <a:spcPts val="0"/>
              </a:spcBef>
              <a:spcAft>
                <a:spcPts val="600"/>
              </a:spcAft>
            </a:pPr>
            <a:r>
              <a:rPr lang="en-GB" sz="1600" dirty="0">
                <a:cs typeface="Arial" panose="020B0604020202020204" pitchFamily="34" charset="0"/>
              </a:rPr>
              <a:t>The EU has indicated that UK-issued CPC will not be recognised for employment in the EU. </a:t>
            </a:r>
          </a:p>
          <a:p>
            <a:pPr marL="285750" lvl="1" indent="-285750">
              <a:lnSpc>
                <a:spcPct val="100000"/>
              </a:lnSpc>
              <a:spcBef>
                <a:spcPts val="0"/>
              </a:spcBef>
              <a:spcAft>
                <a:spcPts val="600"/>
              </a:spcAft>
            </a:pPr>
            <a:r>
              <a:rPr lang="en-GB" sz="1600" dirty="0">
                <a:cs typeface="Arial" panose="020B0604020202020204" pitchFamily="34" charset="0"/>
              </a:rPr>
              <a:t>Holders of a UK Driver CPC who are currently working for an EU company may want to exchange their UK CPC for an EU CPC before Exit Day. </a:t>
            </a:r>
          </a:p>
          <a:p>
            <a:pPr marL="285750" lvl="1" indent="-285750">
              <a:lnSpc>
                <a:spcPct val="100000"/>
              </a:lnSpc>
              <a:spcBef>
                <a:spcPts val="0"/>
              </a:spcBef>
              <a:spcAft>
                <a:spcPts val="600"/>
              </a:spcAft>
            </a:pPr>
            <a:r>
              <a:rPr lang="en-GB" sz="1600" dirty="0">
                <a:cs typeface="Arial" panose="020B0604020202020204" pitchFamily="34" charset="0"/>
              </a:rPr>
              <a:t>Exchanging CPC in this way will have no effect on a driver’s ability to work in the UK because the UK will continue to recognise EU-issued CPC. </a:t>
            </a:r>
          </a:p>
          <a:p>
            <a:pPr marL="285750" lvl="1" indent="-285750">
              <a:lnSpc>
                <a:spcPct val="100000"/>
              </a:lnSpc>
              <a:spcBef>
                <a:spcPts val="0"/>
              </a:spcBef>
              <a:spcAft>
                <a:spcPts val="600"/>
              </a:spcAft>
            </a:pPr>
            <a:endParaRPr lang="en-GB" sz="1600" dirty="0">
              <a:cs typeface="Arial" panose="020B0604020202020204" pitchFamily="34" charset="0"/>
            </a:endParaRPr>
          </a:p>
        </p:txBody>
      </p:sp>
    </p:spTree>
    <p:extLst>
      <p:ext uri="{BB962C8B-B14F-4D97-AF65-F5344CB8AC3E}">
        <p14:creationId xmlns:p14="http://schemas.microsoft.com/office/powerpoint/2010/main" val="1210354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smtClean="0">
                <a:solidFill>
                  <a:prstClr val="black"/>
                </a:solidFill>
                <a:cs typeface="Arial" panose="020B0604020202020204" pitchFamily="34" charset="0"/>
              </a:rPr>
              <a:t>UK Government </a:t>
            </a:r>
            <a:r>
              <a:rPr lang="en-GB" sz="1600" b="1" dirty="0">
                <a:solidFill>
                  <a:prstClr val="black"/>
                </a:solidFill>
                <a:cs typeface="Arial" panose="020B0604020202020204" pitchFamily="34" charset="0"/>
              </a:rPr>
              <a:t>objectives and priorities for the border</a:t>
            </a:r>
          </a:p>
          <a:p>
            <a:pPr marL="0" lvl="1" indent="0">
              <a:lnSpc>
                <a:spcPct val="120000"/>
              </a:lnSpc>
              <a:spcBef>
                <a:spcPts val="0"/>
              </a:spcBef>
              <a:spcAft>
                <a:spcPts val="600"/>
              </a:spcAft>
              <a:buNone/>
            </a:pPr>
            <a:endParaRPr lang="en-GB" sz="1600" b="1" dirty="0" smtClean="0">
              <a:solidFill>
                <a:schemeClr val="accent3"/>
              </a:solidFill>
              <a:cs typeface="Arial" panose="020B0604020202020204" pitchFamily="34" charset="0"/>
            </a:endParaRPr>
          </a:p>
          <a:p>
            <a:pPr marL="0" lvl="1" indent="0">
              <a:lnSpc>
                <a:spcPct val="120000"/>
              </a:lnSpc>
              <a:spcBef>
                <a:spcPts val="0"/>
              </a:spcBef>
              <a:spcAft>
                <a:spcPts val="600"/>
              </a:spcAft>
              <a:buNone/>
            </a:pPr>
            <a:endParaRPr lang="en-GB" sz="1600" b="1" dirty="0">
              <a:solidFill>
                <a:schemeClr val="accent3"/>
              </a:solidFill>
              <a:cs typeface="Arial" panose="020B0604020202020204" pitchFamily="34" charset="0"/>
            </a:endParaRPr>
          </a:p>
          <a:p>
            <a:pPr marL="0" lvl="1" indent="0">
              <a:lnSpc>
                <a:spcPct val="120000"/>
              </a:lnSpc>
              <a:spcBef>
                <a:spcPts val="0"/>
              </a:spcBef>
              <a:spcAft>
                <a:spcPts val="600"/>
              </a:spcAft>
              <a:buNone/>
            </a:pPr>
            <a:endParaRPr lang="en-GB" sz="1600" b="1" dirty="0" smtClean="0">
              <a:solidFill>
                <a:schemeClr val="accent3"/>
              </a:solidFill>
              <a:cs typeface="Arial" panose="020B0604020202020204" pitchFamily="34" charset="0"/>
            </a:endParaRPr>
          </a:p>
          <a:p>
            <a:pPr marL="0" lvl="1" indent="0">
              <a:lnSpc>
                <a:spcPct val="120000"/>
              </a:lnSpc>
              <a:spcBef>
                <a:spcPts val="0"/>
              </a:spcBef>
              <a:spcAft>
                <a:spcPts val="600"/>
              </a:spcAft>
              <a:buNone/>
            </a:pPr>
            <a:endParaRPr lang="en-GB" sz="1600" b="1" dirty="0" smtClean="0">
              <a:solidFill>
                <a:schemeClr val="accent3"/>
              </a:solidFill>
              <a:cs typeface="Arial" panose="020B0604020202020204" pitchFamily="34" charset="0"/>
            </a:endParaRPr>
          </a:p>
          <a:p>
            <a:pPr marL="0" lvl="1" indent="0">
              <a:lnSpc>
                <a:spcPct val="120000"/>
              </a:lnSpc>
              <a:spcBef>
                <a:spcPts val="0"/>
              </a:spcBef>
              <a:spcAft>
                <a:spcPts val="600"/>
              </a:spcAft>
              <a:buNone/>
            </a:pPr>
            <a:endParaRPr lang="en-GB" sz="1600" b="1" dirty="0">
              <a:solidFill>
                <a:schemeClr val="accent3"/>
              </a:solidFill>
              <a:cs typeface="Arial" panose="020B0604020202020204" pitchFamily="34" charset="0"/>
            </a:endParaRPr>
          </a:p>
          <a:p>
            <a:pPr marL="0" lvl="1" indent="0">
              <a:lnSpc>
                <a:spcPct val="120000"/>
              </a:lnSpc>
              <a:spcBef>
                <a:spcPts val="0"/>
              </a:spcBef>
              <a:spcAft>
                <a:spcPts val="600"/>
              </a:spcAft>
              <a:buNone/>
            </a:pPr>
            <a:endParaRPr lang="en-GB" sz="1600" b="1" dirty="0" smtClean="0">
              <a:solidFill>
                <a:schemeClr val="accent3"/>
              </a:solidFill>
              <a:cs typeface="Arial" panose="020B0604020202020204" pitchFamily="34" charset="0"/>
            </a:endParaRPr>
          </a:p>
          <a:p>
            <a:pPr marL="0" lvl="1" indent="0">
              <a:lnSpc>
                <a:spcPct val="120000"/>
              </a:lnSpc>
              <a:spcBef>
                <a:spcPts val="0"/>
              </a:spcBef>
              <a:spcAft>
                <a:spcPts val="600"/>
              </a:spcAft>
              <a:buNone/>
            </a:pPr>
            <a:endParaRPr lang="en-GB" sz="1600" b="1" dirty="0">
              <a:solidFill>
                <a:schemeClr val="accent3"/>
              </a:solidFill>
              <a:cs typeface="Arial" panose="020B0604020202020204" pitchFamily="34" charset="0"/>
            </a:endParaRPr>
          </a:p>
          <a:p>
            <a:pPr marL="0" lvl="1" indent="0">
              <a:lnSpc>
                <a:spcPct val="120000"/>
              </a:lnSpc>
              <a:spcBef>
                <a:spcPts val="0"/>
              </a:spcBef>
              <a:spcAft>
                <a:spcPts val="600"/>
              </a:spcAft>
              <a:buNone/>
            </a:pPr>
            <a:endParaRPr lang="en-GB" sz="1600" b="1" dirty="0" smtClean="0">
              <a:solidFill>
                <a:schemeClr val="accent3"/>
              </a:solidFill>
              <a:cs typeface="Arial" panose="020B0604020202020204" pitchFamily="34" charset="0"/>
            </a:endParaRPr>
          </a:p>
          <a:p>
            <a:pPr marL="0" lvl="1" indent="0">
              <a:lnSpc>
                <a:spcPct val="120000"/>
              </a:lnSpc>
              <a:spcBef>
                <a:spcPts val="0"/>
              </a:spcBef>
              <a:spcAft>
                <a:spcPts val="600"/>
              </a:spcAft>
              <a:buNone/>
            </a:pPr>
            <a:endParaRPr lang="en-GB" sz="1600" b="1" dirty="0">
              <a:solidFill>
                <a:schemeClr val="accent3"/>
              </a:solidFill>
              <a:cs typeface="Arial" panose="020B0604020202020204" pitchFamily="34" charset="0"/>
            </a:endParaRPr>
          </a:p>
          <a:p>
            <a:pPr marL="0" lvl="1" indent="0">
              <a:lnSpc>
                <a:spcPct val="120000"/>
              </a:lnSpc>
              <a:spcBef>
                <a:spcPts val="0"/>
              </a:spcBef>
              <a:spcAft>
                <a:spcPts val="600"/>
              </a:spcAft>
              <a:buNone/>
            </a:pPr>
            <a:r>
              <a:rPr lang="en-GB" sz="1600" b="1" dirty="0" smtClean="0">
                <a:solidFill>
                  <a:schemeClr val="accent3"/>
                </a:solidFill>
                <a:cs typeface="Arial" panose="020B0604020202020204" pitchFamily="34" charset="0"/>
              </a:rPr>
              <a:t>UK </a:t>
            </a:r>
            <a:r>
              <a:rPr lang="en-GB" sz="1600" b="1" dirty="0">
                <a:solidFill>
                  <a:schemeClr val="accent3"/>
                </a:solidFill>
                <a:cs typeface="Arial" panose="020B0604020202020204" pitchFamily="34" charset="0"/>
              </a:rPr>
              <a:t>will maintain security and prioritise flow, ensuring new controls or processes do not interrupt flow of </a:t>
            </a:r>
            <a:r>
              <a:rPr lang="en-GB" sz="1600" b="1" dirty="0" smtClean="0">
                <a:solidFill>
                  <a:schemeClr val="accent3"/>
                </a:solidFill>
                <a:cs typeface="Arial" panose="020B0604020202020204" pitchFamily="34" charset="0"/>
              </a:rPr>
              <a:t>goods.</a:t>
            </a:r>
            <a:r>
              <a:rPr lang="en-GB" sz="1600" dirty="0">
                <a:solidFill>
                  <a:schemeClr val="accent3"/>
                </a:solidFill>
                <a:cs typeface="Arial" panose="020B0604020202020204" pitchFamily="34" charset="0"/>
              </a:rPr>
              <a:t/>
            </a:r>
            <a:br>
              <a:rPr lang="en-GB" sz="1600" dirty="0">
                <a:solidFill>
                  <a:schemeClr val="accent3"/>
                </a:solidFill>
                <a:cs typeface="Arial" panose="020B0604020202020204" pitchFamily="34" charset="0"/>
              </a:rPr>
            </a:br>
            <a:endParaRPr lang="en-GB" sz="1600" dirty="0">
              <a:solidFill>
                <a:schemeClr val="accent3"/>
              </a:solidFill>
              <a:cs typeface="Arial" panose="020B0604020202020204" pitchFamily="34" charset="0"/>
            </a:endParaRPr>
          </a:p>
        </p:txBody>
      </p:sp>
      <p:sp>
        <p:nvSpPr>
          <p:cNvPr id="3" name="Title 2"/>
          <p:cNvSpPr>
            <a:spLocks noGrp="1"/>
          </p:cNvSpPr>
          <p:nvPr>
            <p:ph type="title"/>
          </p:nvPr>
        </p:nvSpPr>
        <p:spPr>
          <a:xfrm>
            <a:off x="304455" y="138544"/>
            <a:ext cx="8552208" cy="681523"/>
          </a:xfrm>
        </p:spPr>
        <p:txBody>
          <a:bodyPr/>
          <a:lstStyle/>
          <a:p>
            <a:r>
              <a:rPr lang="en-GB" dirty="0" smtClean="0"/>
              <a:t>UK border priorities</a:t>
            </a:r>
            <a:endParaRPr lang="en-GB" dirty="0"/>
          </a:p>
        </p:txBody>
      </p:sp>
      <p:grpSp>
        <p:nvGrpSpPr>
          <p:cNvPr id="6" name="Group 5"/>
          <p:cNvGrpSpPr>
            <a:grpSpLocks noChangeAspect="1"/>
          </p:cNvGrpSpPr>
          <p:nvPr/>
        </p:nvGrpSpPr>
        <p:grpSpPr>
          <a:xfrm>
            <a:off x="1024455" y="1912104"/>
            <a:ext cx="1080000" cy="1073455"/>
            <a:chOff x="10234613" y="5023485"/>
            <a:chExt cx="523875" cy="520700"/>
          </a:xfrm>
          <a:solidFill>
            <a:schemeClr val="accent3"/>
          </a:solidFill>
        </p:grpSpPr>
        <p:sp>
          <p:nvSpPr>
            <p:cNvPr id="7" name="Freeform 46"/>
            <p:cNvSpPr>
              <a:spLocks noEditPoints="1"/>
            </p:cNvSpPr>
            <p:nvPr/>
          </p:nvSpPr>
          <p:spPr bwMode="auto">
            <a:xfrm>
              <a:off x="10234613" y="5023485"/>
              <a:ext cx="523875" cy="520700"/>
            </a:xfrm>
            <a:custGeom>
              <a:avLst/>
              <a:gdLst>
                <a:gd name="T0" fmla="*/ 313 w 658"/>
                <a:gd name="T1" fmla="*/ 657 h 657"/>
                <a:gd name="T2" fmla="*/ 263 w 658"/>
                <a:gd name="T3" fmla="*/ 650 h 657"/>
                <a:gd name="T4" fmla="*/ 201 w 658"/>
                <a:gd name="T5" fmla="*/ 631 h 657"/>
                <a:gd name="T6" fmla="*/ 119 w 658"/>
                <a:gd name="T7" fmla="*/ 582 h 657"/>
                <a:gd name="T8" fmla="*/ 56 w 658"/>
                <a:gd name="T9" fmla="*/ 512 h 657"/>
                <a:gd name="T10" fmla="*/ 14 w 658"/>
                <a:gd name="T11" fmla="*/ 426 h 657"/>
                <a:gd name="T12" fmla="*/ 4 w 658"/>
                <a:gd name="T13" fmla="*/ 379 h 657"/>
                <a:gd name="T14" fmla="*/ 0 w 658"/>
                <a:gd name="T15" fmla="*/ 328 h 657"/>
                <a:gd name="T16" fmla="*/ 2 w 658"/>
                <a:gd name="T17" fmla="*/ 294 h 657"/>
                <a:gd name="T18" fmla="*/ 10 w 658"/>
                <a:gd name="T19" fmla="*/ 246 h 657"/>
                <a:gd name="T20" fmla="*/ 40 w 658"/>
                <a:gd name="T21" fmla="*/ 172 h 657"/>
                <a:gd name="T22" fmla="*/ 96 w 658"/>
                <a:gd name="T23" fmla="*/ 95 h 657"/>
                <a:gd name="T24" fmla="*/ 173 w 658"/>
                <a:gd name="T25" fmla="*/ 39 h 657"/>
                <a:gd name="T26" fmla="*/ 247 w 658"/>
                <a:gd name="T27" fmla="*/ 9 h 657"/>
                <a:gd name="T28" fmla="*/ 295 w 658"/>
                <a:gd name="T29" fmla="*/ 1 h 657"/>
                <a:gd name="T30" fmla="*/ 329 w 658"/>
                <a:gd name="T31" fmla="*/ 0 h 657"/>
                <a:gd name="T32" fmla="*/ 379 w 658"/>
                <a:gd name="T33" fmla="*/ 4 h 657"/>
                <a:gd name="T34" fmla="*/ 427 w 658"/>
                <a:gd name="T35" fmla="*/ 14 h 657"/>
                <a:gd name="T36" fmla="*/ 513 w 658"/>
                <a:gd name="T37" fmla="*/ 56 h 657"/>
                <a:gd name="T38" fmla="*/ 583 w 658"/>
                <a:gd name="T39" fmla="*/ 119 h 657"/>
                <a:gd name="T40" fmla="*/ 633 w 658"/>
                <a:gd name="T41" fmla="*/ 200 h 657"/>
                <a:gd name="T42" fmla="*/ 651 w 658"/>
                <a:gd name="T43" fmla="*/ 262 h 657"/>
                <a:gd name="T44" fmla="*/ 658 w 658"/>
                <a:gd name="T45" fmla="*/ 311 h 657"/>
                <a:gd name="T46" fmla="*/ 658 w 658"/>
                <a:gd name="T47" fmla="*/ 345 h 657"/>
                <a:gd name="T48" fmla="*/ 651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7 h 657"/>
                <a:gd name="T64" fmla="*/ 243 w 658"/>
                <a:gd name="T65" fmla="*/ 49 h 657"/>
                <a:gd name="T66" fmla="*/ 166 w 658"/>
                <a:gd name="T67" fmla="*/ 87 h 657"/>
                <a:gd name="T68" fmla="*/ 104 w 658"/>
                <a:gd name="T69" fmla="*/ 143 h 657"/>
                <a:gd name="T70" fmla="*/ 60 w 658"/>
                <a:gd name="T71" fmla="*/ 215 h 657"/>
                <a:gd name="T72" fmla="*/ 39 w 658"/>
                <a:gd name="T73" fmla="*/ 298 h 657"/>
                <a:gd name="T74" fmla="*/ 39 w 658"/>
                <a:gd name="T75" fmla="*/ 359 h 657"/>
                <a:gd name="T76" fmla="*/ 60 w 658"/>
                <a:gd name="T77" fmla="*/ 442 h 657"/>
                <a:gd name="T78" fmla="*/ 104 w 658"/>
                <a:gd name="T79" fmla="*/ 513 h 657"/>
                <a:gd name="T80" fmla="*/ 166 w 658"/>
                <a:gd name="T81" fmla="*/ 570 h 657"/>
                <a:gd name="T82" fmla="*/ 243 w 658"/>
                <a:gd name="T83" fmla="*/ 606 h 657"/>
                <a:gd name="T84" fmla="*/ 329 w 658"/>
                <a:gd name="T85" fmla="*/ 619 h 657"/>
                <a:gd name="T86" fmla="*/ 388 w 658"/>
                <a:gd name="T87" fmla="*/ 614 h 657"/>
                <a:gd name="T88" fmla="*/ 467 w 658"/>
                <a:gd name="T89" fmla="*/ 584 h 657"/>
                <a:gd name="T90" fmla="*/ 535 w 658"/>
                <a:gd name="T91" fmla="*/ 535 h 657"/>
                <a:gd name="T92" fmla="*/ 586 w 658"/>
                <a:gd name="T93" fmla="*/ 467 h 657"/>
                <a:gd name="T94" fmla="*/ 614 w 658"/>
                <a:gd name="T95" fmla="*/ 387 h 657"/>
                <a:gd name="T96" fmla="*/ 621 w 658"/>
                <a:gd name="T97" fmla="*/ 328 h 657"/>
                <a:gd name="T98" fmla="*/ 607 w 658"/>
                <a:gd name="T99" fmla="*/ 242 h 657"/>
                <a:gd name="T100" fmla="*/ 571 w 658"/>
                <a:gd name="T101" fmla="*/ 165 h 657"/>
                <a:gd name="T102" fmla="*/ 514 w 658"/>
                <a:gd name="T103" fmla="*/ 103 h 657"/>
                <a:gd name="T104" fmla="*/ 442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5" y="656"/>
                  </a:lnTo>
                  <a:lnTo>
                    <a:pt x="279" y="653"/>
                  </a:lnTo>
                  <a:lnTo>
                    <a:pt x="263" y="650"/>
                  </a:lnTo>
                  <a:lnTo>
                    <a:pt x="247" y="646"/>
                  </a:lnTo>
                  <a:lnTo>
                    <a:pt x="231" y="642"/>
                  </a:lnTo>
                  <a:lnTo>
                    <a:pt x="201" y="631"/>
                  </a:lnTo>
                  <a:lnTo>
                    <a:pt x="173" y="618"/>
                  </a:lnTo>
                  <a:lnTo>
                    <a:pt x="145" y="600"/>
                  </a:lnTo>
                  <a:lnTo>
                    <a:pt x="119" y="582"/>
                  </a:lnTo>
                  <a:lnTo>
                    <a:pt x="96" y="560"/>
                  </a:lnTo>
                  <a:lnTo>
                    <a:pt x="75" y="537"/>
                  </a:lnTo>
                  <a:lnTo>
                    <a:pt x="56" y="512"/>
                  </a:lnTo>
                  <a:lnTo>
                    <a:pt x="40" y="485"/>
                  </a:lnTo>
                  <a:lnTo>
                    <a:pt x="27" y="457"/>
                  </a:lnTo>
                  <a:lnTo>
                    <a:pt x="14" y="426"/>
                  </a:lnTo>
                  <a:lnTo>
                    <a:pt x="10" y="411"/>
                  </a:lnTo>
                  <a:lnTo>
                    <a:pt x="6" y="395"/>
                  </a:lnTo>
                  <a:lnTo>
                    <a:pt x="4" y="379"/>
                  </a:lnTo>
                  <a:lnTo>
                    <a:pt x="2" y="361"/>
                  </a:lnTo>
                  <a:lnTo>
                    <a:pt x="1" y="345"/>
                  </a:lnTo>
                  <a:lnTo>
                    <a:pt x="0" y="328"/>
                  </a:lnTo>
                  <a:lnTo>
                    <a:pt x="0" y="328"/>
                  </a:lnTo>
                  <a:lnTo>
                    <a:pt x="1" y="311"/>
                  </a:lnTo>
                  <a:lnTo>
                    <a:pt x="2" y="294"/>
                  </a:lnTo>
                  <a:lnTo>
                    <a:pt x="4" y="278"/>
                  </a:lnTo>
                  <a:lnTo>
                    <a:pt x="6" y="262"/>
                  </a:lnTo>
                  <a:lnTo>
                    <a:pt x="10" y="246"/>
                  </a:lnTo>
                  <a:lnTo>
                    <a:pt x="14" y="231"/>
                  </a:lnTo>
                  <a:lnTo>
                    <a:pt x="27" y="200"/>
                  </a:lnTo>
                  <a:lnTo>
                    <a:pt x="40" y="172"/>
                  </a:lnTo>
                  <a:lnTo>
                    <a:pt x="56" y="145"/>
                  </a:lnTo>
                  <a:lnTo>
                    <a:pt x="75" y="119"/>
                  </a:lnTo>
                  <a:lnTo>
                    <a:pt x="96" y="95"/>
                  </a:lnTo>
                  <a:lnTo>
                    <a:pt x="119" y="75"/>
                  </a:lnTo>
                  <a:lnTo>
                    <a:pt x="145" y="56"/>
                  </a:lnTo>
                  <a:lnTo>
                    <a:pt x="173" y="39"/>
                  </a:lnTo>
                  <a:lnTo>
                    <a:pt x="201" y="25"/>
                  </a:lnTo>
                  <a:lnTo>
                    <a:pt x="231" y="14"/>
                  </a:lnTo>
                  <a:lnTo>
                    <a:pt x="247" y="9"/>
                  </a:lnTo>
                  <a:lnTo>
                    <a:pt x="263" y="6"/>
                  </a:lnTo>
                  <a:lnTo>
                    <a:pt x="279" y="4"/>
                  </a:lnTo>
                  <a:lnTo>
                    <a:pt x="295" y="1"/>
                  </a:lnTo>
                  <a:lnTo>
                    <a:pt x="313" y="0"/>
                  </a:lnTo>
                  <a:lnTo>
                    <a:pt x="329" y="0"/>
                  </a:lnTo>
                  <a:lnTo>
                    <a:pt x="329" y="0"/>
                  </a:lnTo>
                  <a:lnTo>
                    <a:pt x="346" y="0"/>
                  </a:lnTo>
                  <a:lnTo>
                    <a:pt x="363" y="1"/>
                  </a:lnTo>
                  <a:lnTo>
                    <a:pt x="379" y="4"/>
                  </a:lnTo>
                  <a:lnTo>
                    <a:pt x="395" y="6"/>
                  </a:lnTo>
                  <a:lnTo>
                    <a:pt x="411" y="9"/>
                  </a:lnTo>
                  <a:lnTo>
                    <a:pt x="427" y="14"/>
                  </a:lnTo>
                  <a:lnTo>
                    <a:pt x="457" y="25"/>
                  </a:lnTo>
                  <a:lnTo>
                    <a:pt x="486" y="39"/>
                  </a:lnTo>
                  <a:lnTo>
                    <a:pt x="513" y="56"/>
                  </a:lnTo>
                  <a:lnTo>
                    <a:pt x="539" y="75"/>
                  </a:lnTo>
                  <a:lnTo>
                    <a:pt x="561" y="95"/>
                  </a:lnTo>
                  <a:lnTo>
                    <a:pt x="583" y="119"/>
                  </a:lnTo>
                  <a:lnTo>
                    <a:pt x="602" y="145"/>
                  </a:lnTo>
                  <a:lnTo>
                    <a:pt x="618" y="172"/>
                  </a:lnTo>
                  <a:lnTo>
                    <a:pt x="633" y="200"/>
                  </a:lnTo>
                  <a:lnTo>
                    <a:pt x="643" y="231"/>
                  </a:lnTo>
                  <a:lnTo>
                    <a:pt x="647" y="246"/>
                  </a:lnTo>
                  <a:lnTo>
                    <a:pt x="651" y="262"/>
                  </a:lnTo>
                  <a:lnTo>
                    <a:pt x="654" y="278"/>
                  </a:lnTo>
                  <a:lnTo>
                    <a:pt x="657" y="294"/>
                  </a:lnTo>
                  <a:lnTo>
                    <a:pt x="658" y="311"/>
                  </a:lnTo>
                  <a:lnTo>
                    <a:pt x="658" y="328"/>
                  </a:lnTo>
                  <a:lnTo>
                    <a:pt x="658" y="328"/>
                  </a:lnTo>
                  <a:lnTo>
                    <a:pt x="658" y="345"/>
                  </a:lnTo>
                  <a:lnTo>
                    <a:pt x="657" y="361"/>
                  </a:lnTo>
                  <a:lnTo>
                    <a:pt x="654" y="379"/>
                  </a:lnTo>
                  <a:lnTo>
                    <a:pt x="651" y="395"/>
                  </a:lnTo>
                  <a:lnTo>
                    <a:pt x="647" y="411"/>
                  </a:lnTo>
                  <a:lnTo>
                    <a:pt x="643" y="426"/>
                  </a:lnTo>
                  <a:lnTo>
                    <a:pt x="633" y="457"/>
                  </a:lnTo>
                  <a:lnTo>
                    <a:pt x="618" y="485"/>
                  </a:lnTo>
                  <a:lnTo>
                    <a:pt x="602" y="512"/>
                  </a:lnTo>
                  <a:lnTo>
                    <a:pt x="583" y="537"/>
                  </a:lnTo>
                  <a:lnTo>
                    <a:pt x="561" y="560"/>
                  </a:lnTo>
                  <a:lnTo>
                    <a:pt x="539" y="582"/>
                  </a:lnTo>
                  <a:lnTo>
                    <a:pt x="513" y="600"/>
                  </a:lnTo>
                  <a:lnTo>
                    <a:pt x="486" y="618"/>
                  </a:lnTo>
                  <a:lnTo>
                    <a:pt x="457" y="631"/>
                  </a:lnTo>
                  <a:lnTo>
                    <a:pt x="427" y="642"/>
                  </a:lnTo>
                  <a:lnTo>
                    <a:pt x="411" y="646"/>
                  </a:lnTo>
                  <a:lnTo>
                    <a:pt x="395" y="650"/>
                  </a:lnTo>
                  <a:lnTo>
                    <a:pt x="379" y="653"/>
                  </a:lnTo>
                  <a:lnTo>
                    <a:pt x="363" y="656"/>
                  </a:lnTo>
                  <a:lnTo>
                    <a:pt x="346" y="657"/>
                  </a:lnTo>
                  <a:lnTo>
                    <a:pt x="329" y="657"/>
                  </a:lnTo>
                  <a:lnTo>
                    <a:pt x="329" y="657"/>
                  </a:lnTo>
                  <a:close/>
                  <a:moveTo>
                    <a:pt x="329" y="37"/>
                  </a:moveTo>
                  <a:lnTo>
                    <a:pt x="329" y="37"/>
                  </a:lnTo>
                  <a:lnTo>
                    <a:pt x="299" y="39"/>
                  </a:lnTo>
                  <a:lnTo>
                    <a:pt x="270" y="43"/>
                  </a:lnTo>
                  <a:lnTo>
                    <a:pt x="243" y="49"/>
                  </a:lnTo>
                  <a:lnTo>
                    <a:pt x="216" y="60"/>
                  </a:lnTo>
                  <a:lnTo>
                    <a:pt x="191" y="72"/>
                  </a:lnTo>
                  <a:lnTo>
                    <a:pt x="166" y="87"/>
                  </a:lnTo>
                  <a:lnTo>
                    <a:pt x="143" y="103"/>
                  </a:lnTo>
                  <a:lnTo>
                    <a:pt x="123" y="122"/>
                  </a:lnTo>
                  <a:lnTo>
                    <a:pt x="104" y="143"/>
                  </a:lnTo>
                  <a:lnTo>
                    <a:pt x="87" y="165"/>
                  </a:lnTo>
                  <a:lnTo>
                    <a:pt x="74" y="189"/>
                  </a:lnTo>
                  <a:lnTo>
                    <a:pt x="60" y="215"/>
                  </a:lnTo>
                  <a:lnTo>
                    <a:pt x="51" y="242"/>
                  </a:lnTo>
                  <a:lnTo>
                    <a:pt x="44" y="270"/>
                  </a:lnTo>
                  <a:lnTo>
                    <a:pt x="39" y="298"/>
                  </a:lnTo>
                  <a:lnTo>
                    <a:pt x="37" y="328"/>
                  </a:lnTo>
                  <a:lnTo>
                    <a:pt x="37" y="328"/>
                  </a:lnTo>
                  <a:lnTo>
                    <a:pt x="39" y="359"/>
                  </a:lnTo>
                  <a:lnTo>
                    <a:pt x="44" y="387"/>
                  </a:lnTo>
                  <a:lnTo>
                    <a:pt x="51" y="415"/>
                  </a:lnTo>
                  <a:lnTo>
                    <a:pt x="60" y="442"/>
                  </a:lnTo>
                  <a:lnTo>
                    <a:pt x="74" y="467"/>
                  </a:lnTo>
                  <a:lnTo>
                    <a:pt x="87" y="492"/>
                  </a:lnTo>
                  <a:lnTo>
                    <a:pt x="104" y="513"/>
                  </a:lnTo>
                  <a:lnTo>
                    <a:pt x="123" y="535"/>
                  </a:lnTo>
                  <a:lnTo>
                    <a:pt x="143" y="553"/>
                  </a:lnTo>
                  <a:lnTo>
                    <a:pt x="166" y="570"/>
                  </a:lnTo>
                  <a:lnTo>
                    <a:pt x="191" y="584"/>
                  </a:lnTo>
                  <a:lnTo>
                    <a:pt x="216" y="596"/>
                  </a:lnTo>
                  <a:lnTo>
                    <a:pt x="243" y="606"/>
                  </a:lnTo>
                  <a:lnTo>
                    <a:pt x="270" y="614"/>
                  </a:lnTo>
                  <a:lnTo>
                    <a:pt x="299" y="618"/>
                  </a:lnTo>
                  <a:lnTo>
                    <a:pt x="329" y="619"/>
                  </a:lnTo>
                  <a:lnTo>
                    <a:pt x="329" y="619"/>
                  </a:lnTo>
                  <a:lnTo>
                    <a:pt x="359" y="618"/>
                  </a:lnTo>
                  <a:lnTo>
                    <a:pt x="388" y="614"/>
                  </a:lnTo>
                  <a:lnTo>
                    <a:pt x="415" y="606"/>
                  </a:lnTo>
                  <a:lnTo>
                    <a:pt x="442" y="596"/>
                  </a:lnTo>
                  <a:lnTo>
                    <a:pt x="467" y="584"/>
                  </a:lnTo>
                  <a:lnTo>
                    <a:pt x="492" y="570"/>
                  </a:lnTo>
                  <a:lnTo>
                    <a:pt x="514" y="553"/>
                  </a:lnTo>
                  <a:lnTo>
                    <a:pt x="535" y="535"/>
                  </a:lnTo>
                  <a:lnTo>
                    <a:pt x="553" y="513"/>
                  </a:lnTo>
                  <a:lnTo>
                    <a:pt x="571" y="492"/>
                  </a:lnTo>
                  <a:lnTo>
                    <a:pt x="586" y="467"/>
                  </a:lnTo>
                  <a:lnTo>
                    <a:pt x="598" y="442"/>
                  </a:lnTo>
                  <a:lnTo>
                    <a:pt x="607" y="415"/>
                  </a:lnTo>
                  <a:lnTo>
                    <a:pt x="614" y="387"/>
                  </a:lnTo>
                  <a:lnTo>
                    <a:pt x="619" y="359"/>
                  </a:lnTo>
                  <a:lnTo>
                    <a:pt x="621" y="328"/>
                  </a:lnTo>
                  <a:lnTo>
                    <a:pt x="621" y="328"/>
                  </a:lnTo>
                  <a:lnTo>
                    <a:pt x="619" y="298"/>
                  </a:lnTo>
                  <a:lnTo>
                    <a:pt x="614" y="270"/>
                  </a:lnTo>
                  <a:lnTo>
                    <a:pt x="607" y="242"/>
                  </a:lnTo>
                  <a:lnTo>
                    <a:pt x="598" y="215"/>
                  </a:lnTo>
                  <a:lnTo>
                    <a:pt x="586" y="189"/>
                  </a:lnTo>
                  <a:lnTo>
                    <a:pt x="571" y="165"/>
                  </a:lnTo>
                  <a:lnTo>
                    <a:pt x="553" y="143"/>
                  </a:lnTo>
                  <a:lnTo>
                    <a:pt x="535" y="122"/>
                  </a:lnTo>
                  <a:lnTo>
                    <a:pt x="514" y="103"/>
                  </a:lnTo>
                  <a:lnTo>
                    <a:pt x="492" y="87"/>
                  </a:lnTo>
                  <a:lnTo>
                    <a:pt x="467" y="72"/>
                  </a:lnTo>
                  <a:lnTo>
                    <a:pt x="442" y="60"/>
                  </a:lnTo>
                  <a:lnTo>
                    <a:pt x="415" y="49"/>
                  </a:lnTo>
                  <a:lnTo>
                    <a:pt x="388" y="43"/>
                  </a:lnTo>
                  <a:lnTo>
                    <a:pt x="359"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89"/>
            <p:cNvSpPr>
              <a:spLocks noEditPoints="1"/>
            </p:cNvSpPr>
            <p:nvPr/>
          </p:nvSpPr>
          <p:spPr bwMode="auto">
            <a:xfrm>
              <a:off x="10396538"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90"/>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a:grpSpLocks noChangeAspect="1"/>
          </p:cNvGrpSpPr>
          <p:nvPr/>
        </p:nvGrpSpPr>
        <p:grpSpPr>
          <a:xfrm>
            <a:off x="4028159" y="1902277"/>
            <a:ext cx="1080000" cy="1083282"/>
            <a:chOff x="3194051" y="824548"/>
            <a:chExt cx="522288" cy="523875"/>
          </a:xfrm>
          <a:solidFill>
            <a:schemeClr val="accent3"/>
          </a:solidFill>
        </p:grpSpPr>
        <p:sp>
          <p:nvSpPr>
            <p:cNvPr id="11" name="Freeform 9"/>
            <p:cNvSpPr>
              <a:spLocks noEditPoints="1"/>
            </p:cNvSpPr>
            <p:nvPr/>
          </p:nvSpPr>
          <p:spPr bwMode="auto">
            <a:xfrm>
              <a:off x="3194051" y="824548"/>
              <a:ext cx="522288" cy="523875"/>
            </a:xfrm>
            <a:custGeom>
              <a:avLst/>
              <a:gdLst>
                <a:gd name="T0" fmla="*/ 312 w 659"/>
                <a:gd name="T1" fmla="*/ 658 h 658"/>
                <a:gd name="T2" fmla="*/ 262 w 659"/>
                <a:gd name="T3" fmla="*/ 652 h 658"/>
                <a:gd name="T4" fmla="*/ 202 w 659"/>
                <a:gd name="T5" fmla="*/ 633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3 h 658"/>
                <a:gd name="T22" fmla="*/ 97 w 659"/>
                <a:gd name="T23" fmla="*/ 96 h 658"/>
                <a:gd name="T24" fmla="*/ 172 w 659"/>
                <a:gd name="T25" fmla="*/ 40 h 658"/>
                <a:gd name="T26" fmla="*/ 248 w 659"/>
                <a:gd name="T27" fmla="*/ 10 h 658"/>
                <a:gd name="T28" fmla="*/ 296 w 659"/>
                <a:gd name="T29" fmla="*/ 2 h 658"/>
                <a:gd name="T30" fmla="*/ 330 w 659"/>
                <a:gd name="T31" fmla="*/ 0 h 658"/>
                <a:gd name="T32" fmla="*/ 379 w 659"/>
                <a:gd name="T33" fmla="*/ 4 h 658"/>
                <a:gd name="T34" fmla="*/ 426 w 659"/>
                <a:gd name="T35" fmla="*/ 14 h 658"/>
                <a:gd name="T36" fmla="*/ 514 w 659"/>
                <a:gd name="T37" fmla="*/ 56 h 658"/>
                <a:gd name="T38" fmla="*/ 584 w 659"/>
                <a:gd name="T39" fmla="*/ 121 h 658"/>
                <a:gd name="T40" fmla="*/ 632 w 659"/>
                <a:gd name="T41" fmla="*/ 201 h 658"/>
                <a:gd name="T42" fmla="*/ 652 w 659"/>
                <a:gd name="T43" fmla="*/ 263 h 658"/>
                <a:gd name="T44" fmla="*/ 658 w 659"/>
                <a:gd name="T45" fmla="*/ 313 h 658"/>
                <a:gd name="T46" fmla="*/ 658 w 659"/>
                <a:gd name="T47" fmla="*/ 346 h 658"/>
                <a:gd name="T48" fmla="*/ 652 w 659"/>
                <a:gd name="T49" fmla="*/ 396 h 658"/>
                <a:gd name="T50" fmla="*/ 632 w 659"/>
                <a:gd name="T51" fmla="*/ 457 h 658"/>
                <a:gd name="T52" fmla="*/ 584 w 659"/>
                <a:gd name="T53" fmla="*/ 539 h 658"/>
                <a:gd name="T54" fmla="*/ 514 w 659"/>
                <a:gd name="T55" fmla="*/ 602 h 658"/>
                <a:gd name="T56" fmla="*/ 426 w 659"/>
                <a:gd name="T57" fmla="*/ 644 h 658"/>
                <a:gd name="T58" fmla="*/ 379 w 659"/>
                <a:gd name="T59" fmla="*/ 654 h 658"/>
                <a:gd name="T60" fmla="*/ 330 w 659"/>
                <a:gd name="T61" fmla="*/ 658 h 658"/>
                <a:gd name="T62" fmla="*/ 330 w 659"/>
                <a:gd name="T63" fmla="*/ 37 h 658"/>
                <a:gd name="T64" fmla="*/ 242 w 659"/>
                <a:gd name="T65" fmla="*/ 51 h 658"/>
                <a:gd name="T66" fmla="*/ 167 w 659"/>
                <a:gd name="T67" fmla="*/ 88 h 658"/>
                <a:gd name="T68" fmla="*/ 105 w 659"/>
                <a:gd name="T69" fmla="*/ 144 h 658"/>
                <a:gd name="T70" fmla="*/ 61 w 659"/>
                <a:gd name="T71" fmla="*/ 216 h 658"/>
                <a:gd name="T72" fmla="*/ 39 w 659"/>
                <a:gd name="T73" fmla="*/ 299 h 658"/>
                <a:gd name="T74" fmla="*/ 39 w 659"/>
                <a:gd name="T75" fmla="*/ 359 h 658"/>
                <a:gd name="T76" fmla="*/ 61 w 659"/>
                <a:gd name="T77" fmla="*/ 443 h 658"/>
                <a:gd name="T78" fmla="*/ 105 w 659"/>
                <a:gd name="T79" fmla="*/ 514 h 658"/>
                <a:gd name="T80" fmla="*/ 167 w 659"/>
                <a:gd name="T81" fmla="*/ 571 h 658"/>
                <a:gd name="T82" fmla="*/ 242 w 659"/>
                <a:gd name="T83" fmla="*/ 607 h 658"/>
                <a:gd name="T84" fmla="*/ 330 w 659"/>
                <a:gd name="T85" fmla="*/ 621 h 658"/>
                <a:gd name="T86" fmla="*/ 387 w 659"/>
                <a:gd name="T87" fmla="*/ 615 h 658"/>
                <a:gd name="T88" fmla="*/ 468 w 659"/>
                <a:gd name="T89" fmla="*/ 586 h 658"/>
                <a:gd name="T90" fmla="*/ 535 w 659"/>
                <a:gd name="T91" fmla="*/ 535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5 h 658"/>
                <a:gd name="T104" fmla="*/ 443 w 659"/>
                <a:gd name="T105" fmla="*/ 62 h 658"/>
                <a:gd name="T106" fmla="*/ 359 w 659"/>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8"/>
                  </a:lnTo>
                  <a:lnTo>
                    <a:pt x="296" y="657"/>
                  </a:lnTo>
                  <a:lnTo>
                    <a:pt x="280" y="654"/>
                  </a:lnTo>
                  <a:lnTo>
                    <a:pt x="262" y="652"/>
                  </a:lnTo>
                  <a:lnTo>
                    <a:pt x="248" y="648"/>
                  </a:lnTo>
                  <a:lnTo>
                    <a:pt x="232" y="644"/>
                  </a:lnTo>
                  <a:lnTo>
                    <a:pt x="202" y="633"/>
                  </a:lnTo>
                  <a:lnTo>
                    <a:pt x="172" y="618"/>
                  </a:lnTo>
                  <a:lnTo>
                    <a:pt x="146" y="602"/>
                  </a:lnTo>
                  <a:lnTo>
                    <a:pt x="120" y="583"/>
                  </a:lnTo>
                  <a:lnTo>
                    <a:pt x="97" y="562"/>
                  </a:lnTo>
                  <a:lnTo>
                    <a:pt x="76" y="539"/>
                  </a:lnTo>
                  <a:lnTo>
                    <a:pt x="57" y="513"/>
                  </a:lnTo>
                  <a:lnTo>
                    <a:pt x="41" y="486"/>
                  </a:lnTo>
                  <a:lnTo>
                    <a:pt x="26" y="457"/>
                  </a:lnTo>
                  <a:lnTo>
                    <a:pt x="15" y="427"/>
                  </a:lnTo>
                  <a:lnTo>
                    <a:pt x="11" y="411"/>
                  </a:lnTo>
                  <a:lnTo>
                    <a:pt x="7" y="396"/>
                  </a:lnTo>
                  <a:lnTo>
                    <a:pt x="4" y="379"/>
                  </a:lnTo>
                  <a:lnTo>
                    <a:pt x="2" y="363"/>
                  </a:lnTo>
                  <a:lnTo>
                    <a:pt x="0" y="346"/>
                  </a:lnTo>
                  <a:lnTo>
                    <a:pt x="0" y="329"/>
                  </a:lnTo>
                  <a:lnTo>
                    <a:pt x="0" y="329"/>
                  </a:lnTo>
                  <a:lnTo>
                    <a:pt x="0" y="313"/>
                  </a:lnTo>
                  <a:lnTo>
                    <a:pt x="2" y="295"/>
                  </a:lnTo>
                  <a:lnTo>
                    <a:pt x="4" y="279"/>
                  </a:lnTo>
                  <a:lnTo>
                    <a:pt x="7" y="263"/>
                  </a:lnTo>
                  <a:lnTo>
                    <a:pt x="11" y="247"/>
                  </a:lnTo>
                  <a:lnTo>
                    <a:pt x="15" y="232"/>
                  </a:lnTo>
                  <a:lnTo>
                    <a:pt x="26" y="201"/>
                  </a:lnTo>
                  <a:lnTo>
                    <a:pt x="41" y="173"/>
                  </a:lnTo>
                  <a:lnTo>
                    <a:pt x="57" y="145"/>
                  </a:lnTo>
                  <a:lnTo>
                    <a:pt x="76" y="121"/>
                  </a:lnTo>
                  <a:lnTo>
                    <a:pt x="97" y="96"/>
                  </a:lnTo>
                  <a:lnTo>
                    <a:pt x="120" y="75"/>
                  </a:lnTo>
                  <a:lnTo>
                    <a:pt x="146" y="56"/>
                  </a:lnTo>
                  <a:lnTo>
                    <a:pt x="172" y="40"/>
                  </a:lnTo>
                  <a:lnTo>
                    <a:pt x="202" y="27"/>
                  </a:lnTo>
                  <a:lnTo>
                    <a:pt x="232" y="14"/>
                  </a:lnTo>
                  <a:lnTo>
                    <a:pt x="248" y="10"/>
                  </a:lnTo>
                  <a:lnTo>
                    <a:pt x="262" y="6"/>
                  </a:lnTo>
                  <a:lnTo>
                    <a:pt x="280" y="4"/>
                  </a:lnTo>
                  <a:lnTo>
                    <a:pt x="296" y="2"/>
                  </a:lnTo>
                  <a:lnTo>
                    <a:pt x="312" y="1"/>
                  </a:lnTo>
                  <a:lnTo>
                    <a:pt x="330" y="0"/>
                  </a:lnTo>
                  <a:lnTo>
                    <a:pt x="330" y="0"/>
                  </a:lnTo>
                  <a:lnTo>
                    <a:pt x="346" y="1"/>
                  </a:lnTo>
                  <a:lnTo>
                    <a:pt x="363" y="2"/>
                  </a:lnTo>
                  <a:lnTo>
                    <a:pt x="379" y="4"/>
                  </a:lnTo>
                  <a:lnTo>
                    <a:pt x="395" y="6"/>
                  </a:lnTo>
                  <a:lnTo>
                    <a:pt x="412" y="10"/>
                  </a:lnTo>
                  <a:lnTo>
                    <a:pt x="426" y="14"/>
                  </a:lnTo>
                  <a:lnTo>
                    <a:pt x="457" y="27"/>
                  </a:lnTo>
                  <a:lnTo>
                    <a:pt x="486" y="40"/>
                  </a:lnTo>
                  <a:lnTo>
                    <a:pt x="514" y="56"/>
                  </a:lnTo>
                  <a:lnTo>
                    <a:pt x="538" y="75"/>
                  </a:lnTo>
                  <a:lnTo>
                    <a:pt x="562" y="96"/>
                  </a:lnTo>
                  <a:lnTo>
                    <a:pt x="584" y="121"/>
                  </a:lnTo>
                  <a:lnTo>
                    <a:pt x="602" y="145"/>
                  </a:lnTo>
                  <a:lnTo>
                    <a:pt x="619" y="173"/>
                  </a:lnTo>
                  <a:lnTo>
                    <a:pt x="632" y="201"/>
                  </a:lnTo>
                  <a:lnTo>
                    <a:pt x="644" y="232"/>
                  </a:lnTo>
                  <a:lnTo>
                    <a:pt x="648" y="247"/>
                  </a:lnTo>
                  <a:lnTo>
                    <a:pt x="652" y="263"/>
                  </a:lnTo>
                  <a:lnTo>
                    <a:pt x="655" y="279"/>
                  </a:lnTo>
                  <a:lnTo>
                    <a:pt x="656" y="295"/>
                  </a:lnTo>
                  <a:lnTo>
                    <a:pt x="658" y="313"/>
                  </a:lnTo>
                  <a:lnTo>
                    <a:pt x="659" y="329"/>
                  </a:lnTo>
                  <a:lnTo>
                    <a:pt x="659" y="329"/>
                  </a:lnTo>
                  <a:lnTo>
                    <a:pt x="658" y="346"/>
                  </a:lnTo>
                  <a:lnTo>
                    <a:pt x="656" y="363"/>
                  </a:lnTo>
                  <a:lnTo>
                    <a:pt x="655" y="379"/>
                  </a:lnTo>
                  <a:lnTo>
                    <a:pt x="652" y="396"/>
                  </a:lnTo>
                  <a:lnTo>
                    <a:pt x="648" y="411"/>
                  </a:lnTo>
                  <a:lnTo>
                    <a:pt x="644" y="427"/>
                  </a:lnTo>
                  <a:lnTo>
                    <a:pt x="632" y="457"/>
                  </a:lnTo>
                  <a:lnTo>
                    <a:pt x="619" y="486"/>
                  </a:lnTo>
                  <a:lnTo>
                    <a:pt x="602" y="513"/>
                  </a:lnTo>
                  <a:lnTo>
                    <a:pt x="584" y="539"/>
                  </a:lnTo>
                  <a:lnTo>
                    <a:pt x="562" y="562"/>
                  </a:lnTo>
                  <a:lnTo>
                    <a:pt x="538" y="583"/>
                  </a:lnTo>
                  <a:lnTo>
                    <a:pt x="514" y="602"/>
                  </a:lnTo>
                  <a:lnTo>
                    <a:pt x="486" y="618"/>
                  </a:lnTo>
                  <a:lnTo>
                    <a:pt x="457" y="633"/>
                  </a:lnTo>
                  <a:lnTo>
                    <a:pt x="426" y="644"/>
                  </a:lnTo>
                  <a:lnTo>
                    <a:pt x="412" y="648"/>
                  </a:lnTo>
                  <a:lnTo>
                    <a:pt x="395" y="652"/>
                  </a:lnTo>
                  <a:lnTo>
                    <a:pt x="379" y="654"/>
                  </a:lnTo>
                  <a:lnTo>
                    <a:pt x="363" y="657"/>
                  </a:lnTo>
                  <a:lnTo>
                    <a:pt x="346" y="658"/>
                  </a:lnTo>
                  <a:lnTo>
                    <a:pt x="330" y="658"/>
                  </a:lnTo>
                  <a:lnTo>
                    <a:pt x="330" y="658"/>
                  </a:lnTo>
                  <a:close/>
                  <a:moveTo>
                    <a:pt x="330" y="37"/>
                  </a:moveTo>
                  <a:lnTo>
                    <a:pt x="330" y="37"/>
                  </a:lnTo>
                  <a:lnTo>
                    <a:pt x="300" y="40"/>
                  </a:lnTo>
                  <a:lnTo>
                    <a:pt x="271" y="44"/>
                  </a:lnTo>
                  <a:lnTo>
                    <a:pt x="242" y="51"/>
                  </a:lnTo>
                  <a:lnTo>
                    <a:pt x="215" y="62"/>
                  </a:lnTo>
                  <a:lnTo>
                    <a:pt x="191" y="74"/>
                  </a:lnTo>
                  <a:lnTo>
                    <a:pt x="167" y="88"/>
                  </a:lnTo>
                  <a:lnTo>
                    <a:pt x="144" y="105"/>
                  </a:lnTo>
                  <a:lnTo>
                    <a:pt x="124" y="123"/>
                  </a:lnTo>
                  <a:lnTo>
                    <a:pt x="105" y="144"/>
                  </a:lnTo>
                  <a:lnTo>
                    <a:pt x="88" y="166"/>
                  </a:lnTo>
                  <a:lnTo>
                    <a:pt x="73" y="191"/>
                  </a:lnTo>
                  <a:lnTo>
                    <a:pt x="61" y="216"/>
                  </a:lnTo>
                  <a:lnTo>
                    <a:pt x="51" y="243"/>
                  </a:lnTo>
                  <a:lnTo>
                    <a:pt x="43" y="271"/>
                  </a:lnTo>
                  <a:lnTo>
                    <a:pt x="39" y="299"/>
                  </a:lnTo>
                  <a:lnTo>
                    <a:pt x="38" y="329"/>
                  </a:lnTo>
                  <a:lnTo>
                    <a:pt x="38" y="329"/>
                  </a:lnTo>
                  <a:lnTo>
                    <a:pt x="39" y="359"/>
                  </a:lnTo>
                  <a:lnTo>
                    <a:pt x="43" y="388"/>
                  </a:lnTo>
                  <a:lnTo>
                    <a:pt x="51" y="416"/>
                  </a:lnTo>
                  <a:lnTo>
                    <a:pt x="61" y="443"/>
                  </a:lnTo>
                  <a:lnTo>
                    <a:pt x="73" y="467"/>
                  </a:lnTo>
                  <a:lnTo>
                    <a:pt x="88" y="492"/>
                  </a:lnTo>
                  <a:lnTo>
                    <a:pt x="105" y="514"/>
                  </a:lnTo>
                  <a:lnTo>
                    <a:pt x="124" y="535"/>
                  </a:lnTo>
                  <a:lnTo>
                    <a:pt x="144" y="553"/>
                  </a:lnTo>
                  <a:lnTo>
                    <a:pt x="167" y="571"/>
                  </a:lnTo>
                  <a:lnTo>
                    <a:pt x="191" y="586"/>
                  </a:lnTo>
                  <a:lnTo>
                    <a:pt x="215" y="598"/>
                  </a:lnTo>
                  <a:lnTo>
                    <a:pt x="242" y="607"/>
                  </a:lnTo>
                  <a:lnTo>
                    <a:pt x="271" y="615"/>
                  </a:lnTo>
                  <a:lnTo>
                    <a:pt x="300" y="619"/>
                  </a:lnTo>
                  <a:lnTo>
                    <a:pt x="330" y="621"/>
                  </a:lnTo>
                  <a:lnTo>
                    <a:pt x="330" y="621"/>
                  </a:lnTo>
                  <a:lnTo>
                    <a:pt x="359" y="619"/>
                  </a:lnTo>
                  <a:lnTo>
                    <a:pt x="387" y="615"/>
                  </a:lnTo>
                  <a:lnTo>
                    <a:pt x="416" y="607"/>
                  </a:lnTo>
                  <a:lnTo>
                    <a:pt x="443" y="598"/>
                  </a:lnTo>
                  <a:lnTo>
                    <a:pt x="468" y="586"/>
                  </a:lnTo>
                  <a:lnTo>
                    <a:pt x="492" y="571"/>
                  </a:lnTo>
                  <a:lnTo>
                    <a:pt x="515" y="553"/>
                  </a:lnTo>
                  <a:lnTo>
                    <a:pt x="535" y="535"/>
                  </a:lnTo>
                  <a:lnTo>
                    <a:pt x="554" y="514"/>
                  </a:lnTo>
                  <a:lnTo>
                    <a:pt x="570" y="492"/>
                  </a:lnTo>
                  <a:lnTo>
                    <a:pt x="585" y="467"/>
                  </a:lnTo>
                  <a:lnTo>
                    <a:pt x="597" y="443"/>
                  </a:lnTo>
                  <a:lnTo>
                    <a:pt x="608" y="416"/>
                  </a:lnTo>
                  <a:lnTo>
                    <a:pt x="615" y="388"/>
                  </a:lnTo>
                  <a:lnTo>
                    <a:pt x="619" y="359"/>
                  </a:lnTo>
                  <a:lnTo>
                    <a:pt x="621" y="329"/>
                  </a:lnTo>
                  <a:lnTo>
                    <a:pt x="621" y="329"/>
                  </a:lnTo>
                  <a:lnTo>
                    <a:pt x="619" y="299"/>
                  </a:lnTo>
                  <a:lnTo>
                    <a:pt x="615" y="271"/>
                  </a:lnTo>
                  <a:lnTo>
                    <a:pt x="608" y="243"/>
                  </a:lnTo>
                  <a:lnTo>
                    <a:pt x="597" y="216"/>
                  </a:lnTo>
                  <a:lnTo>
                    <a:pt x="585" y="191"/>
                  </a:lnTo>
                  <a:lnTo>
                    <a:pt x="570" y="166"/>
                  </a:lnTo>
                  <a:lnTo>
                    <a:pt x="554" y="144"/>
                  </a:lnTo>
                  <a:lnTo>
                    <a:pt x="535" y="123"/>
                  </a:lnTo>
                  <a:lnTo>
                    <a:pt x="515" y="105"/>
                  </a:lnTo>
                  <a:lnTo>
                    <a:pt x="492" y="88"/>
                  </a:lnTo>
                  <a:lnTo>
                    <a:pt x="468" y="74"/>
                  </a:lnTo>
                  <a:lnTo>
                    <a:pt x="443" y="62"/>
                  </a:lnTo>
                  <a:lnTo>
                    <a:pt x="416" y="51"/>
                  </a:lnTo>
                  <a:lnTo>
                    <a:pt x="387" y="44"/>
                  </a:lnTo>
                  <a:lnTo>
                    <a:pt x="359" y="40"/>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9"/>
            <p:cNvSpPr>
              <a:spLocks/>
            </p:cNvSpPr>
            <p:nvPr/>
          </p:nvSpPr>
          <p:spPr bwMode="auto">
            <a:xfrm>
              <a:off x="3330576" y="1084898"/>
              <a:ext cx="217488" cy="120650"/>
            </a:xfrm>
            <a:custGeom>
              <a:avLst/>
              <a:gdLst>
                <a:gd name="T0" fmla="*/ 86 w 273"/>
                <a:gd name="T1" fmla="*/ 14 h 152"/>
                <a:gd name="T2" fmla="*/ 73 w 273"/>
                <a:gd name="T3" fmla="*/ 0 h 152"/>
                <a:gd name="T4" fmla="*/ 3 w 273"/>
                <a:gd name="T5" fmla="*/ 69 h 152"/>
                <a:gd name="T6" fmla="*/ 3 w 273"/>
                <a:gd name="T7" fmla="*/ 69 h 152"/>
                <a:gd name="T8" fmla="*/ 2 w 273"/>
                <a:gd name="T9" fmla="*/ 73 h 152"/>
                <a:gd name="T10" fmla="*/ 0 w 273"/>
                <a:gd name="T11" fmla="*/ 77 h 152"/>
                <a:gd name="T12" fmla="*/ 2 w 273"/>
                <a:gd name="T13" fmla="*/ 80 h 152"/>
                <a:gd name="T14" fmla="*/ 3 w 273"/>
                <a:gd name="T15" fmla="*/ 84 h 152"/>
                <a:gd name="T16" fmla="*/ 73 w 273"/>
                <a:gd name="T17" fmla="*/ 152 h 152"/>
                <a:gd name="T18" fmla="*/ 86 w 273"/>
                <a:gd name="T19" fmla="*/ 139 h 152"/>
                <a:gd name="T20" fmla="*/ 34 w 273"/>
                <a:gd name="T21" fmla="*/ 86 h 152"/>
                <a:gd name="T22" fmla="*/ 273 w 273"/>
                <a:gd name="T23" fmla="*/ 86 h 152"/>
                <a:gd name="T24" fmla="*/ 273 w 273"/>
                <a:gd name="T25" fmla="*/ 66 h 152"/>
                <a:gd name="T26" fmla="*/ 34 w 273"/>
                <a:gd name="T27" fmla="*/ 66 h 152"/>
                <a:gd name="T28" fmla="*/ 86 w 273"/>
                <a:gd name="T29" fmla="*/ 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152">
                  <a:moveTo>
                    <a:pt x="86" y="14"/>
                  </a:moveTo>
                  <a:lnTo>
                    <a:pt x="73" y="0"/>
                  </a:lnTo>
                  <a:lnTo>
                    <a:pt x="3" y="69"/>
                  </a:lnTo>
                  <a:lnTo>
                    <a:pt x="3" y="69"/>
                  </a:lnTo>
                  <a:lnTo>
                    <a:pt x="2" y="73"/>
                  </a:lnTo>
                  <a:lnTo>
                    <a:pt x="0" y="77"/>
                  </a:lnTo>
                  <a:lnTo>
                    <a:pt x="2" y="80"/>
                  </a:lnTo>
                  <a:lnTo>
                    <a:pt x="3" y="84"/>
                  </a:lnTo>
                  <a:lnTo>
                    <a:pt x="73" y="152"/>
                  </a:lnTo>
                  <a:lnTo>
                    <a:pt x="86" y="139"/>
                  </a:lnTo>
                  <a:lnTo>
                    <a:pt x="34" y="86"/>
                  </a:lnTo>
                  <a:lnTo>
                    <a:pt x="273" y="86"/>
                  </a:lnTo>
                  <a:lnTo>
                    <a:pt x="273" y="66"/>
                  </a:lnTo>
                  <a:lnTo>
                    <a:pt x="34" y="66"/>
                  </a:lnTo>
                  <a:lnTo>
                    <a:pt x="8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0"/>
            <p:cNvSpPr>
              <a:spLocks/>
            </p:cNvSpPr>
            <p:nvPr/>
          </p:nvSpPr>
          <p:spPr bwMode="auto">
            <a:xfrm>
              <a:off x="3359151" y="965835"/>
              <a:ext cx="217488" cy="120650"/>
            </a:xfrm>
            <a:custGeom>
              <a:avLst/>
              <a:gdLst>
                <a:gd name="T0" fmla="*/ 270 w 273"/>
                <a:gd name="T1" fmla="*/ 69 h 152"/>
                <a:gd name="T2" fmla="*/ 200 w 273"/>
                <a:gd name="T3" fmla="*/ 0 h 152"/>
                <a:gd name="T4" fmla="*/ 186 w 273"/>
                <a:gd name="T5" fmla="*/ 14 h 152"/>
                <a:gd name="T6" fmla="*/ 239 w 273"/>
                <a:gd name="T7" fmla="*/ 66 h 152"/>
                <a:gd name="T8" fmla="*/ 0 w 273"/>
                <a:gd name="T9" fmla="*/ 66 h 152"/>
                <a:gd name="T10" fmla="*/ 0 w 273"/>
                <a:gd name="T11" fmla="*/ 86 h 152"/>
                <a:gd name="T12" fmla="*/ 239 w 273"/>
                <a:gd name="T13" fmla="*/ 86 h 152"/>
                <a:gd name="T14" fmla="*/ 186 w 273"/>
                <a:gd name="T15" fmla="*/ 139 h 152"/>
                <a:gd name="T16" fmla="*/ 200 w 273"/>
                <a:gd name="T17" fmla="*/ 152 h 152"/>
                <a:gd name="T18" fmla="*/ 270 w 273"/>
                <a:gd name="T19" fmla="*/ 83 h 152"/>
                <a:gd name="T20" fmla="*/ 270 w 273"/>
                <a:gd name="T21" fmla="*/ 83 h 152"/>
                <a:gd name="T22" fmla="*/ 271 w 273"/>
                <a:gd name="T23" fmla="*/ 79 h 152"/>
                <a:gd name="T24" fmla="*/ 273 w 273"/>
                <a:gd name="T25" fmla="*/ 77 h 152"/>
                <a:gd name="T26" fmla="*/ 271 w 273"/>
                <a:gd name="T27" fmla="*/ 73 h 152"/>
                <a:gd name="T28" fmla="*/ 270 w 273"/>
                <a:gd name="T29" fmla="*/ 69 h 152"/>
                <a:gd name="T30" fmla="*/ 270 w 273"/>
                <a:gd name="T31" fmla="*/ 6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52">
                  <a:moveTo>
                    <a:pt x="270" y="69"/>
                  </a:moveTo>
                  <a:lnTo>
                    <a:pt x="200" y="0"/>
                  </a:lnTo>
                  <a:lnTo>
                    <a:pt x="186" y="14"/>
                  </a:lnTo>
                  <a:lnTo>
                    <a:pt x="239" y="66"/>
                  </a:lnTo>
                  <a:lnTo>
                    <a:pt x="0" y="66"/>
                  </a:lnTo>
                  <a:lnTo>
                    <a:pt x="0" y="86"/>
                  </a:lnTo>
                  <a:lnTo>
                    <a:pt x="239" y="86"/>
                  </a:lnTo>
                  <a:lnTo>
                    <a:pt x="186" y="139"/>
                  </a:lnTo>
                  <a:lnTo>
                    <a:pt x="200" y="152"/>
                  </a:lnTo>
                  <a:lnTo>
                    <a:pt x="270" y="83"/>
                  </a:lnTo>
                  <a:lnTo>
                    <a:pt x="270" y="83"/>
                  </a:lnTo>
                  <a:lnTo>
                    <a:pt x="271" y="79"/>
                  </a:lnTo>
                  <a:lnTo>
                    <a:pt x="273" y="77"/>
                  </a:lnTo>
                  <a:lnTo>
                    <a:pt x="271" y="73"/>
                  </a:lnTo>
                  <a:lnTo>
                    <a:pt x="270" y="69"/>
                  </a:lnTo>
                  <a:lnTo>
                    <a:pt x="27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a:grpSpLocks noChangeAspect="1"/>
          </p:cNvGrpSpPr>
          <p:nvPr/>
        </p:nvGrpSpPr>
        <p:grpSpPr>
          <a:xfrm>
            <a:off x="7056663" y="1905559"/>
            <a:ext cx="1080000" cy="1080000"/>
            <a:chOff x="6711951" y="1663700"/>
            <a:chExt cx="522288" cy="522288"/>
          </a:xfrm>
          <a:solidFill>
            <a:schemeClr val="accent3"/>
          </a:solidFill>
        </p:grpSpPr>
        <p:sp>
          <p:nvSpPr>
            <p:cNvPr id="15" name="Freeform 30"/>
            <p:cNvSpPr>
              <a:spLocks noEditPoints="1"/>
            </p:cNvSpPr>
            <p:nvPr/>
          </p:nvSpPr>
          <p:spPr bwMode="auto">
            <a:xfrm>
              <a:off x="6711951" y="1663700"/>
              <a:ext cx="522288" cy="522288"/>
            </a:xfrm>
            <a:custGeom>
              <a:avLst/>
              <a:gdLst>
                <a:gd name="T0" fmla="*/ 313 w 658"/>
                <a:gd name="T1" fmla="*/ 657 h 658"/>
                <a:gd name="T2" fmla="*/ 263 w 658"/>
                <a:gd name="T3" fmla="*/ 651 h 658"/>
                <a:gd name="T4" fmla="*/ 202 w 658"/>
                <a:gd name="T5" fmla="*/ 631 h 658"/>
                <a:gd name="T6" fmla="*/ 121 w 658"/>
                <a:gd name="T7" fmla="*/ 583 h 658"/>
                <a:gd name="T8" fmla="*/ 56 w 658"/>
                <a:gd name="T9" fmla="*/ 513 h 658"/>
                <a:gd name="T10" fmla="*/ 15 w 658"/>
                <a:gd name="T11" fmla="*/ 427 h 658"/>
                <a:gd name="T12" fmla="*/ 4 w 658"/>
                <a:gd name="T13" fmla="*/ 379 h 658"/>
                <a:gd name="T14" fmla="*/ 0 w 658"/>
                <a:gd name="T15" fmla="*/ 329 h 658"/>
                <a:gd name="T16" fmla="*/ 3 w 658"/>
                <a:gd name="T17" fmla="*/ 295 h 658"/>
                <a:gd name="T18" fmla="*/ 11 w 658"/>
                <a:gd name="T19" fmla="*/ 247 h 658"/>
                <a:gd name="T20" fmla="*/ 40 w 658"/>
                <a:gd name="T21" fmla="*/ 172 h 658"/>
                <a:gd name="T22" fmla="*/ 97 w 658"/>
                <a:gd name="T23" fmla="*/ 96 h 658"/>
                <a:gd name="T24" fmla="*/ 173 w 658"/>
                <a:gd name="T25" fmla="*/ 40 h 658"/>
                <a:gd name="T26" fmla="*/ 247 w 658"/>
                <a:gd name="T27" fmla="*/ 11 h 658"/>
                <a:gd name="T28" fmla="*/ 296 w 658"/>
                <a:gd name="T29" fmla="*/ 1 h 658"/>
                <a:gd name="T30" fmla="*/ 329 w 658"/>
                <a:gd name="T31" fmla="*/ 0 h 658"/>
                <a:gd name="T32" fmla="*/ 379 w 658"/>
                <a:gd name="T33" fmla="*/ 4 h 658"/>
                <a:gd name="T34" fmla="*/ 427 w 658"/>
                <a:gd name="T35" fmla="*/ 15 h 658"/>
                <a:gd name="T36" fmla="*/ 513 w 658"/>
                <a:gd name="T37" fmla="*/ 56 h 658"/>
                <a:gd name="T38" fmla="*/ 583 w 658"/>
                <a:gd name="T39" fmla="*/ 119 h 658"/>
                <a:gd name="T40" fmla="*/ 633 w 658"/>
                <a:gd name="T41" fmla="*/ 201 h 658"/>
                <a:gd name="T42" fmla="*/ 651 w 658"/>
                <a:gd name="T43" fmla="*/ 263 h 658"/>
                <a:gd name="T44" fmla="*/ 658 w 658"/>
                <a:gd name="T45" fmla="*/ 311 h 658"/>
                <a:gd name="T46" fmla="*/ 658 w 658"/>
                <a:gd name="T47" fmla="*/ 346 h 658"/>
                <a:gd name="T48" fmla="*/ 651 w 658"/>
                <a:gd name="T49" fmla="*/ 395 h 658"/>
                <a:gd name="T50" fmla="*/ 633 w 658"/>
                <a:gd name="T51" fmla="*/ 456 h 658"/>
                <a:gd name="T52" fmla="*/ 583 w 658"/>
                <a:gd name="T53" fmla="*/ 538 h 658"/>
                <a:gd name="T54" fmla="*/ 513 w 658"/>
                <a:gd name="T55" fmla="*/ 602 h 658"/>
                <a:gd name="T56" fmla="*/ 427 w 658"/>
                <a:gd name="T57" fmla="*/ 643 h 658"/>
                <a:gd name="T58" fmla="*/ 379 w 658"/>
                <a:gd name="T59" fmla="*/ 654 h 658"/>
                <a:gd name="T60" fmla="*/ 329 w 658"/>
                <a:gd name="T61" fmla="*/ 658 h 658"/>
                <a:gd name="T62" fmla="*/ 329 w 658"/>
                <a:gd name="T63" fmla="*/ 37 h 658"/>
                <a:gd name="T64" fmla="*/ 243 w 658"/>
                <a:gd name="T65" fmla="*/ 51 h 658"/>
                <a:gd name="T66" fmla="*/ 167 w 658"/>
                <a:gd name="T67" fmla="*/ 87 h 658"/>
                <a:gd name="T68" fmla="*/ 105 w 658"/>
                <a:gd name="T69" fmla="*/ 143 h 658"/>
                <a:gd name="T70" fmla="*/ 62 w 658"/>
                <a:gd name="T71" fmla="*/ 216 h 658"/>
                <a:gd name="T72" fmla="*/ 40 w 658"/>
                <a:gd name="T73" fmla="*/ 299 h 658"/>
                <a:gd name="T74" fmla="*/ 40 w 658"/>
                <a:gd name="T75" fmla="*/ 358 h 658"/>
                <a:gd name="T76" fmla="*/ 62 w 658"/>
                <a:gd name="T77" fmla="*/ 442 h 658"/>
                <a:gd name="T78" fmla="*/ 105 w 658"/>
                <a:gd name="T79" fmla="*/ 514 h 658"/>
                <a:gd name="T80" fmla="*/ 167 w 658"/>
                <a:gd name="T81" fmla="*/ 571 h 658"/>
                <a:gd name="T82" fmla="*/ 243 w 658"/>
                <a:gd name="T83" fmla="*/ 607 h 658"/>
                <a:gd name="T84" fmla="*/ 329 w 658"/>
                <a:gd name="T85" fmla="*/ 620 h 658"/>
                <a:gd name="T86" fmla="*/ 388 w 658"/>
                <a:gd name="T87" fmla="*/ 614 h 658"/>
                <a:gd name="T88" fmla="*/ 467 w 658"/>
                <a:gd name="T89" fmla="*/ 585 h 658"/>
                <a:gd name="T90" fmla="*/ 535 w 658"/>
                <a:gd name="T91" fmla="*/ 534 h 658"/>
                <a:gd name="T92" fmla="*/ 586 w 658"/>
                <a:gd name="T93" fmla="*/ 467 h 658"/>
                <a:gd name="T94" fmla="*/ 615 w 658"/>
                <a:gd name="T95" fmla="*/ 388 h 658"/>
                <a:gd name="T96" fmla="*/ 621 w 658"/>
                <a:gd name="T97" fmla="*/ 329 h 658"/>
                <a:gd name="T98" fmla="*/ 607 w 658"/>
                <a:gd name="T99" fmla="*/ 243 h 658"/>
                <a:gd name="T100" fmla="*/ 571 w 658"/>
                <a:gd name="T101" fmla="*/ 166 h 658"/>
                <a:gd name="T102" fmla="*/ 514 w 658"/>
                <a:gd name="T103" fmla="*/ 105 h 658"/>
                <a:gd name="T104" fmla="*/ 443 w 658"/>
                <a:gd name="T105" fmla="*/ 60 h 658"/>
                <a:gd name="T106" fmla="*/ 359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3" y="657"/>
                  </a:lnTo>
                  <a:lnTo>
                    <a:pt x="296" y="655"/>
                  </a:lnTo>
                  <a:lnTo>
                    <a:pt x="279" y="654"/>
                  </a:lnTo>
                  <a:lnTo>
                    <a:pt x="263" y="651"/>
                  </a:lnTo>
                  <a:lnTo>
                    <a:pt x="247" y="647"/>
                  </a:lnTo>
                  <a:lnTo>
                    <a:pt x="232" y="643"/>
                  </a:lnTo>
                  <a:lnTo>
                    <a:pt x="202" y="631"/>
                  </a:lnTo>
                  <a:lnTo>
                    <a:pt x="173" y="618"/>
                  </a:lnTo>
                  <a:lnTo>
                    <a:pt x="145" y="602"/>
                  </a:lnTo>
                  <a:lnTo>
                    <a:pt x="121" y="583"/>
                  </a:lnTo>
                  <a:lnTo>
                    <a:pt x="97" y="561"/>
                  </a:lnTo>
                  <a:lnTo>
                    <a:pt x="75" y="538"/>
                  </a:lnTo>
                  <a:lnTo>
                    <a:pt x="56" y="513"/>
                  </a:lnTo>
                  <a:lnTo>
                    <a:pt x="40" y="486"/>
                  </a:lnTo>
                  <a:lnTo>
                    <a:pt x="27" y="456"/>
                  </a:lnTo>
                  <a:lnTo>
                    <a:pt x="15" y="427"/>
                  </a:lnTo>
                  <a:lnTo>
                    <a:pt x="11" y="411"/>
                  </a:lnTo>
                  <a:lnTo>
                    <a:pt x="7" y="395"/>
                  </a:lnTo>
                  <a:lnTo>
                    <a:pt x="4" y="379"/>
                  </a:lnTo>
                  <a:lnTo>
                    <a:pt x="3" y="362"/>
                  </a:lnTo>
                  <a:lnTo>
                    <a:pt x="1" y="346"/>
                  </a:lnTo>
                  <a:lnTo>
                    <a:pt x="0" y="329"/>
                  </a:lnTo>
                  <a:lnTo>
                    <a:pt x="0" y="329"/>
                  </a:lnTo>
                  <a:lnTo>
                    <a:pt x="1" y="311"/>
                  </a:lnTo>
                  <a:lnTo>
                    <a:pt x="3" y="295"/>
                  </a:lnTo>
                  <a:lnTo>
                    <a:pt x="4" y="279"/>
                  </a:lnTo>
                  <a:lnTo>
                    <a:pt x="7" y="263"/>
                  </a:lnTo>
                  <a:lnTo>
                    <a:pt x="11" y="247"/>
                  </a:lnTo>
                  <a:lnTo>
                    <a:pt x="15" y="231"/>
                  </a:lnTo>
                  <a:lnTo>
                    <a:pt x="27" y="201"/>
                  </a:lnTo>
                  <a:lnTo>
                    <a:pt x="40" y="172"/>
                  </a:lnTo>
                  <a:lnTo>
                    <a:pt x="56" y="145"/>
                  </a:lnTo>
                  <a:lnTo>
                    <a:pt x="75" y="119"/>
                  </a:lnTo>
                  <a:lnTo>
                    <a:pt x="97" y="96"/>
                  </a:lnTo>
                  <a:lnTo>
                    <a:pt x="121" y="75"/>
                  </a:lnTo>
                  <a:lnTo>
                    <a:pt x="145" y="56"/>
                  </a:lnTo>
                  <a:lnTo>
                    <a:pt x="173" y="40"/>
                  </a:lnTo>
                  <a:lnTo>
                    <a:pt x="202" y="25"/>
                  </a:lnTo>
                  <a:lnTo>
                    <a:pt x="232" y="15"/>
                  </a:lnTo>
                  <a:lnTo>
                    <a:pt x="247" y="11"/>
                  </a:lnTo>
                  <a:lnTo>
                    <a:pt x="263" y="6"/>
                  </a:lnTo>
                  <a:lnTo>
                    <a:pt x="279" y="4"/>
                  </a:lnTo>
                  <a:lnTo>
                    <a:pt x="296" y="1"/>
                  </a:lnTo>
                  <a:lnTo>
                    <a:pt x="313" y="1"/>
                  </a:lnTo>
                  <a:lnTo>
                    <a:pt x="329" y="0"/>
                  </a:lnTo>
                  <a:lnTo>
                    <a:pt x="329" y="0"/>
                  </a:lnTo>
                  <a:lnTo>
                    <a:pt x="347" y="1"/>
                  </a:lnTo>
                  <a:lnTo>
                    <a:pt x="363" y="1"/>
                  </a:lnTo>
                  <a:lnTo>
                    <a:pt x="379" y="4"/>
                  </a:lnTo>
                  <a:lnTo>
                    <a:pt x="396" y="6"/>
                  </a:lnTo>
                  <a:lnTo>
                    <a:pt x="411" y="11"/>
                  </a:lnTo>
                  <a:lnTo>
                    <a:pt x="427" y="15"/>
                  </a:lnTo>
                  <a:lnTo>
                    <a:pt x="457" y="25"/>
                  </a:lnTo>
                  <a:lnTo>
                    <a:pt x="486" y="40"/>
                  </a:lnTo>
                  <a:lnTo>
                    <a:pt x="513" y="56"/>
                  </a:lnTo>
                  <a:lnTo>
                    <a:pt x="539" y="75"/>
                  </a:lnTo>
                  <a:lnTo>
                    <a:pt x="561" y="96"/>
                  </a:lnTo>
                  <a:lnTo>
                    <a:pt x="583" y="119"/>
                  </a:lnTo>
                  <a:lnTo>
                    <a:pt x="602" y="145"/>
                  </a:lnTo>
                  <a:lnTo>
                    <a:pt x="618" y="172"/>
                  </a:lnTo>
                  <a:lnTo>
                    <a:pt x="633" y="201"/>
                  </a:lnTo>
                  <a:lnTo>
                    <a:pt x="643" y="231"/>
                  </a:lnTo>
                  <a:lnTo>
                    <a:pt x="647" y="247"/>
                  </a:lnTo>
                  <a:lnTo>
                    <a:pt x="651" y="263"/>
                  </a:lnTo>
                  <a:lnTo>
                    <a:pt x="654" y="279"/>
                  </a:lnTo>
                  <a:lnTo>
                    <a:pt x="657" y="295"/>
                  </a:lnTo>
                  <a:lnTo>
                    <a:pt x="658" y="311"/>
                  </a:lnTo>
                  <a:lnTo>
                    <a:pt x="658" y="329"/>
                  </a:lnTo>
                  <a:lnTo>
                    <a:pt x="658" y="329"/>
                  </a:lnTo>
                  <a:lnTo>
                    <a:pt x="658" y="346"/>
                  </a:lnTo>
                  <a:lnTo>
                    <a:pt x="657" y="362"/>
                  </a:lnTo>
                  <a:lnTo>
                    <a:pt x="654" y="379"/>
                  </a:lnTo>
                  <a:lnTo>
                    <a:pt x="651" y="395"/>
                  </a:lnTo>
                  <a:lnTo>
                    <a:pt x="647" y="411"/>
                  </a:lnTo>
                  <a:lnTo>
                    <a:pt x="643" y="427"/>
                  </a:lnTo>
                  <a:lnTo>
                    <a:pt x="633" y="456"/>
                  </a:lnTo>
                  <a:lnTo>
                    <a:pt x="618" y="486"/>
                  </a:lnTo>
                  <a:lnTo>
                    <a:pt x="602" y="513"/>
                  </a:lnTo>
                  <a:lnTo>
                    <a:pt x="583" y="538"/>
                  </a:lnTo>
                  <a:lnTo>
                    <a:pt x="561" y="561"/>
                  </a:lnTo>
                  <a:lnTo>
                    <a:pt x="539" y="583"/>
                  </a:lnTo>
                  <a:lnTo>
                    <a:pt x="513" y="602"/>
                  </a:lnTo>
                  <a:lnTo>
                    <a:pt x="486" y="618"/>
                  </a:lnTo>
                  <a:lnTo>
                    <a:pt x="457" y="631"/>
                  </a:lnTo>
                  <a:lnTo>
                    <a:pt x="427" y="643"/>
                  </a:lnTo>
                  <a:lnTo>
                    <a:pt x="411" y="647"/>
                  </a:lnTo>
                  <a:lnTo>
                    <a:pt x="396" y="651"/>
                  </a:lnTo>
                  <a:lnTo>
                    <a:pt x="379" y="654"/>
                  </a:lnTo>
                  <a:lnTo>
                    <a:pt x="363" y="655"/>
                  </a:lnTo>
                  <a:lnTo>
                    <a:pt x="347" y="657"/>
                  </a:lnTo>
                  <a:lnTo>
                    <a:pt x="329" y="658"/>
                  </a:lnTo>
                  <a:lnTo>
                    <a:pt x="329" y="658"/>
                  </a:lnTo>
                  <a:close/>
                  <a:moveTo>
                    <a:pt x="329" y="37"/>
                  </a:moveTo>
                  <a:lnTo>
                    <a:pt x="329" y="37"/>
                  </a:lnTo>
                  <a:lnTo>
                    <a:pt x="300" y="39"/>
                  </a:lnTo>
                  <a:lnTo>
                    <a:pt x="271" y="44"/>
                  </a:lnTo>
                  <a:lnTo>
                    <a:pt x="243" y="51"/>
                  </a:lnTo>
                  <a:lnTo>
                    <a:pt x="216" y="60"/>
                  </a:lnTo>
                  <a:lnTo>
                    <a:pt x="191" y="72"/>
                  </a:lnTo>
                  <a:lnTo>
                    <a:pt x="167" y="87"/>
                  </a:lnTo>
                  <a:lnTo>
                    <a:pt x="144" y="105"/>
                  </a:lnTo>
                  <a:lnTo>
                    <a:pt x="124" y="123"/>
                  </a:lnTo>
                  <a:lnTo>
                    <a:pt x="105" y="143"/>
                  </a:lnTo>
                  <a:lnTo>
                    <a:pt x="89" y="166"/>
                  </a:lnTo>
                  <a:lnTo>
                    <a:pt x="74" y="191"/>
                  </a:lnTo>
                  <a:lnTo>
                    <a:pt x="62" y="216"/>
                  </a:lnTo>
                  <a:lnTo>
                    <a:pt x="51" y="243"/>
                  </a:lnTo>
                  <a:lnTo>
                    <a:pt x="44" y="270"/>
                  </a:lnTo>
                  <a:lnTo>
                    <a:pt x="40" y="299"/>
                  </a:lnTo>
                  <a:lnTo>
                    <a:pt x="38" y="329"/>
                  </a:lnTo>
                  <a:lnTo>
                    <a:pt x="38" y="329"/>
                  </a:lnTo>
                  <a:lnTo>
                    <a:pt x="40" y="358"/>
                  </a:lnTo>
                  <a:lnTo>
                    <a:pt x="44" y="388"/>
                  </a:lnTo>
                  <a:lnTo>
                    <a:pt x="51" y="415"/>
                  </a:lnTo>
                  <a:lnTo>
                    <a:pt x="62" y="442"/>
                  </a:lnTo>
                  <a:lnTo>
                    <a:pt x="74" y="467"/>
                  </a:lnTo>
                  <a:lnTo>
                    <a:pt x="89" y="491"/>
                  </a:lnTo>
                  <a:lnTo>
                    <a:pt x="105" y="514"/>
                  </a:lnTo>
                  <a:lnTo>
                    <a:pt x="124" y="534"/>
                  </a:lnTo>
                  <a:lnTo>
                    <a:pt x="144" y="553"/>
                  </a:lnTo>
                  <a:lnTo>
                    <a:pt x="167" y="571"/>
                  </a:lnTo>
                  <a:lnTo>
                    <a:pt x="191" y="585"/>
                  </a:lnTo>
                  <a:lnTo>
                    <a:pt x="216" y="597"/>
                  </a:lnTo>
                  <a:lnTo>
                    <a:pt x="243" y="607"/>
                  </a:lnTo>
                  <a:lnTo>
                    <a:pt x="271" y="614"/>
                  </a:lnTo>
                  <a:lnTo>
                    <a:pt x="300" y="619"/>
                  </a:lnTo>
                  <a:lnTo>
                    <a:pt x="329" y="620"/>
                  </a:lnTo>
                  <a:lnTo>
                    <a:pt x="329" y="620"/>
                  </a:lnTo>
                  <a:lnTo>
                    <a:pt x="359" y="619"/>
                  </a:lnTo>
                  <a:lnTo>
                    <a:pt x="388" y="614"/>
                  </a:lnTo>
                  <a:lnTo>
                    <a:pt x="416" y="607"/>
                  </a:lnTo>
                  <a:lnTo>
                    <a:pt x="443" y="597"/>
                  </a:lnTo>
                  <a:lnTo>
                    <a:pt x="467" y="585"/>
                  </a:lnTo>
                  <a:lnTo>
                    <a:pt x="492" y="571"/>
                  </a:lnTo>
                  <a:lnTo>
                    <a:pt x="514" y="553"/>
                  </a:lnTo>
                  <a:lnTo>
                    <a:pt x="535" y="534"/>
                  </a:lnTo>
                  <a:lnTo>
                    <a:pt x="553" y="514"/>
                  </a:lnTo>
                  <a:lnTo>
                    <a:pt x="571" y="491"/>
                  </a:lnTo>
                  <a:lnTo>
                    <a:pt x="586" y="467"/>
                  </a:lnTo>
                  <a:lnTo>
                    <a:pt x="598" y="442"/>
                  </a:lnTo>
                  <a:lnTo>
                    <a:pt x="607" y="415"/>
                  </a:lnTo>
                  <a:lnTo>
                    <a:pt x="615" y="388"/>
                  </a:lnTo>
                  <a:lnTo>
                    <a:pt x="619" y="358"/>
                  </a:lnTo>
                  <a:lnTo>
                    <a:pt x="621" y="329"/>
                  </a:lnTo>
                  <a:lnTo>
                    <a:pt x="621" y="329"/>
                  </a:lnTo>
                  <a:lnTo>
                    <a:pt x="619" y="299"/>
                  </a:lnTo>
                  <a:lnTo>
                    <a:pt x="615" y="270"/>
                  </a:lnTo>
                  <a:lnTo>
                    <a:pt x="607" y="243"/>
                  </a:lnTo>
                  <a:lnTo>
                    <a:pt x="598" y="216"/>
                  </a:lnTo>
                  <a:lnTo>
                    <a:pt x="586" y="191"/>
                  </a:lnTo>
                  <a:lnTo>
                    <a:pt x="571" y="166"/>
                  </a:lnTo>
                  <a:lnTo>
                    <a:pt x="553" y="143"/>
                  </a:lnTo>
                  <a:lnTo>
                    <a:pt x="535" y="123"/>
                  </a:lnTo>
                  <a:lnTo>
                    <a:pt x="514" y="105"/>
                  </a:lnTo>
                  <a:lnTo>
                    <a:pt x="492" y="87"/>
                  </a:lnTo>
                  <a:lnTo>
                    <a:pt x="467" y="72"/>
                  </a:lnTo>
                  <a:lnTo>
                    <a:pt x="443" y="60"/>
                  </a:lnTo>
                  <a:lnTo>
                    <a:pt x="416" y="51"/>
                  </a:lnTo>
                  <a:lnTo>
                    <a:pt x="388" y="44"/>
                  </a:lnTo>
                  <a:lnTo>
                    <a:pt x="359"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0"/>
            <p:cNvSpPr>
              <a:spLocks/>
            </p:cNvSpPr>
            <p:nvPr/>
          </p:nvSpPr>
          <p:spPr bwMode="auto">
            <a:xfrm>
              <a:off x="6959601" y="1787525"/>
              <a:ext cx="60325" cy="61913"/>
            </a:xfrm>
            <a:custGeom>
              <a:avLst/>
              <a:gdLst>
                <a:gd name="T0" fmla="*/ 77 w 77"/>
                <a:gd name="T1" fmla="*/ 38 h 76"/>
                <a:gd name="T2" fmla="*/ 77 w 77"/>
                <a:gd name="T3" fmla="*/ 38 h 76"/>
                <a:gd name="T4" fmla="*/ 75 w 77"/>
                <a:gd name="T5" fmla="*/ 31 h 76"/>
                <a:gd name="T6" fmla="*/ 73 w 77"/>
                <a:gd name="T7" fmla="*/ 24 h 76"/>
                <a:gd name="T8" fmla="*/ 70 w 77"/>
                <a:gd name="T9" fmla="*/ 17 h 76"/>
                <a:gd name="T10" fmla="*/ 64 w 77"/>
                <a:gd name="T11" fmla="*/ 12 h 76"/>
                <a:gd name="T12" fmla="*/ 59 w 77"/>
                <a:gd name="T13" fmla="*/ 7 h 76"/>
                <a:gd name="T14" fmla="*/ 52 w 77"/>
                <a:gd name="T15" fmla="*/ 3 h 76"/>
                <a:gd name="T16" fmla="*/ 46 w 77"/>
                <a:gd name="T17" fmla="*/ 1 h 76"/>
                <a:gd name="T18" fmla="*/ 38 w 77"/>
                <a:gd name="T19" fmla="*/ 0 h 76"/>
                <a:gd name="T20" fmla="*/ 38 w 77"/>
                <a:gd name="T21" fmla="*/ 0 h 76"/>
                <a:gd name="T22" fmla="*/ 31 w 77"/>
                <a:gd name="T23" fmla="*/ 1 h 76"/>
                <a:gd name="T24" fmla="*/ 23 w 77"/>
                <a:gd name="T25" fmla="*/ 3 h 76"/>
                <a:gd name="T26" fmla="*/ 17 w 77"/>
                <a:gd name="T27" fmla="*/ 7 h 76"/>
                <a:gd name="T28" fmla="*/ 11 w 77"/>
                <a:gd name="T29" fmla="*/ 12 h 76"/>
                <a:gd name="T30" fmla="*/ 7 w 77"/>
                <a:gd name="T31" fmla="*/ 17 h 76"/>
                <a:gd name="T32" fmla="*/ 3 w 77"/>
                <a:gd name="T33" fmla="*/ 24 h 76"/>
                <a:gd name="T34" fmla="*/ 1 w 77"/>
                <a:gd name="T35" fmla="*/ 31 h 76"/>
                <a:gd name="T36" fmla="*/ 0 w 77"/>
                <a:gd name="T37" fmla="*/ 38 h 76"/>
                <a:gd name="T38" fmla="*/ 0 w 77"/>
                <a:gd name="T39" fmla="*/ 38 h 76"/>
                <a:gd name="T40" fmla="*/ 1 w 77"/>
                <a:gd name="T41" fmla="*/ 46 h 76"/>
                <a:gd name="T42" fmla="*/ 3 w 77"/>
                <a:gd name="T43" fmla="*/ 52 h 76"/>
                <a:gd name="T44" fmla="*/ 7 w 77"/>
                <a:gd name="T45" fmla="*/ 59 h 76"/>
                <a:gd name="T46" fmla="*/ 11 w 77"/>
                <a:gd name="T47" fmla="*/ 64 h 76"/>
                <a:gd name="T48" fmla="*/ 17 w 77"/>
                <a:gd name="T49" fmla="*/ 70 h 76"/>
                <a:gd name="T50" fmla="*/ 23 w 77"/>
                <a:gd name="T51" fmla="*/ 74 h 76"/>
                <a:gd name="T52" fmla="*/ 31 w 77"/>
                <a:gd name="T53" fmla="*/ 75 h 76"/>
                <a:gd name="T54" fmla="*/ 38 w 77"/>
                <a:gd name="T55" fmla="*/ 76 h 76"/>
                <a:gd name="T56" fmla="*/ 38 w 77"/>
                <a:gd name="T57" fmla="*/ 76 h 76"/>
                <a:gd name="T58" fmla="*/ 46 w 77"/>
                <a:gd name="T59" fmla="*/ 75 h 76"/>
                <a:gd name="T60" fmla="*/ 52 w 77"/>
                <a:gd name="T61" fmla="*/ 74 h 76"/>
                <a:gd name="T62" fmla="*/ 59 w 77"/>
                <a:gd name="T63" fmla="*/ 70 h 76"/>
                <a:gd name="T64" fmla="*/ 64 w 77"/>
                <a:gd name="T65" fmla="*/ 64 h 76"/>
                <a:gd name="T66" fmla="*/ 70 w 77"/>
                <a:gd name="T67" fmla="*/ 59 h 76"/>
                <a:gd name="T68" fmla="*/ 73 w 77"/>
                <a:gd name="T69" fmla="*/ 52 h 76"/>
                <a:gd name="T70" fmla="*/ 75 w 77"/>
                <a:gd name="T71" fmla="*/ 46 h 76"/>
                <a:gd name="T72" fmla="*/ 77 w 77"/>
                <a:gd name="T73" fmla="*/ 38 h 76"/>
                <a:gd name="T74" fmla="*/ 77 w 77"/>
                <a:gd name="T7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6">
                  <a:moveTo>
                    <a:pt x="77" y="38"/>
                  </a:moveTo>
                  <a:lnTo>
                    <a:pt x="77" y="38"/>
                  </a:lnTo>
                  <a:lnTo>
                    <a:pt x="75" y="31"/>
                  </a:lnTo>
                  <a:lnTo>
                    <a:pt x="73" y="24"/>
                  </a:lnTo>
                  <a:lnTo>
                    <a:pt x="70" y="17"/>
                  </a:lnTo>
                  <a:lnTo>
                    <a:pt x="64" y="12"/>
                  </a:lnTo>
                  <a:lnTo>
                    <a:pt x="59" y="7"/>
                  </a:lnTo>
                  <a:lnTo>
                    <a:pt x="52" y="3"/>
                  </a:lnTo>
                  <a:lnTo>
                    <a:pt x="46" y="1"/>
                  </a:lnTo>
                  <a:lnTo>
                    <a:pt x="38" y="0"/>
                  </a:lnTo>
                  <a:lnTo>
                    <a:pt x="38" y="0"/>
                  </a:lnTo>
                  <a:lnTo>
                    <a:pt x="31" y="1"/>
                  </a:lnTo>
                  <a:lnTo>
                    <a:pt x="23" y="3"/>
                  </a:lnTo>
                  <a:lnTo>
                    <a:pt x="17" y="7"/>
                  </a:lnTo>
                  <a:lnTo>
                    <a:pt x="11" y="12"/>
                  </a:lnTo>
                  <a:lnTo>
                    <a:pt x="7" y="17"/>
                  </a:lnTo>
                  <a:lnTo>
                    <a:pt x="3" y="24"/>
                  </a:lnTo>
                  <a:lnTo>
                    <a:pt x="1" y="31"/>
                  </a:lnTo>
                  <a:lnTo>
                    <a:pt x="0" y="38"/>
                  </a:lnTo>
                  <a:lnTo>
                    <a:pt x="0" y="38"/>
                  </a:lnTo>
                  <a:lnTo>
                    <a:pt x="1" y="46"/>
                  </a:lnTo>
                  <a:lnTo>
                    <a:pt x="3" y="52"/>
                  </a:lnTo>
                  <a:lnTo>
                    <a:pt x="7" y="59"/>
                  </a:lnTo>
                  <a:lnTo>
                    <a:pt x="11" y="64"/>
                  </a:lnTo>
                  <a:lnTo>
                    <a:pt x="17" y="70"/>
                  </a:lnTo>
                  <a:lnTo>
                    <a:pt x="23" y="74"/>
                  </a:lnTo>
                  <a:lnTo>
                    <a:pt x="31" y="75"/>
                  </a:lnTo>
                  <a:lnTo>
                    <a:pt x="38" y="76"/>
                  </a:lnTo>
                  <a:lnTo>
                    <a:pt x="38" y="76"/>
                  </a:lnTo>
                  <a:lnTo>
                    <a:pt x="46" y="75"/>
                  </a:lnTo>
                  <a:lnTo>
                    <a:pt x="52" y="74"/>
                  </a:lnTo>
                  <a:lnTo>
                    <a:pt x="59" y="70"/>
                  </a:lnTo>
                  <a:lnTo>
                    <a:pt x="64" y="64"/>
                  </a:lnTo>
                  <a:lnTo>
                    <a:pt x="70" y="59"/>
                  </a:lnTo>
                  <a:lnTo>
                    <a:pt x="73" y="52"/>
                  </a:lnTo>
                  <a:lnTo>
                    <a:pt x="75" y="46"/>
                  </a:lnTo>
                  <a:lnTo>
                    <a:pt x="77" y="38"/>
                  </a:lnTo>
                  <a:lnTo>
                    <a:pt x="7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1"/>
            <p:cNvSpPr>
              <a:spLocks noEditPoints="1"/>
            </p:cNvSpPr>
            <p:nvPr/>
          </p:nvSpPr>
          <p:spPr bwMode="auto">
            <a:xfrm>
              <a:off x="6838951" y="1838325"/>
              <a:ext cx="266700" cy="207963"/>
            </a:xfrm>
            <a:custGeom>
              <a:avLst/>
              <a:gdLst>
                <a:gd name="T0" fmla="*/ 315 w 336"/>
                <a:gd name="T1" fmla="*/ 79 h 262"/>
                <a:gd name="T2" fmla="*/ 310 w 336"/>
                <a:gd name="T3" fmla="*/ 83 h 262"/>
                <a:gd name="T4" fmla="*/ 312 w 336"/>
                <a:gd name="T5" fmla="*/ 87 h 262"/>
                <a:gd name="T6" fmla="*/ 315 w 336"/>
                <a:gd name="T7" fmla="*/ 90 h 262"/>
                <a:gd name="T8" fmla="*/ 324 w 336"/>
                <a:gd name="T9" fmla="*/ 98 h 262"/>
                <a:gd name="T10" fmla="*/ 325 w 336"/>
                <a:gd name="T11" fmla="*/ 106 h 262"/>
                <a:gd name="T12" fmla="*/ 319 w 336"/>
                <a:gd name="T13" fmla="*/ 124 h 262"/>
                <a:gd name="T14" fmla="*/ 313 w 336"/>
                <a:gd name="T15" fmla="*/ 118 h 262"/>
                <a:gd name="T16" fmla="*/ 305 w 336"/>
                <a:gd name="T17" fmla="*/ 91 h 262"/>
                <a:gd name="T18" fmla="*/ 290 w 336"/>
                <a:gd name="T19" fmla="*/ 69 h 262"/>
                <a:gd name="T20" fmla="*/ 270 w 336"/>
                <a:gd name="T21" fmla="*/ 51 h 262"/>
                <a:gd name="T22" fmla="*/ 245 w 336"/>
                <a:gd name="T23" fmla="*/ 39 h 262"/>
                <a:gd name="T24" fmla="*/ 218 w 336"/>
                <a:gd name="T25" fmla="*/ 35 h 262"/>
                <a:gd name="T26" fmla="*/ 126 w 336"/>
                <a:gd name="T27" fmla="*/ 24 h 262"/>
                <a:gd name="T28" fmla="*/ 104 w 336"/>
                <a:gd name="T29" fmla="*/ 7 h 262"/>
                <a:gd name="T30" fmla="*/ 75 w 336"/>
                <a:gd name="T31" fmla="*/ 0 h 262"/>
                <a:gd name="T32" fmla="*/ 58 w 336"/>
                <a:gd name="T33" fmla="*/ 3 h 262"/>
                <a:gd name="T34" fmla="*/ 55 w 336"/>
                <a:gd name="T35" fmla="*/ 5 h 262"/>
                <a:gd name="T36" fmla="*/ 55 w 336"/>
                <a:gd name="T37" fmla="*/ 9 h 262"/>
                <a:gd name="T38" fmla="*/ 61 w 336"/>
                <a:gd name="T39" fmla="*/ 65 h 262"/>
                <a:gd name="T40" fmla="*/ 39 w 336"/>
                <a:gd name="T41" fmla="*/ 99 h 262"/>
                <a:gd name="T42" fmla="*/ 4 w 336"/>
                <a:gd name="T43" fmla="*/ 101 h 262"/>
                <a:gd name="T44" fmla="*/ 0 w 336"/>
                <a:gd name="T45" fmla="*/ 105 h 262"/>
                <a:gd name="T46" fmla="*/ 2 w 336"/>
                <a:gd name="T47" fmla="*/ 183 h 262"/>
                <a:gd name="T48" fmla="*/ 6 w 336"/>
                <a:gd name="T49" fmla="*/ 187 h 262"/>
                <a:gd name="T50" fmla="*/ 58 w 336"/>
                <a:gd name="T51" fmla="*/ 196 h 262"/>
                <a:gd name="T52" fmla="*/ 88 w 336"/>
                <a:gd name="T53" fmla="*/ 219 h 262"/>
                <a:gd name="T54" fmla="*/ 88 w 336"/>
                <a:gd name="T55" fmla="*/ 259 h 262"/>
                <a:gd name="T56" fmla="*/ 93 w 336"/>
                <a:gd name="T57" fmla="*/ 262 h 262"/>
                <a:gd name="T58" fmla="*/ 149 w 336"/>
                <a:gd name="T59" fmla="*/ 262 h 262"/>
                <a:gd name="T60" fmla="*/ 152 w 336"/>
                <a:gd name="T61" fmla="*/ 257 h 262"/>
                <a:gd name="T62" fmla="*/ 195 w 336"/>
                <a:gd name="T63" fmla="*/ 257 h 262"/>
                <a:gd name="T64" fmla="*/ 198 w 336"/>
                <a:gd name="T65" fmla="*/ 261 h 262"/>
                <a:gd name="T66" fmla="*/ 255 w 336"/>
                <a:gd name="T67" fmla="*/ 262 h 262"/>
                <a:gd name="T68" fmla="*/ 259 w 336"/>
                <a:gd name="T69" fmla="*/ 261 h 262"/>
                <a:gd name="T70" fmla="*/ 261 w 336"/>
                <a:gd name="T71" fmla="*/ 219 h 262"/>
                <a:gd name="T72" fmla="*/ 281 w 336"/>
                <a:gd name="T73" fmla="*/ 206 h 262"/>
                <a:gd name="T74" fmla="*/ 304 w 336"/>
                <a:gd name="T75" fmla="*/ 176 h 262"/>
                <a:gd name="T76" fmla="*/ 315 w 336"/>
                <a:gd name="T77" fmla="*/ 140 h 262"/>
                <a:gd name="T78" fmla="*/ 324 w 336"/>
                <a:gd name="T79" fmla="*/ 134 h 262"/>
                <a:gd name="T80" fmla="*/ 333 w 336"/>
                <a:gd name="T81" fmla="*/ 122 h 262"/>
                <a:gd name="T82" fmla="*/ 336 w 336"/>
                <a:gd name="T83" fmla="*/ 106 h 262"/>
                <a:gd name="T84" fmla="*/ 332 w 336"/>
                <a:gd name="T85" fmla="*/ 90 h 262"/>
                <a:gd name="T86" fmla="*/ 317 w 336"/>
                <a:gd name="T87" fmla="*/ 79 h 262"/>
                <a:gd name="T88" fmla="*/ 98 w 336"/>
                <a:gd name="T89" fmla="*/ 126 h 262"/>
                <a:gd name="T90" fmla="*/ 83 w 336"/>
                <a:gd name="T91" fmla="*/ 117 h 262"/>
                <a:gd name="T92" fmla="*/ 83 w 336"/>
                <a:gd name="T93" fmla="*/ 105 h 262"/>
                <a:gd name="T94" fmla="*/ 98 w 336"/>
                <a:gd name="T95" fmla="*/ 94 h 262"/>
                <a:gd name="T96" fmla="*/ 109 w 336"/>
                <a:gd name="T97" fmla="*/ 99 h 262"/>
                <a:gd name="T98" fmla="*/ 114 w 336"/>
                <a:gd name="T99" fmla="*/ 110 h 262"/>
                <a:gd name="T100" fmla="*/ 105 w 336"/>
                <a:gd name="T101" fmla="*/ 125 h 262"/>
                <a:gd name="T102" fmla="*/ 223 w 336"/>
                <a:gd name="T103" fmla="*/ 78 h 262"/>
                <a:gd name="T104" fmla="*/ 156 w 336"/>
                <a:gd name="T105" fmla="*/ 78 h 262"/>
                <a:gd name="T106" fmla="*/ 152 w 336"/>
                <a:gd name="T107" fmla="*/ 73 h 262"/>
                <a:gd name="T108" fmla="*/ 153 w 336"/>
                <a:gd name="T109" fmla="*/ 69 h 262"/>
                <a:gd name="T110" fmla="*/ 223 w 336"/>
                <a:gd name="T111" fmla="*/ 67 h 262"/>
                <a:gd name="T112" fmla="*/ 226 w 336"/>
                <a:gd name="T113" fmla="*/ 69 h 262"/>
                <a:gd name="T114" fmla="*/ 229 w 336"/>
                <a:gd name="T115" fmla="*/ 73 h 262"/>
                <a:gd name="T116" fmla="*/ 225 w 336"/>
                <a:gd name="T117" fmla="*/ 7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262">
                  <a:moveTo>
                    <a:pt x="317" y="79"/>
                  </a:moveTo>
                  <a:lnTo>
                    <a:pt x="317" y="79"/>
                  </a:lnTo>
                  <a:lnTo>
                    <a:pt x="315" y="79"/>
                  </a:lnTo>
                  <a:lnTo>
                    <a:pt x="313" y="79"/>
                  </a:lnTo>
                  <a:lnTo>
                    <a:pt x="312" y="81"/>
                  </a:lnTo>
                  <a:lnTo>
                    <a:pt x="310" y="83"/>
                  </a:lnTo>
                  <a:lnTo>
                    <a:pt x="310" y="83"/>
                  </a:lnTo>
                  <a:lnTo>
                    <a:pt x="310" y="85"/>
                  </a:lnTo>
                  <a:lnTo>
                    <a:pt x="312" y="87"/>
                  </a:lnTo>
                  <a:lnTo>
                    <a:pt x="313" y="89"/>
                  </a:lnTo>
                  <a:lnTo>
                    <a:pt x="315" y="90"/>
                  </a:lnTo>
                  <a:lnTo>
                    <a:pt x="315" y="90"/>
                  </a:lnTo>
                  <a:lnTo>
                    <a:pt x="317" y="90"/>
                  </a:lnTo>
                  <a:lnTo>
                    <a:pt x="321" y="93"/>
                  </a:lnTo>
                  <a:lnTo>
                    <a:pt x="324" y="98"/>
                  </a:lnTo>
                  <a:lnTo>
                    <a:pt x="325" y="102"/>
                  </a:lnTo>
                  <a:lnTo>
                    <a:pt x="325" y="106"/>
                  </a:lnTo>
                  <a:lnTo>
                    <a:pt x="325" y="106"/>
                  </a:lnTo>
                  <a:lnTo>
                    <a:pt x="325" y="113"/>
                  </a:lnTo>
                  <a:lnTo>
                    <a:pt x="323" y="120"/>
                  </a:lnTo>
                  <a:lnTo>
                    <a:pt x="319" y="124"/>
                  </a:lnTo>
                  <a:lnTo>
                    <a:pt x="315" y="128"/>
                  </a:lnTo>
                  <a:lnTo>
                    <a:pt x="315" y="128"/>
                  </a:lnTo>
                  <a:lnTo>
                    <a:pt x="313" y="118"/>
                  </a:lnTo>
                  <a:lnTo>
                    <a:pt x="312" y="109"/>
                  </a:lnTo>
                  <a:lnTo>
                    <a:pt x="309" y="99"/>
                  </a:lnTo>
                  <a:lnTo>
                    <a:pt x="305" y="91"/>
                  </a:lnTo>
                  <a:lnTo>
                    <a:pt x="301" y="83"/>
                  </a:lnTo>
                  <a:lnTo>
                    <a:pt x="296" y="75"/>
                  </a:lnTo>
                  <a:lnTo>
                    <a:pt x="290" y="69"/>
                  </a:lnTo>
                  <a:lnTo>
                    <a:pt x="285" y="62"/>
                  </a:lnTo>
                  <a:lnTo>
                    <a:pt x="278" y="56"/>
                  </a:lnTo>
                  <a:lnTo>
                    <a:pt x="270" y="51"/>
                  </a:lnTo>
                  <a:lnTo>
                    <a:pt x="262" y="46"/>
                  </a:lnTo>
                  <a:lnTo>
                    <a:pt x="254" y="42"/>
                  </a:lnTo>
                  <a:lnTo>
                    <a:pt x="245" y="39"/>
                  </a:lnTo>
                  <a:lnTo>
                    <a:pt x="237" y="36"/>
                  </a:lnTo>
                  <a:lnTo>
                    <a:pt x="227" y="35"/>
                  </a:lnTo>
                  <a:lnTo>
                    <a:pt x="218" y="35"/>
                  </a:lnTo>
                  <a:lnTo>
                    <a:pt x="133" y="35"/>
                  </a:lnTo>
                  <a:lnTo>
                    <a:pt x="133" y="35"/>
                  </a:lnTo>
                  <a:lnTo>
                    <a:pt x="126" y="24"/>
                  </a:lnTo>
                  <a:lnTo>
                    <a:pt x="118" y="16"/>
                  </a:lnTo>
                  <a:lnTo>
                    <a:pt x="112" y="11"/>
                  </a:lnTo>
                  <a:lnTo>
                    <a:pt x="104" y="7"/>
                  </a:lnTo>
                  <a:lnTo>
                    <a:pt x="96" y="4"/>
                  </a:lnTo>
                  <a:lnTo>
                    <a:pt x="88" y="1"/>
                  </a:lnTo>
                  <a:lnTo>
                    <a:pt x="75" y="0"/>
                  </a:lnTo>
                  <a:lnTo>
                    <a:pt x="75" y="0"/>
                  </a:lnTo>
                  <a:lnTo>
                    <a:pt x="63" y="1"/>
                  </a:lnTo>
                  <a:lnTo>
                    <a:pt x="58" y="3"/>
                  </a:lnTo>
                  <a:lnTo>
                    <a:pt x="58" y="3"/>
                  </a:lnTo>
                  <a:lnTo>
                    <a:pt x="57" y="4"/>
                  </a:lnTo>
                  <a:lnTo>
                    <a:pt x="55" y="5"/>
                  </a:lnTo>
                  <a:lnTo>
                    <a:pt x="55" y="5"/>
                  </a:lnTo>
                  <a:lnTo>
                    <a:pt x="55" y="7"/>
                  </a:lnTo>
                  <a:lnTo>
                    <a:pt x="55" y="9"/>
                  </a:lnTo>
                  <a:lnTo>
                    <a:pt x="70" y="55"/>
                  </a:lnTo>
                  <a:lnTo>
                    <a:pt x="70" y="55"/>
                  </a:lnTo>
                  <a:lnTo>
                    <a:pt x="61" y="65"/>
                  </a:lnTo>
                  <a:lnTo>
                    <a:pt x="51" y="75"/>
                  </a:lnTo>
                  <a:lnTo>
                    <a:pt x="45" y="87"/>
                  </a:lnTo>
                  <a:lnTo>
                    <a:pt x="39" y="99"/>
                  </a:lnTo>
                  <a:lnTo>
                    <a:pt x="6" y="99"/>
                  </a:lnTo>
                  <a:lnTo>
                    <a:pt x="6" y="99"/>
                  </a:lnTo>
                  <a:lnTo>
                    <a:pt x="4" y="101"/>
                  </a:lnTo>
                  <a:lnTo>
                    <a:pt x="2" y="101"/>
                  </a:lnTo>
                  <a:lnTo>
                    <a:pt x="2" y="103"/>
                  </a:lnTo>
                  <a:lnTo>
                    <a:pt x="0" y="105"/>
                  </a:lnTo>
                  <a:lnTo>
                    <a:pt x="0" y="181"/>
                  </a:lnTo>
                  <a:lnTo>
                    <a:pt x="0" y="181"/>
                  </a:lnTo>
                  <a:lnTo>
                    <a:pt x="2" y="183"/>
                  </a:lnTo>
                  <a:lnTo>
                    <a:pt x="2" y="185"/>
                  </a:lnTo>
                  <a:lnTo>
                    <a:pt x="4" y="185"/>
                  </a:lnTo>
                  <a:lnTo>
                    <a:pt x="6" y="187"/>
                  </a:lnTo>
                  <a:lnTo>
                    <a:pt x="50" y="187"/>
                  </a:lnTo>
                  <a:lnTo>
                    <a:pt x="50" y="187"/>
                  </a:lnTo>
                  <a:lnTo>
                    <a:pt x="58" y="196"/>
                  </a:lnTo>
                  <a:lnTo>
                    <a:pt x="66" y="206"/>
                  </a:lnTo>
                  <a:lnTo>
                    <a:pt x="77" y="214"/>
                  </a:lnTo>
                  <a:lnTo>
                    <a:pt x="88" y="219"/>
                  </a:lnTo>
                  <a:lnTo>
                    <a:pt x="88" y="257"/>
                  </a:lnTo>
                  <a:lnTo>
                    <a:pt x="88" y="257"/>
                  </a:lnTo>
                  <a:lnTo>
                    <a:pt x="88" y="259"/>
                  </a:lnTo>
                  <a:lnTo>
                    <a:pt x="89" y="261"/>
                  </a:lnTo>
                  <a:lnTo>
                    <a:pt x="90" y="262"/>
                  </a:lnTo>
                  <a:lnTo>
                    <a:pt x="93" y="262"/>
                  </a:lnTo>
                  <a:lnTo>
                    <a:pt x="147" y="262"/>
                  </a:lnTo>
                  <a:lnTo>
                    <a:pt x="147" y="262"/>
                  </a:lnTo>
                  <a:lnTo>
                    <a:pt x="149" y="262"/>
                  </a:lnTo>
                  <a:lnTo>
                    <a:pt x="151" y="261"/>
                  </a:lnTo>
                  <a:lnTo>
                    <a:pt x="152" y="259"/>
                  </a:lnTo>
                  <a:lnTo>
                    <a:pt x="152" y="257"/>
                  </a:lnTo>
                  <a:lnTo>
                    <a:pt x="152" y="230"/>
                  </a:lnTo>
                  <a:lnTo>
                    <a:pt x="195" y="230"/>
                  </a:lnTo>
                  <a:lnTo>
                    <a:pt x="195" y="257"/>
                  </a:lnTo>
                  <a:lnTo>
                    <a:pt x="195" y="257"/>
                  </a:lnTo>
                  <a:lnTo>
                    <a:pt x="196" y="259"/>
                  </a:lnTo>
                  <a:lnTo>
                    <a:pt x="198" y="261"/>
                  </a:lnTo>
                  <a:lnTo>
                    <a:pt x="199" y="262"/>
                  </a:lnTo>
                  <a:lnTo>
                    <a:pt x="200" y="262"/>
                  </a:lnTo>
                  <a:lnTo>
                    <a:pt x="255" y="262"/>
                  </a:lnTo>
                  <a:lnTo>
                    <a:pt x="255" y="262"/>
                  </a:lnTo>
                  <a:lnTo>
                    <a:pt x="257" y="262"/>
                  </a:lnTo>
                  <a:lnTo>
                    <a:pt x="259" y="261"/>
                  </a:lnTo>
                  <a:lnTo>
                    <a:pt x="259" y="259"/>
                  </a:lnTo>
                  <a:lnTo>
                    <a:pt x="261" y="257"/>
                  </a:lnTo>
                  <a:lnTo>
                    <a:pt x="261" y="219"/>
                  </a:lnTo>
                  <a:lnTo>
                    <a:pt x="261" y="219"/>
                  </a:lnTo>
                  <a:lnTo>
                    <a:pt x="272" y="214"/>
                  </a:lnTo>
                  <a:lnTo>
                    <a:pt x="281" y="206"/>
                  </a:lnTo>
                  <a:lnTo>
                    <a:pt x="290" y="196"/>
                  </a:lnTo>
                  <a:lnTo>
                    <a:pt x="298" y="187"/>
                  </a:lnTo>
                  <a:lnTo>
                    <a:pt x="304" y="176"/>
                  </a:lnTo>
                  <a:lnTo>
                    <a:pt x="309" y="164"/>
                  </a:lnTo>
                  <a:lnTo>
                    <a:pt x="313" y="152"/>
                  </a:lnTo>
                  <a:lnTo>
                    <a:pt x="315" y="140"/>
                  </a:lnTo>
                  <a:lnTo>
                    <a:pt x="315" y="140"/>
                  </a:lnTo>
                  <a:lnTo>
                    <a:pt x="320" y="137"/>
                  </a:lnTo>
                  <a:lnTo>
                    <a:pt x="324" y="134"/>
                  </a:lnTo>
                  <a:lnTo>
                    <a:pt x="328" y="132"/>
                  </a:lnTo>
                  <a:lnTo>
                    <a:pt x="331" y="128"/>
                  </a:lnTo>
                  <a:lnTo>
                    <a:pt x="333" y="122"/>
                  </a:lnTo>
                  <a:lnTo>
                    <a:pt x="335" y="118"/>
                  </a:lnTo>
                  <a:lnTo>
                    <a:pt x="336" y="106"/>
                  </a:lnTo>
                  <a:lnTo>
                    <a:pt x="336" y="106"/>
                  </a:lnTo>
                  <a:lnTo>
                    <a:pt x="336" y="99"/>
                  </a:lnTo>
                  <a:lnTo>
                    <a:pt x="335" y="94"/>
                  </a:lnTo>
                  <a:lnTo>
                    <a:pt x="332" y="90"/>
                  </a:lnTo>
                  <a:lnTo>
                    <a:pt x="329" y="86"/>
                  </a:lnTo>
                  <a:lnTo>
                    <a:pt x="323" y="81"/>
                  </a:lnTo>
                  <a:lnTo>
                    <a:pt x="317" y="79"/>
                  </a:lnTo>
                  <a:lnTo>
                    <a:pt x="317" y="79"/>
                  </a:lnTo>
                  <a:close/>
                  <a:moveTo>
                    <a:pt x="98" y="126"/>
                  </a:moveTo>
                  <a:lnTo>
                    <a:pt x="98" y="126"/>
                  </a:lnTo>
                  <a:lnTo>
                    <a:pt x="92" y="125"/>
                  </a:lnTo>
                  <a:lnTo>
                    <a:pt x="86" y="122"/>
                  </a:lnTo>
                  <a:lnTo>
                    <a:pt x="83" y="117"/>
                  </a:lnTo>
                  <a:lnTo>
                    <a:pt x="82" y="110"/>
                  </a:lnTo>
                  <a:lnTo>
                    <a:pt x="82" y="110"/>
                  </a:lnTo>
                  <a:lnTo>
                    <a:pt x="83" y="105"/>
                  </a:lnTo>
                  <a:lnTo>
                    <a:pt x="86" y="99"/>
                  </a:lnTo>
                  <a:lnTo>
                    <a:pt x="92" y="95"/>
                  </a:lnTo>
                  <a:lnTo>
                    <a:pt x="98" y="94"/>
                  </a:lnTo>
                  <a:lnTo>
                    <a:pt x="98" y="94"/>
                  </a:lnTo>
                  <a:lnTo>
                    <a:pt x="105" y="95"/>
                  </a:lnTo>
                  <a:lnTo>
                    <a:pt x="109" y="99"/>
                  </a:lnTo>
                  <a:lnTo>
                    <a:pt x="113" y="105"/>
                  </a:lnTo>
                  <a:lnTo>
                    <a:pt x="114" y="110"/>
                  </a:lnTo>
                  <a:lnTo>
                    <a:pt x="114" y="110"/>
                  </a:lnTo>
                  <a:lnTo>
                    <a:pt x="113" y="117"/>
                  </a:lnTo>
                  <a:lnTo>
                    <a:pt x="109" y="122"/>
                  </a:lnTo>
                  <a:lnTo>
                    <a:pt x="105" y="125"/>
                  </a:lnTo>
                  <a:lnTo>
                    <a:pt x="98" y="126"/>
                  </a:lnTo>
                  <a:lnTo>
                    <a:pt x="98" y="126"/>
                  </a:lnTo>
                  <a:close/>
                  <a:moveTo>
                    <a:pt x="223" y="78"/>
                  </a:moveTo>
                  <a:lnTo>
                    <a:pt x="157" y="78"/>
                  </a:lnTo>
                  <a:lnTo>
                    <a:pt x="157" y="78"/>
                  </a:lnTo>
                  <a:lnTo>
                    <a:pt x="156" y="78"/>
                  </a:lnTo>
                  <a:lnTo>
                    <a:pt x="153" y="77"/>
                  </a:lnTo>
                  <a:lnTo>
                    <a:pt x="152" y="75"/>
                  </a:lnTo>
                  <a:lnTo>
                    <a:pt x="152" y="73"/>
                  </a:lnTo>
                  <a:lnTo>
                    <a:pt x="152" y="73"/>
                  </a:lnTo>
                  <a:lnTo>
                    <a:pt x="152" y="71"/>
                  </a:lnTo>
                  <a:lnTo>
                    <a:pt x="153" y="69"/>
                  </a:lnTo>
                  <a:lnTo>
                    <a:pt x="156" y="67"/>
                  </a:lnTo>
                  <a:lnTo>
                    <a:pt x="157" y="67"/>
                  </a:lnTo>
                  <a:lnTo>
                    <a:pt x="223" y="67"/>
                  </a:lnTo>
                  <a:lnTo>
                    <a:pt x="223" y="67"/>
                  </a:lnTo>
                  <a:lnTo>
                    <a:pt x="225" y="67"/>
                  </a:lnTo>
                  <a:lnTo>
                    <a:pt x="226" y="69"/>
                  </a:lnTo>
                  <a:lnTo>
                    <a:pt x="227" y="71"/>
                  </a:lnTo>
                  <a:lnTo>
                    <a:pt x="229" y="73"/>
                  </a:lnTo>
                  <a:lnTo>
                    <a:pt x="229" y="73"/>
                  </a:lnTo>
                  <a:lnTo>
                    <a:pt x="227" y="75"/>
                  </a:lnTo>
                  <a:lnTo>
                    <a:pt x="226" y="77"/>
                  </a:lnTo>
                  <a:lnTo>
                    <a:pt x="225" y="78"/>
                  </a:lnTo>
                  <a:lnTo>
                    <a:pt x="223" y="78"/>
                  </a:lnTo>
                  <a:lnTo>
                    <a:pt x="223"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bwMode="gray">
          <a:xfrm>
            <a:off x="304455" y="3112057"/>
            <a:ext cx="2520000" cy="318924"/>
          </a:xfrm>
          <a:prstGeom prst="rect">
            <a:avLst/>
          </a:prstGeom>
          <a:noFill/>
        </p:spPr>
        <p:txBody>
          <a:bodyPr wrap="square" lIns="36000" tIns="36000" rIns="36000" bIns="36000" rtlCol="0">
            <a:spAutoFit/>
          </a:bodyPr>
          <a:lstStyle/>
          <a:p>
            <a:pPr marL="0" indent="0" algn="ctr">
              <a:buNone/>
            </a:pPr>
            <a:r>
              <a:rPr lang="en-GB" sz="1600" b="1" dirty="0" smtClean="0"/>
              <a:t>Maintainin</a:t>
            </a:r>
            <a:r>
              <a:rPr lang="en-GB" b="1" dirty="0" smtClean="0"/>
              <a:t>g security</a:t>
            </a:r>
            <a:endParaRPr lang="en-GB" sz="1600" b="1" dirty="0" smtClean="0"/>
          </a:p>
        </p:txBody>
      </p:sp>
      <p:sp>
        <p:nvSpPr>
          <p:cNvPr id="18" name="TextBox 17"/>
          <p:cNvSpPr txBox="1"/>
          <p:nvPr/>
        </p:nvSpPr>
        <p:spPr bwMode="gray">
          <a:xfrm>
            <a:off x="3312000" y="3112057"/>
            <a:ext cx="2520000" cy="811367"/>
          </a:xfrm>
          <a:prstGeom prst="rect">
            <a:avLst/>
          </a:prstGeom>
          <a:noFill/>
        </p:spPr>
        <p:txBody>
          <a:bodyPr wrap="square" lIns="36000" tIns="36000" rIns="36000" bIns="36000" rtlCol="0">
            <a:spAutoFit/>
          </a:bodyPr>
          <a:lstStyle/>
          <a:p>
            <a:pPr marL="0" indent="0" algn="ctr">
              <a:buNone/>
            </a:pPr>
            <a:r>
              <a:rPr lang="en-GB" sz="1600" b="1" dirty="0" smtClean="0"/>
              <a:t>Facilitating the flow </a:t>
            </a:r>
            <a:r>
              <a:rPr lang="en-GB" sz="1600" dirty="0" smtClean="0"/>
              <a:t>of goods (including animals, food and plants) and people</a:t>
            </a:r>
          </a:p>
        </p:txBody>
      </p:sp>
      <p:sp>
        <p:nvSpPr>
          <p:cNvPr id="19" name="TextBox 18"/>
          <p:cNvSpPr txBox="1"/>
          <p:nvPr/>
        </p:nvSpPr>
        <p:spPr bwMode="gray">
          <a:xfrm>
            <a:off x="6336663" y="3112057"/>
            <a:ext cx="2520000" cy="565146"/>
          </a:xfrm>
          <a:prstGeom prst="rect">
            <a:avLst/>
          </a:prstGeom>
          <a:noFill/>
        </p:spPr>
        <p:txBody>
          <a:bodyPr wrap="square" lIns="36000" tIns="36000" rIns="36000" bIns="36000" rtlCol="0">
            <a:spAutoFit/>
          </a:bodyPr>
          <a:lstStyle/>
          <a:p>
            <a:pPr marL="0" indent="0" algn="ctr">
              <a:buNone/>
            </a:pPr>
            <a:r>
              <a:rPr lang="en-GB" dirty="0"/>
              <a:t>Protection of </a:t>
            </a:r>
            <a:r>
              <a:rPr lang="en-GB" b="1" dirty="0"/>
              <a:t>revenue and compliance </a:t>
            </a:r>
            <a:r>
              <a:rPr lang="en-GB" dirty="0"/>
              <a:t>with standards</a:t>
            </a:r>
            <a:endParaRPr lang="en-GB" sz="1600" dirty="0" smtClean="0"/>
          </a:p>
        </p:txBody>
      </p:sp>
    </p:spTree>
    <p:extLst>
      <p:ext uri="{BB962C8B-B14F-4D97-AF65-F5344CB8AC3E}">
        <p14:creationId xmlns:p14="http://schemas.microsoft.com/office/powerpoint/2010/main" val="3957933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 xmlns:a16="http://schemas.microsoft.com/office/drawing/2014/main" id="{483399F6-B3ED-4530-8104-BA076522482E}"/>
              </a:ext>
            </a:extLst>
          </p:cNvPr>
          <p:cNvSpPr/>
          <p:nvPr/>
        </p:nvSpPr>
        <p:spPr bwMode="gray">
          <a:xfrm>
            <a:off x="4721872" y="2622837"/>
            <a:ext cx="3708000" cy="1620000"/>
          </a:xfrm>
          <a:prstGeom prst="roundRect">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spcAft>
                <a:spcPts val="600"/>
              </a:spcAft>
              <a:buNone/>
            </a:pPr>
            <a:r>
              <a:rPr lang="en-GB" sz="1400" b="1" dirty="0">
                <a:solidFill>
                  <a:schemeClr val="bg2"/>
                </a:solidFill>
                <a:ea typeface="Calibri" panose="020F0502020204030204" pitchFamily="34" charset="0"/>
              </a:rPr>
              <a:t>Phase 4</a:t>
            </a:r>
            <a:r>
              <a:rPr lang="en-GB" sz="1400" dirty="0">
                <a:solidFill>
                  <a:schemeClr val="bg2"/>
                </a:solidFill>
                <a:ea typeface="Calibri" panose="020F0502020204030204" pitchFamily="34" charset="0"/>
              </a:rPr>
              <a:t> </a:t>
            </a:r>
            <a:br>
              <a:rPr lang="en-GB" sz="1400" dirty="0">
                <a:solidFill>
                  <a:schemeClr val="bg2"/>
                </a:solidFill>
                <a:ea typeface="Calibri" panose="020F0502020204030204" pitchFamily="34" charset="0"/>
              </a:rPr>
            </a:br>
            <a:r>
              <a:rPr lang="en-GB" sz="1400" dirty="0">
                <a:solidFill>
                  <a:schemeClr val="bg2"/>
                </a:solidFill>
                <a:ea typeface="Calibri" panose="020F0502020204030204" pitchFamily="34" charset="0"/>
              </a:rPr>
              <a:t>If the M20 holding area and Manston becomes full, the M26 could be used to hold additional lorries heading for Eurotunnel.</a:t>
            </a:r>
          </a:p>
        </p:txBody>
      </p:sp>
      <p:sp>
        <p:nvSpPr>
          <p:cNvPr id="24" name="Arrow: Curved Right 23">
            <a:extLst>
              <a:ext uri="{FF2B5EF4-FFF2-40B4-BE49-F238E27FC236}">
                <a16:creationId xmlns="" xmlns:a16="http://schemas.microsoft.com/office/drawing/2014/main" id="{2DF6ED24-B614-4D4D-A2C5-419FA2E581A7}"/>
              </a:ext>
            </a:extLst>
          </p:cNvPr>
          <p:cNvSpPr/>
          <p:nvPr/>
        </p:nvSpPr>
        <p:spPr bwMode="gray">
          <a:xfrm rot="10578188">
            <a:off x="8242697" y="3608484"/>
            <a:ext cx="374350" cy="1093979"/>
          </a:xfrm>
          <a:prstGeom prst="curvedRightArrow">
            <a:avLst>
              <a:gd name="adj1" fmla="val 35842"/>
              <a:gd name="adj2" fmla="val 87402"/>
              <a:gd name="adj3" fmla="val 4926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a:solidFill>
                <a:schemeClr val="tx1"/>
              </a:solidFill>
            </a:endParaRPr>
          </a:p>
        </p:txBody>
      </p:sp>
      <p:sp>
        <p:nvSpPr>
          <p:cNvPr id="14" name="Rectangle: Rounded Corners 13">
            <a:extLst>
              <a:ext uri="{FF2B5EF4-FFF2-40B4-BE49-F238E27FC236}">
                <a16:creationId xmlns="" xmlns:a16="http://schemas.microsoft.com/office/drawing/2014/main" id="{ECC54CEC-C7D0-4A66-81B1-26B3B7FBA9B1}"/>
              </a:ext>
            </a:extLst>
          </p:cNvPr>
          <p:cNvSpPr/>
          <p:nvPr/>
        </p:nvSpPr>
        <p:spPr bwMode="gray">
          <a:xfrm>
            <a:off x="4726670" y="4373472"/>
            <a:ext cx="3708000" cy="1620000"/>
          </a:xfrm>
          <a:prstGeom prst="roundRect">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spcAft>
                <a:spcPts val="600"/>
              </a:spcAft>
              <a:buNone/>
            </a:pPr>
            <a:r>
              <a:rPr lang="en-GB" sz="1400" b="1" dirty="0">
                <a:solidFill>
                  <a:schemeClr val="bg2"/>
                </a:solidFill>
                <a:ea typeface="Calibri" panose="020F0502020204030204" pitchFamily="34" charset="0"/>
              </a:rPr>
              <a:t>Phase 3</a:t>
            </a:r>
            <a:r>
              <a:rPr lang="en-GB" sz="1400" dirty="0">
                <a:solidFill>
                  <a:schemeClr val="bg2"/>
                </a:solidFill>
                <a:ea typeface="Calibri" panose="020F0502020204030204" pitchFamily="34" charset="0"/>
              </a:rPr>
              <a:t> </a:t>
            </a:r>
            <a:br>
              <a:rPr lang="en-GB" sz="1400" dirty="0">
                <a:solidFill>
                  <a:schemeClr val="bg2"/>
                </a:solidFill>
                <a:ea typeface="Calibri" panose="020F0502020204030204" pitchFamily="34" charset="0"/>
              </a:rPr>
            </a:br>
            <a:r>
              <a:rPr lang="en-GB" sz="1400" dirty="0">
                <a:solidFill>
                  <a:schemeClr val="bg2"/>
                </a:solidFill>
                <a:ea typeface="Calibri" panose="020F0502020204030204" pitchFamily="34" charset="0"/>
              </a:rPr>
              <a:t>If phase 2 becomes full, lorries heading for Port of Dover will be directed to Manston Airfield, while the M20 is used to hold traffic for Eurotunnel. Traffic lights on the A256 after Manston Airfield will help to manage traffic travelling to the port</a:t>
            </a:r>
            <a:r>
              <a:rPr lang="en-GB" sz="1400" dirty="0" smtClean="0">
                <a:solidFill>
                  <a:schemeClr val="bg2"/>
                </a:solidFill>
                <a:ea typeface="Calibri" panose="020F0502020204030204" pitchFamily="34" charset="0"/>
              </a:rPr>
              <a:t>.</a:t>
            </a:r>
            <a:endParaRPr lang="en-GB" sz="1400" dirty="0">
              <a:solidFill>
                <a:schemeClr val="bg2"/>
              </a:solidFill>
              <a:ea typeface="Calibri" panose="020F0502020204030204" pitchFamily="34" charset="0"/>
            </a:endParaRPr>
          </a:p>
        </p:txBody>
      </p:sp>
      <p:sp>
        <p:nvSpPr>
          <p:cNvPr id="23" name="Arrow: Curved Right 22">
            <a:extLst>
              <a:ext uri="{FF2B5EF4-FFF2-40B4-BE49-F238E27FC236}">
                <a16:creationId xmlns="" xmlns:a16="http://schemas.microsoft.com/office/drawing/2014/main" id="{33904B66-6FBB-4C85-BAD0-27C7B70CF6E9}"/>
              </a:ext>
            </a:extLst>
          </p:cNvPr>
          <p:cNvSpPr/>
          <p:nvPr/>
        </p:nvSpPr>
        <p:spPr bwMode="gray">
          <a:xfrm rot="16723349">
            <a:off x="4235581" y="5120756"/>
            <a:ext cx="450563" cy="1151254"/>
          </a:xfrm>
          <a:prstGeom prst="curvedRightArrow">
            <a:avLst>
              <a:gd name="adj1" fmla="val 35842"/>
              <a:gd name="adj2" fmla="val 87402"/>
              <a:gd name="adj3" fmla="val 4926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a:solidFill>
                <a:schemeClr val="tx1"/>
              </a:solidFill>
            </a:endParaRPr>
          </a:p>
        </p:txBody>
      </p:sp>
      <p:sp>
        <p:nvSpPr>
          <p:cNvPr id="4" name="Title 1">
            <a:extLst>
              <a:ext uri="{FF2B5EF4-FFF2-40B4-BE49-F238E27FC236}">
                <a16:creationId xmlns="" xmlns:a16="http://schemas.microsoft.com/office/drawing/2014/main" id="{437A2EB1-472E-440F-8BBE-4E88DC096DDD}"/>
              </a:ext>
            </a:extLst>
          </p:cNvPr>
          <p:cNvSpPr txBox="1">
            <a:spLocks/>
          </p:cNvSpPr>
          <p:nvPr/>
        </p:nvSpPr>
        <p:spPr>
          <a:xfrm>
            <a:off x="295896" y="149795"/>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sz="2400" b="0" dirty="0">
                <a:solidFill>
                  <a:schemeClr val="accent3"/>
                </a:solidFill>
              </a:rPr>
              <a:t>Prepare your business now to ensure you, your customers and suppliers are ready for EU Exit </a:t>
            </a:r>
            <a:endParaRPr lang="en-GB" sz="2400" b="0" dirty="0"/>
          </a:p>
        </p:txBody>
      </p:sp>
      <p:sp>
        <p:nvSpPr>
          <p:cNvPr id="15" name="Rectangle: Rounded Corners 14">
            <a:extLst>
              <a:ext uri="{FF2B5EF4-FFF2-40B4-BE49-F238E27FC236}">
                <a16:creationId xmlns="" xmlns:a16="http://schemas.microsoft.com/office/drawing/2014/main" id="{C92A3D6E-0930-435F-BB29-497DBA085F9D}"/>
              </a:ext>
            </a:extLst>
          </p:cNvPr>
          <p:cNvSpPr/>
          <p:nvPr/>
        </p:nvSpPr>
        <p:spPr bwMode="gray">
          <a:xfrm>
            <a:off x="709435" y="4373472"/>
            <a:ext cx="3708000" cy="1620000"/>
          </a:xfrm>
          <a:prstGeom prst="roundRect">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spcAft>
                <a:spcPts val="600"/>
              </a:spcAft>
              <a:buNone/>
            </a:pPr>
            <a:r>
              <a:rPr lang="en-GB" sz="1400" b="1" dirty="0">
                <a:solidFill>
                  <a:schemeClr val="bg2"/>
                </a:solidFill>
                <a:ea typeface="Calibri" panose="020F0502020204030204" pitchFamily="34" charset="0"/>
              </a:rPr>
              <a:t>Phase 2</a:t>
            </a:r>
            <a:br>
              <a:rPr lang="en-GB" sz="1400" b="1" dirty="0">
                <a:solidFill>
                  <a:schemeClr val="bg2"/>
                </a:solidFill>
                <a:ea typeface="Calibri" panose="020F0502020204030204" pitchFamily="34" charset="0"/>
              </a:rPr>
            </a:br>
            <a:r>
              <a:rPr lang="en-GB" sz="1400" dirty="0">
                <a:solidFill>
                  <a:schemeClr val="bg2"/>
                </a:solidFill>
                <a:ea typeface="Calibri" panose="020F0502020204030204" pitchFamily="34" charset="0"/>
              </a:rPr>
              <a:t>If phase 1 capacity is reached, we will start queuing Europe bound lorries that are 7.5 tonnes and over on the coast bound section of the M20 between junction 8 and 9 with cars and other vehicles using a contraflow on the London-bound carriageway.</a:t>
            </a:r>
          </a:p>
        </p:txBody>
      </p:sp>
      <p:sp>
        <p:nvSpPr>
          <p:cNvPr id="22" name="Arrow: Curved Right 21">
            <a:extLst>
              <a:ext uri="{FF2B5EF4-FFF2-40B4-BE49-F238E27FC236}">
                <a16:creationId xmlns="" xmlns:a16="http://schemas.microsoft.com/office/drawing/2014/main" id="{54EF1199-61B3-4B21-A7D9-25D096CE4AE5}"/>
              </a:ext>
            </a:extLst>
          </p:cNvPr>
          <p:cNvSpPr/>
          <p:nvPr/>
        </p:nvSpPr>
        <p:spPr bwMode="gray">
          <a:xfrm>
            <a:off x="521638" y="3639261"/>
            <a:ext cx="374350" cy="1093979"/>
          </a:xfrm>
          <a:prstGeom prst="curvedRightArrow">
            <a:avLst>
              <a:gd name="adj1" fmla="val 35842"/>
              <a:gd name="adj2" fmla="val 87402"/>
              <a:gd name="adj3" fmla="val 4926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a:solidFill>
                <a:schemeClr val="tx1"/>
              </a:solidFill>
            </a:endParaRPr>
          </a:p>
        </p:txBody>
      </p:sp>
      <p:sp>
        <p:nvSpPr>
          <p:cNvPr id="17" name="Rectangle: Rounded Corners 16">
            <a:extLst>
              <a:ext uri="{FF2B5EF4-FFF2-40B4-BE49-F238E27FC236}">
                <a16:creationId xmlns="" xmlns:a16="http://schemas.microsoft.com/office/drawing/2014/main" id="{3A7EB24F-21DA-491D-B641-F777E3119810}"/>
              </a:ext>
            </a:extLst>
          </p:cNvPr>
          <p:cNvSpPr/>
          <p:nvPr/>
        </p:nvSpPr>
        <p:spPr bwMode="gray">
          <a:xfrm>
            <a:off x="709435" y="2622367"/>
            <a:ext cx="3708000" cy="1620000"/>
          </a:xfrm>
          <a:prstGeom prst="roundRect">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spcAft>
                <a:spcPts val="600"/>
              </a:spcAft>
              <a:buNone/>
            </a:pPr>
            <a:r>
              <a:rPr lang="en-GB" sz="1400" b="1" dirty="0">
                <a:solidFill>
                  <a:schemeClr val="bg2"/>
                </a:solidFill>
                <a:ea typeface="Calibri" panose="020F0502020204030204" pitchFamily="34" charset="0"/>
              </a:rPr>
              <a:t>Phase 1</a:t>
            </a:r>
            <a:r>
              <a:rPr lang="en-GB" sz="1400" dirty="0">
                <a:solidFill>
                  <a:schemeClr val="bg2"/>
                </a:solidFill>
                <a:ea typeface="Calibri" panose="020F0502020204030204" pitchFamily="34" charset="0"/>
              </a:rPr>
              <a:t> </a:t>
            </a:r>
            <a:r>
              <a:rPr lang="en-GB" dirty="0">
                <a:solidFill>
                  <a:schemeClr val="bg2"/>
                </a:solidFill>
                <a:ea typeface="Calibri" panose="020F0502020204030204" pitchFamily="34" charset="0"/>
              </a:rPr>
              <a:t/>
            </a:r>
            <a:br>
              <a:rPr lang="en-GB" dirty="0">
                <a:solidFill>
                  <a:schemeClr val="bg2"/>
                </a:solidFill>
                <a:ea typeface="Calibri" panose="020F0502020204030204" pitchFamily="34" charset="0"/>
              </a:rPr>
            </a:br>
            <a:r>
              <a:rPr lang="en-GB" sz="1400" dirty="0">
                <a:solidFill>
                  <a:schemeClr val="bg2"/>
                </a:solidFill>
                <a:ea typeface="Calibri" panose="020F0502020204030204" pitchFamily="34" charset="0"/>
              </a:rPr>
              <a:t>In the event of excessive disruption to services across the English Channel, improved holding capacity in the Port of Dover and Eurotunnel, as well as on the A20 approach to the port (Dover TAP), would be used</a:t>
            </a:r>
            <a:r>
              <a:rPr lang="en-GB" sz="1400" dirty="0" smtClean="0">
                <a:solidFill>
                  <a:schemeClr val="bg2"/>
                </a:solidFill>
                <a:ea typeface="Calibri" panose="020F0502020204030204" pitchFamily="34" charset="0"/>
              </a:rPr>
              <a:t>.</a:t>
            </a:r>
            <a:endParaRPr lang="en-GB" sz="1400" dirty="0">
              <a:solidFill>
                <a:schemeClr val="bg2"/>
              </a:solidFill>
              <a:ea typeface="Calibri" panose="020F0502020204030204" pitchFamily="34" charset="0"/>
            </a:endParaRPr>
          </a:p>
        </p:txBody>
      </p:sp>
      <p:sp>
        <p:nvSpPr>
          <p:cNvPr id="25" name="TextBox 24">
            <a:extLst>
              <a:ext uri="{FF2B5EF4-FFF2-40B4-BE49-F238E27FC236}">
                <a16:creationId xmlns="" xmlns:a16="http://schemas.microsoft.com/office/drawing/2014/main" id="{53334BD0-B14C-4A5E-A10D-38DB208BE391}"/>
              </a:ext>
            </a:extLst>
          </p:cNvPr>
          <p:cNvSpPr txBox="1"/>
          <p:nvPr/>
        </p:nvSpPr>
        <p:spPr bwMode="gray">
          <a:xfrm>
            <a:off x="1362410" y="6050860"/>
            <a:ext cx="6419179" cy="288147"/>
          </a:xfrm>
          <a:prstGeom prst="rect">
            <a:avLst/>
          </a:prstGeom>
          <a:noFill/>
        </p:spPr>
        <p:txBody>
          <a:bodyPr wrap="square" lIns="36000" tIns="36000" rIns="36000" bIns="36000" rtlCol="0">
            <a:spAutoFit/>
          </a:bodyPr>
          <a:lstStyle/>
          <a:p>
            <a:pPr marL="0" indent="0">
              <a:buNone/>
            </a:pPr>
            <a:r>
              <a:rPr lang="en-GB" sz="1400" dirty="0"/>
              <a:t>Further information can be found on </a:t>
            </a:r>
            <a:r>
              <a:rPr lang="en-GB" sz="1400" dirty="0">
                <a:solidFill>
                  <a:schemeClr val="accent3"/>
                </a:solidFill>
              </a:rPr>
              <a:t>https://highwaysengland.co.uk/OperationBrock/ </a:t>
            </a:r>
          </a:p>
        </p:txBody>
      </p:sp>
      <p:sp>
        <p:nvSpPr>
          <p:cNvPr id="12"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19"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400" b="1" dirty="0">
                <a:cs typeface="Arial" panose="020B0604020202020204" pitchFamily="34" charset="0"/>
              </a:rPr>
              <a:t>What is Operation Brock</a:t>
            </a:r>
            <a:r>
              <a:rPr lang="en-GB" sz="1400" b="1" dirty="0" smtClean="0">
                <a:cs typeface="Arial" panose="020B0604020202020204" pitchFamily="34" charset="0"/>
              </a:rPr>
              <a:t>?</a:t>
            </a:r>
          </a:p>
          <a:p>
            <a:pPr marL="0" lvl="1" indent="0">
              <a:lnSpc>
                <a:spcPct val="120000"/>
              </a:lnSpc>
              <a:spcBef>
                <a:spcPts val="0"/>
              </a:spcBef>
              <a:spcAft>
                <a:spcPts val="600"/>
              </a:spcAft>
              <a:buNone/>
            </a:pPr>
            <a:r>
              <a:rPr lang="en-GB" sz="1400" b="1" dirty="0">
                <a:solidFill>
                  <a:schemeClr val="accent3"/>
                </a:solidFill>
                <a:cs typeface="Arial" panose="020B0604020202020204" pitchFamily="34" charset="0"/>
              </a:rPr>
              <a:t>Operation Brock is a set of measures to keep the M20 open in both directions between junctions 8 and 9 in the event of disruption to services across the English Channel, by using different holding areas</a:t>
            </a:r>
            <a:r>
              <a:rPr lang="en-GB" sz="1400" dirty="0">
                <a:cs typeface="Arial" panose="020B0604020202020204" pitchFamily="34" charset="0"/>
              </a:rPr>
              <a:t>. </a:t>
            </a:r>
            <a:r>
              <a:rPr lang="en-GB" sz="1400" dirty="0" smtClean="0">
                <a:cs typeface="Arial" panose="020B0604020202020204" pitchFamily="34" charset="0"/>
              </a:rPr>
              <a:t>The </a:t>
            </a:r>
            <a:r>
              <a:rPr lang="en-GB" sz="1400" dirty="0">
                <a:cs typeface="Arial" panose="020B0604020202020204" pitchFamily="34" charset="0"/>
              </a:rPr>
              <a:t>queuing system only applies to lorries heading to mainland Europe from Kent. All other drivers should check conditions before setting out and, if they’re crossing the channel, check with their service operator for updates</a:t>
            </a:r>
            <a:r>
              <a:rPr lang="en-GB" sz="1400" dirty="0" smtClean="0">
                <a:cs typeface="Arial" panose="020B0604020202020204" pitchFamily="34" charset="0"/>
              </a:rPr>
              <a:t>. This is all predicated on the French traffic management system which enables them to keep their networks open in all directions.</a:t>
            </a:r>
            <a:endParaRPr lang="en-GB" sz="1400" dirty="0">
              <a:cs typeface="Arial" panose="020B0604020202020204" pitchFamily="34" charset="0"/>
            </a:endParaRPr>
          </a:p>
          <a:p>
            <a:pPr marL="0" lvl="1" indent="0">
              <a:lnSpc>
                <a:spcPct val="120000"/>
              </a:lnSpc>
              <a:spcBef>
                <a:spcPts val="0"/>
              </a:spcBef>
              <a:spcAft>
                <a:spcPts val="600"/>
              </a:spcAft>
              <a:buNone/>
            </a:pPr>
            <a:endParaRPr lang="en-GB" sz="1400" dirty="0">
              <a:cs typeface="Arial" panose="020B0604020202020204" pitchFamily="34" charset="0"/>
            </a:endParaRPr>
          </a:p>
          <a:p>
            <a:pPr marL="0" lvl="1" indent="0">
              <a:lnSpc>
                <a:spcPct val="120000"/>
              </a:lnSpc>
              <a:spcBef>
                <a:spcPts val="0"/>
              </a:spcBef>
              <a:spcAft>
                <a:spcPts val="600"/>
              </a:spcAft>
              <a:buNone/>
            </a:pPr>
            <a:endParaRPr lang="en-GB" sz="1400" dirty="0">
              <a:cs typeface="Arial" panose="020B0604020202020204" pitchFamily="34" charset="0"/>
            </a:endParaRPr>
          </a:p>
        </p:txBody>
      </p:sp>
    </p:spTree>
    <p:extLst>
      <p:ext uri="{BB962C8B-B14F-4D97-AF65-F5344CB8AC3E}">
        <p14:creationId xmlns:p14="http://schemas.microsoft.com/office/powerpoint/2010/main" val="2861164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9525" y="866775"/>
            <a:ext cx="408791" cy="69916"/>
          </a:xfrm>
          <a:prstGeom prst="rect">
            <a:avLst/>
          </a:prstGeom>
          <a:noFill/>
        </p:spPr>
        <p:txBody>
          <a:bodyPr vert="horz" wrap="none" lIns="27000" tIns="27000" rIns="27000" bIns="27000" rtlCol="0">
            <a:spAutoFit/>
          </a:bodyPr>
          <a:lstStyle/>
          <a:p>
            <a:pPr marL="0" indent="0">
              <a:buFontTx/>
              <a:buNone/>
            </a:pPr>
            <a:r>
              <a:rPr lang="en-US" sz="100" dirty="0">
                <a:solidFill>
                  <a:srgbClr val="FFFFFF">
                    <a:alpha val="0"/>
                  </a:srgbClr>
                </a:solidFill>
              </a:rPr>
              <a:t>overall_0_131600703271538582 columns_1_131600694444874709 </a:t>
            </a:r>
          </a:p>
        </p:txBody>
      </p:sp>
      <p:sp>
        <p:nvSpPr>
          <p:cNvPr id="10" name="TextBox 9"/>
          <p:cNvSpPr txBox="1"/>
          <p:nvPr/>
        </p:nvSpPr>
        <p:spPr bwMode="gray">
          <a:xfrm>
            <a:off x="209549" y="3694151"/>
            <a:ext cx="4161677" cy="885524"/>
          </a:xfrm>
          <a:prstGeom prst="rect">
            <a:avLst/>
          </a:prstGeom>
          <a:noFill/>
        </p:spPr>
        <p:txBody>
          <a:bodyPr wrap="none" lIns="27000" tIns="27000" rIns="27000" bIns="27000" rtlCol="0">
            <a:spAutoFit/>
          </a:bodyPr>
          <a:lstStyle/>
          <a:p>
            <a:pPr marL="0" indent="0">
              <a:buFontTx/>
              <a:buNone/>
            </a:pPr>
            <a:r>
              <a:rPr lang="en-US" sz="5400" dirty="0">
                <a:solidFill>
                  <a:schemeClr val="accent3"/>
                </a:solidFill>
              </a:rPr>
              <a:t>Any </a:t>
            </a:r>
            <a:r>
              <a:rPr lang="en-US" sz="5400" dirty="0" smtClean="0">
                <a:solidFill>
                  <a:schemeClr val="accent3"/>
                </a:solidFill>
              </a:rPr>
              <a:t>questions</a:t>
            </a:r>
            <a:endParaRPr lang="en-US" sz="5400" dirty="0">
              <a:solidFill>
                <a:schemeClr val="accent3"/>
              </a:solidFill>
            </a:endParaRPr>
          </a:p>
        </p:txBody>
      </p:sp>
      <p:grpSp>
        <p:nvGrpSpPr>
          <p:cNvPr id="16" name="Group 15"/>
          <p:cNvGrpSpPr/>
          <p:nvPr/>
        </p:nvGrpSpPr>
        <p:grpSpPr>
          <a:xfrm>
            <a:off x="255351" y="2878695"/>
            <a:ext cx="8638162" cy="2640258"/>
            <a:chOff x="340468" y="2792063"/>
            <a:chExt cx="11517549" cy="3520344"/>
          </a:xfrm>
          <a:solidFill>
            <a:srgbClr val="0070C0"/>
          </a:solidFill>
        </p:grpSpPr>
        <p:sp>
          <p:nvSpPr>
            <p:cNvPr id="12" name="Freeform 11"/>
            <p:cNvSpPr/>
            <p:nvPr/>
          </p:nvSpPr>
          <p:spPr bwMode="gray">
            <a:xfrm>
              <a:off x="340468" y="2792063"/>
              <a:ext cx="11517549" cy="2781884"/>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7549" h="2781884">
                  <a:moveTo>
                    <a:pt x="0" y="2781884"/>
                  </a:moveTo>
                  <a:lnTo>
                    <a:pt x="8171234" y="2781884"/>
                  </a:lnTo>
                  <a:cubicBezTo>
                    <a:pt x="8122265" y="1634141"/>
                    <a:pt x="9178612" y="1581490"/>
                    <a:pt x="9105089" y="953084"/>
                  </a:cubicBezTo>
                  <a:cubicBezTo>
                    <a:pt x="9028022" y="294389"/>
                    <a:pt x="7861458" y="46386"/>
                    <a:pt x="7704306" y="1098999"/>
                  </a:cubicBezTo>
                  <a:lnTo>
                    <a:pt x="7247106" y="1040633"/>
                  </a:lnTo>
                  <a:cubicBezTo>
                    <a:pt x="7287294" y="-229409"/>
                    <a:pt x="9306484" y="-382879"/>
                    <a:pt x="9527905" y="835003"/>
                  </a:cubicBezTo>
                  <a:cubicBezTo>
                    <a:pt x="9703088" y="1798564"/>
                    <a:pt x="8507640" y="1802618"/>
                    <a:pt x="8599251" y="2781884"/>
                  </a:cubicBezTo>
                  <a:lnTo>
                    <a:pt x="11517549" y="2781884"/>
                  </a:lnTo>
                </a:path>
              </a:pathLst>
            </a:custGeom>
            <a:solidFill>
              <a:schemeClr val="accent3"/>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DDDDDD"/>
                </a:solidFill>
              </a:endParaRPr>
            </a:p>
          </p:txBody>
        </p:sp>
        <p:sp>
          <p:nvSpPr>
            <p:cNvPr id="13" name="Rectangle 12"/>
            <p:cNvSpPr/>
            <p:nvPr/>
          </p:nvSpPr>
          <p:spPr bwMode="gray">
            <a:xfrm>
              <a:off x="8513806" y="5890341"/>
              <a:ext cx="422066" cy="422066"/>
            </a:xfrm>
            <a:prstGeom prst="rect">
              <a:avLst/>
            </a:prstGeom>
            <a:grpFill/>
            <a:ln w="19050" cap="flat" cmpd="sng" algn="ctr">
              <a:solidFill>
                <a:srgbClr val="166BB8"/>
              </a:solidFill>
              <a:prstDash val="solid"/>
              <a:miter lim="800000"/>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0" indent="0" algn="ctr">
                <a:buFontTx/>
                <a:buNone/>
              </a:pPr>
              <a:endParaRPr lang="en-US" sz="1200" dirty="0" err="1">
                <a:solidFill>
                  <a:prstClr val="black"/>
                </a:solidFill>
              </a:endParaRPr>
            </a:p>
          </p:txBody>
        </p:sp>
      </p:grpSp>
      <p:sp>
        <p:nvSpPr>
          <p:cNvPr id="2" name="Rectangle 1"/>
          <p:cNvSpPr/>
          <p:nvPr/>
        </p:nvSpPr>
        <p:spPr bwMode="gray">
          <a:xfrm>
            <a:off x="209549" y="190500"/>
            <a:ext cx="8763001" cy="173355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smtClean="0">
              <a:solidFill>
                <a:schemeClr val="tx1"/>
              </a:solidFill>
            </a:endParaRPr>
          </a:p>
        </p:txBody>
      </p:sp>
      <p:sp>
        <p:nvSpPr>
          <p:cNvPr id="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469641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Department for Business, Energy and Industrial Strategy</a:t>
            </a:r>
          </a:p>
          <a:p>
            <a:r>
              <a:rPr lang="en-GB" sz="2400" b="0" dirty="0" smtClean="0">
                <a:solidFill>
                  <a:schemeClr val="tx1"/>
                </a:solidFill>
              </a:rPr>
              <a:t>Danny Langley – Trade and Investment Negotiations</a:t>
            </a:r>
          </a:p>
          <a:p>
            <a:pPr marL="342900" indent="-342900">
              <a:buFont typeface="Arial" panose="020B0604020202020204" pitchFamily="34" charset="0"/>
              <a:buChar char="•"/>
            </a:pPr>
            <a:endParaRPr lang="en-GB" sz="2400" b="0" dirty="0"/>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00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Existing regulation of 'New Approach' goods</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2055239" y="1445554"/>
            <a:ext cx="6801424" cy="715793"/>
          </a:xfrm>
          <a:prstGeom prst="rect">
            <a:avLst/>
          </a:prstGeom>
          <a:noFill/>
          <a:ln cap="sq">
            <a:noFill/>
          </a:ln>
        </p:spPr>
        <p:txBody>
          <a:bodyPr vert="horz" wrap="square" lIns="0" tIns="0" rIns="0" bIns="0" rtlCol="0" anchor="ctr" anchorCtr="0">
            <a:noAutofit/>
          </a:bodyPr>
          <a:lstStyle/>
          <a:p>
            <a:pPr marL="0" lvl="3" indent="0">
              <a:lnSpc>
                <a:spcPct val="120000"/>
              </a:lnSpc>
              <a:spcBef>
                <a:spcPts val="0"/>
              </a:spcBef>
              <a:spcAft>
                <a:spcPts val="600"/>
              </a:spcAft>
              <a:buClr>
                <a:srgbClr val="002F6D">
                  <a:lumMod val="100000"/>
                </a:srgbClr>
              </a:buClr>
              <a:buNone/>
            </a:pPr>
            <a:r>
              <a:rPr lang="en-GB" sz="1600" dirty="0"/>
              <a:t>High-level requirements in legislation and use of harmonised standards to achieve </a:t>
            </a:r>
            <a:r>
              <a:rPr lang="en-GB" sz="1600" dirty="0" smtClean="0"/>
              <a:t>compliance.</a:t>
            </a:r>
            <a:endParaRPr lang="en-GB" sz="1600" dirty="0"/>
          </a:p>
        </p:txBody>
      </p:sp>
      <p:grpSp>
        <p:nvGrpSpPr>
          <p:cNvPr id="14" name="Group 13">
            <a:extLst>
              <a:ext uri="{FF2B5EF4-FFF2-40B4-BE49-F238E27FC236}">
                <a16:creationId xmlns="" xmlns:a16="http://schemas.microsoft.com/office/drawing/2014/main" id="{DCA75191-F45B-4BED-9798-CF2E48B1CE05}"/>
              </a:ext>
            </a:extLst>
          </p:cNvPr>
          <p:cNvGrpSpPr>
            <a:grpSpLocks/>
          </p:cNvGrpSpPr>
          <p:nvPr/>
        </p:nvGrpSpPr>
        <p:grpSpPr>
          <a:xfrm>
            <a:off x="968574" y="1591920"/>
            <a:ext cx="499961" cy="509816"/>
            <a:chOff x="4843364" y="3319364"/>
            <a:chExt cx="219273" cy="219273"/>
          </a:xfrm>
        </p:grpSpPr>
        <p:sp>
          <p:nvSpPr>
            <p:cNvPr id="15" name="Oval 16">
              <a:extLst>
                <a:ext uri="{FF2B5EF4-FFF2-40B4-BE49-F238E27FC236}">
                  <a16:creationId xmlns="" xmlns:a16="http://schemas.microsoft.com/office/drawing/2014/main" id="{B5D0064D-BC2A-4E84-BC0E-468352728A0A}"/>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16" name="Freeform 17">
              <a:extLst>
                <a:ext uri="{FF2B5EF4-FFF2-40B4-BE49-F238E27FC236}">
                  <a16:creationId xmlns="" xmlns:a16="http://schemas.microsoft.com/office/drawing/2014/main"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17" name="ee4pHeader1">
            <a:extLst>
              <a:ext uri="{FF2B5EF4-FFF2-40B4-BE49-F238E27FC236}">
                <a16:creationId xmlns="" xmlns:a16="http://schemas.microsoft.com/office/drawing/2014/main" id="{73AE082E-8A87-41F8-A6C1-3CE16DCD29D6}"/>
              </a:ext>
            </a:extLst>
          </p:cNvPr>
          <p:cNvSpPr txBox="1"/>
          <p:nvPr/>
        </p:nvSpPr>
        <p:spPr>
          <a:xfrm>
            <a:off x="2061021" y="2471101"/>
            <a:ext cx="6801424" cy="715793"/>
          </a:xfrm>
          <a:prstGeom prst="rect">
            <a:avLst/>
          </a:prstGeom>
          <a:noFill/>
          <a:ln cap="sq">
            <a:noFill/>
          </a:ln>
        </p:spPr>
        <p:txBody>
          <a:bodyPr vert="horz" wrap="square" lIns="0" tIns="0" rIns="0" bIns="0" rtlCol="0" anchor="ctr" anchorCtr="0">
            <a:noAutofit/>
          </a:bodyPr>
          <a:lstStyle/>
          <a:p>
            <a:pPr marL="0" lvl="3" indent="0">
              <a:lnSpc>
                <a:spcPct val="120000"/>
              </a:lnSpc>
              <a:spcBef>
                <a:spcPts val="0"/>
              </a:spcBef>
              <a:spcAft>
                <a:spcPts val="600"/>
              </a:spcAft>
              <a:buClr>
                <a:srgbClr val="002F6D">
                  <a:lumMod val="100000"/>
                </a:srgbClr>
              </a:buClr>
              <a:buNone/>
            </a:pPr>
            <a:r>
              <a:rPr lang="en-GB" sz="1600" dirty="0"/>
              <a:t>Conformity with requirements of ‘New Approach’ legislation shown by use of the CE </a:t>
            </a:r>
            <a:r>
              <a:rPr lang="en-GB" sz="1600" dirty="0" smtClean="0"/>
              <a:t>marking.</a:t>
            </a:r>
            <a:endParaRPr lang="en-GB" sz="1600" dirty="0"/>
          </a:p>
        </p:txBody>
      </p:sp>
      <p:pic>
        <p:nvPicPr>
          <p:cNvPr id="18" name="Picture 8">
            <a:extLst>
              <a:ext uri="{FF2B5EF4-FFF2-40B4-BE49-F238E27FC236}">
                <a16:creationId xmlns="" xmlns:a16="http://schemas.microsoft.com/office/drawing/2014/main" id="{8F1DF5D7-CA1F-4B44-8315-8E3022D7B9DF}"/>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254" t="16594" r="9062" b="13833"/>
          <a:stretch/>
        </p:blipFill>
        <p:spPr bwMode="auto">
          <a:xfrm>
            <a:off x="895571" y="2557693"/>
            <a:ext cx="645966" cy="542610"/>
          </a:xfrm>
          <a:prstGeom prst="rect">
            <a:avLst/>
          </a:prstGeom>
          <a:noFill/>
          <a:extLst>
            <a:ext uri="{909E8E84-426E-40DD-AFC4-6F175D3DCCD1}">
              <a14:hiddenFill xmlns:a14="http://schemas.microsoft.com/office/drawing/2010/main">
                <a:solidFill>
                  <a:srgbClr val="FFFFFF"/>
                </a:solidFill>
              </a14:hiddenFill>
            </a:ext>
          </a:extLst>
        </p:spPr>
      </p:pic>
      <p:sp>
        <p:nvSpPr>
          <p:cNvPr id="19" name="ee4pHeader1">
            <a:extLst>
              <a:ext uri="{FF2B5EF4-FFF2-40B4-BE49-F238E27FC236}">
                <a16:creationId xmlns="" xmlns:a16="http://schemas.microsoft.com/office/drawing/2014/main" id="{F33301F7-EF7E-419D-8B75-31188CE2EB9F}"/>
              </a:ext>
            </a:extLst>
          </p:cNvPr>
          <p:cNvSpPr txBox="1"/>
          <p:nvPr/>
        </p:nvSpPr>
        <p:spPr>
          <a:xfrm>
            <a:off x="2061021" y="3471914"/>
            <a:ext cx="6801424" cy="715793"/>
          </a:xfrm>
          <a:prstGeom prst="rect">
            <a:avLst/>
          </a:prstGeom>
          <a:noFill/>
          <a:ln cap="sq">
            <a:noFill/>
          </a:ln>
        </p:spPr>
        <p:txBody>
          <a:bodyPr vert="horz" wrap="square" lIns="0" tIns="0" rIns="0" bIns="0" rtlCol="0" anchor="ctr" anchorCtr="0">
            <a:noAutofit/>
          </a:bodyPr>
          <a:lstStyle/>
          <a:p>
            <a:pPr marL="0" lvl="3" indent="0">
              <a:lnSpc>
                <a:spcPct val="120000"/>
              </a:lnSpc>
              <a:spcBef>
                <a:spcPts val="0"/>
              </a:spcBef>
              <a:spcAft>
                <a:spcPts val="600"/>
              </a:spcAft>
              <a:buClr>
                <a:srgbClr val="002F6D">
                  <a:lumMod val="100000"/>
                </a:srgbClr>
              </a:buClr>
              <a:buNone/>
            </a:pPr>
            <a:r>
              <a:rPr lang="en-GB" sz="1600" dirty="0"/>
              <a:t>In most cases manufacturers take sole legal responsibility for compliance and can </a:t>
            </a:r>
            <a:r>
              <a:rPr lang="en-GB" sz="1600" dirty="0" smtClean="0"/>
              <a:t>self-declare.</a:t>
            </a:r>
            <a:endParaRPr lang="en-GB" sz="1600" dirty="0"/>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968574"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3" name="ee4pHeader2">
            <a:extLst>
              <a:ext uri="{FF2B5EF4-FFF2-40B4-BE49-F238E27FC236}">
                <a16:creationId xmlns="" xmlns:a16="http://schemas.microsoft.com/office/drawing/2014/main" id="{8A33515C-4897-4A90-A3DB-326EEAD6EED8}"/>
              </a:ext>
            </a:extLst>
          </p:cNvPr>
          <p:cNvSpPr txBox="1"/>
          <p:nvPr/>
        </p:nvSpPr>
        <p:spPr>
          <a:xfrm>
            <a:off x="2072584" y="4623368"/>
            <a:ext cx="6801424" cy="634647"/>
          </a:xfrm>
          <a:prstGeom prst="rect">
            <a:avLst/>
          </a:prstGeom>
          <a:noFill/>
          <a:ln cap="sq">
            <a:noFill/>
          </a:ln>
        </p:spPr>
        <p:txBody>
          <a:bodyPr vert="horz" wrap="square" lIns="0" tIns="0" rIns="0" bIns="0" rtlCol="0" anchor="ctr" anchorCtr="0">
            <a:noAutofit/>
          </a:bodyPr>
          <a:lstStyle/>
          <a:p>
            <a:pPr marL="0" lvl="3" indent="0">
              <a:lnSpc>
                <a:spcPct val="120000"/>
              </a:lnSpc>
              <a:spcBef>
                <a:spcPts val="0"/>
              </a:spcBef>
              <a:spcAft>
                <a:spcPts val="600"/>
              </a:spcAft>
              <a:buNone/>
            </a:pPr>
            <a:r>
              <a:rPr lang="en-GB" sz="1600" dirty="0" smtClean="0"/>
              <a:t>In other cases </a:t>
            </a:r>
            <a:r>
              <a:rPr lang="en-GB" sz="1600" dirty="0" smtClean="0">
                <a:cs typeface="Calibri" panose="020F0502020204030204" pitchFamily="34" charset="0"/>
              </a:rPr>
              <a:t>manufacturers</a:t>
            </a:r>
            <a:r>
              <a:rPr lang="en-GB" sz="1600" dirty="0" smtClean="0"/>
              <a:t> need to use a third party assessment body (a ‘notified body’).</a:t>
            </a:r>
            <a:endParaRPr lang="en-GB" sz="1600" dirty="0"/>
          </a:p>
        </p:txBody>
      </p:sp>
      <p:grpSp>
        <p:nvGrpSpPr>
          <p:cNvPr id="24" name="Group 23"/>
          <p:cNvGrpSpPr>
            <a:grpSpLocks noChangeAspect="1"/>
          </p:cNvGrpSpPr>
          <p:nvPr/>
        </p:nvGrpSpPr>
        <p:grpSpPr>
          <a:xfrm>
            <a:off x="884564" y="4590034"/>
            <a:ext cx="667981" cy="667981"/>
            <a:chOff x="5273675" y="2606675"/>
            <a:chExt cx="1644650" cy="1644650"/>
          </a:xfrm>
        </p:grpSpPr>
        <p:sp>
          <p:nvSpPr>
            <p:cNvPr id="25" name="AutoShape 3"/>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139" tIns="18570" rIns="37139" bIns="18570" numCol="1" anchor="t" anchorCtr="0" compatLnSpc="1">
              <a:prstTxWarp prst="textNoShape">
                <a:avLst/>
              </a:prstTxWarp>
            </a:bodyPr>
            <a:lstStyle/>
            <a:p>
              <a:endParaRPr lang="en-US" sz="1477"/>
            </a:p>
          </p:txBody>
        </p:sp>
        <p:grpSp>
          <p:nvGrpSpPr>
            <p:cNvPr id="36" name="Group 35"/>
            <p:cNvGrpSpPr/>
            <p:nvPr/>
          </p:nvGrpSpPr>
          <p:grpSpPr>
            <a:xfrm>
              <a:off x="5646738" y="2776538"/>
              <a:ext cx="898525" cy="1304925"/>
              <a:chOff x="5646738" y="2776538"/>
              <a:chExt cx="898525" cy="1304925"/>
            </a:xfrm>
          </p:grpSpPr>
          <p:sp>
            <p:nvSpPr>
              <p:cNvPr id="37" name="Freeform 36"/>
              <p:cNvSpPr>
                <a:spLocks/>
              </p:cNvSpPr>
              <p:nvPr/>
            </p:nvSpPr>
            <p:spPr bwMode="auto">
              <a:xfrm>
                <a:off x="5646738" y="2889250"/>
                <a:ext cx="898525" cy="1192213"/>
              </a:xfrm>
              <a:custGeom>
                <a:avLst/>
                <a:gdLst>
                  <a:gd name="connsiteX0" fmla="*/ 319134 w 898525"/>
                  <a:gd name="connsiteY0" fmla="*/ 817630 h 1192213"/>
                  <a:gd name="connsiteX1" fmla="*/ 341244 w 898525"/>
                  <a:gd name="connsiteY1" fmla="*/ 817630 h 1192213"/>
                  <a:gd name="connsiteX2" fmla="*/ 341244 w 898525"/>
                  <a:gd name="connsiteY2" fmla="*/ 839731 h 1192213"/>
                  <a:gd name="connsiteX3" fmla="*/ 310575 w 898525"/>
                  <a:gd name="connsiteY3" fmla="*/ 870388 h 1192213"/>
                  <a:gd name="connsiteX4" fmla="*/ 279193 w 898525"/>
                  <a:gd name="connsiteY4" fmla="*/ 901758 h 1192213"/>
                  <a:gd name="connsiteX5" fmla="*/ 255657 w 898525"/>
                  <a:gd name="connsiteY5" fmla="*/ 925998 h 1192213"/>
                  <a:gd name="connsiteX6" fmla="*/ 244245 w 898525"/>
                  <a:gd name="connsiteY6" fmla="*/ 930276 h 1192213"/>
                  <a:gd name="connsiteX7" fmla="*/ 232834 w 898525"/>
                  <a:gd name="connsiteY7" fmla="*/ 925998 h 1192213"/>
                  <a:gd name="connsiteX8" fmla="*/ 205731 w 898525"/>
                  <a:gd name="connsiteY8" fmla="*/ 898193 h 1192213"/>
                  <a:gd name="connsiteX9" fmla="*/ 205731 w 898525"/>
                  <a:gd name="connsiteY9" fmla="*/ 876092 h 1192213"/>
                  <a:gd name="connsiteX10" fmla="*/ 227841 w 898525"/>
                  <a:gd name="connsiteY10" fmla="*/ 876092 h 1192213"/>
                  <a:gd name="connsiteX11" fmla="*/ 244245 w 898525"/>
                  <a:gd name="connsiteY11" fmla="*/ 892490 h 1192213"/>
                  <a:gd name="connsiteX12" fmla="*/ 277767 w 898525"/>
                  <a:gd name="connsiteY12" fmla="*/ 858981 h 1192213"/>
                  <a:gd name="connsiteX13" fmla="*/ 305583 w 898525"/>
                  <a:gd name="connsiteY13" fmla="*/ 831176 h 1192213"/>
                  <a:gd name="connsiteX14" fmla="*/ 319134 w 898525"/>
                  <a:gd name="connsiteY14" fmla="*/ 817630 h 1192213"/>
                  <a:gd name="connsiteX15" fmla="*/ 15713 w 898525"/>
                  <a:gd name="connsiteY15" fmla="*/ 0 h 1192213"/>
                  <a:gd name="connsiteX16" fmla="*/ 272843 w 898525"/>
                  <a:gd name="connsiteY16" fmla="*/ 0 h 1192213"/>
                  <a:gd name="connsiteX17" fmla="*/ 272843 w 898525"/>
                  <a:gd name="connsiteY17" fmla="*/ 31411 h 1192213"/>
                  <a:gd name="connsiteX18" fmla="*/ 31427 w 898525"/>
                  <a:gd name="connsiteY18" fmla="*/ 31411 h 1192213"/>
                  <a:gd name="connsiteX19" fmla="*/ 31427 w 898525"/>
                  <a:gd name="connsiteY19" fmla="*/ 1160802 h 1192213"/>
                  <a:gd name="connsiteX20" fmla="*/ 867098 w 898525"/>
                  <a:gd name="connsiteY20" fmla="*/ 1160802 h 1192213"/>
                  <a:gd name="connsiteX21" fmla="*/ 867098 w 898525"/>
                  <a:gd name="connsiteY21" fmla="*/ 31411 h 1192213"/>
                  <a:gd name="connsiteX22" fmla="*/ 625682 w 898525"/>
                  <a:gd name="connsiteY22" fmla="*/ 31411 h 1192213"/>
                  <a:gd name="connsiteX23" fmla="*/ 625682 w 898525"/>
                  <a:gd name="connsiteY23" fmla="*/ 0 h 1192213"/>
                  <a:gd name="connsiteX24" fmla="*/ 882812 w 898525"/>
                  <a:gd name="connsiteY24" fmla="*/ 0 h 1192213"/>
                  <a:gd name="connsiteX25" fmla="*/ 898525 w 898525"/>
                  <a:gd name="connsiteY25" fmla="*/ 15706 h 1192213"/>
                  <a:gd name="connsiteX26" fmla="*/ 898525 w 898525"/>
                  <a:gd name="connsiteY26" fmla="*/ 1176507 h 1192213"/>
                  <a:gd name="connsiteX27" fmla="*/ 882812 w 898525"/>
                  <a:gd name="connsiteY27" fmla="*/ 1192213 h 1192213"/>
                  <a:gd name="connsiteX28" fmla="*/ 15713 w 898525"/>
                  <a:gd name="connsiteY28" fmla="*/ 1192213 h 1192213"/>
                  <a:gd name="connsiteX29" fmla="*/ 0 w 898525"/>
                  <a:gd name="connsiteY29" fmla="*/ 1176507 h 1192213"/>
                  <a:gd name="connsiteX30" fmla="*/ 0 w 898525"/>
                  <a:gd name="connsiteY30" fmla="*/ 15706 h 1192213"/>
                  <a:gd name="connsiteX31" fmla="*/ 15713 w 898525"/>
                  <a:gd name="connsiteY31" fmla="*/ 0 h 1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8525" h="1192213">
                    <a:moveTo>
                      <a:pt x="319134" y="817630"/>
                    </a:moveTo>
                    <a:cubicBezTo>
                      <a:pt x="325553" y="811213"/>
                      <a:pt x="335538" y="811213"/>
                      <a:pt x="341244" y="817630"/>
                    </a:cubicBezTo>
                    <a:cubicBezTo>
                      <a:pt x="347663" y="823333"/>
                      <a:pt x="347663" y="833315"/>
                      <a:pt x="341244" y="839731"/>
                    </a:cubicBezTo>
                    <a:cubicBezTo>
                      <a:pt x="341244" y="839731"/>
                      <a:pt x="341244" y="839731"/>
                      <a:pt x="310575" y="870388"/>
                    </a:cubicBezTo>
                    <a:cubicBezTo>
                      <a:pt x="310575" y="870388"/>
                      <a:pt x="310575" y="870388"/>
                      <a:pt x="279193" y="901758"/>
                    </a:cubicBezTo>
                    <a:cubicBezTo>
                      <a:pt x="279193" y="901758"/>
                      <a:pt x="279193" y="901758"/>
                      <a:pt x="255657" y="925998"/>
                    </a:cubicBezTo>
                    <a:cubicBezTo>
                      <a:pt x="252091" y="928850"/>
                      <a:pt x="248525" y="930276"/>
                      <a:pt x="244245" y="930276"/>
                    </a:cubicBezTo>
                    <a:cubicBezTo>
                      <a:pt x="239966" y="930276"/>
                      <a:pt x="236400" y="928850"/>
                      <a:pt x="232834" y="925998"/>
                    </a:cubicBezTo>
                    <a:cubicBezTo>
                      <a:pt x="232834" y="925998"/>
                      <a:pt x="232834" y="925998"/>
                      <a:pt x="205731" y="898193"/>
                    </a:cubicBezTo>
                    <a:cubicBezTo>
                      <a:pt x="200025" y="892490"/>
                      <a:pt x="200025" y="882508"/>
                      <a:pt x="205731" y="876092"/>
                    </a:cubicBezTo>
                    <a:cubicBezTo>
                      <a:pt x="212150" y="870388"/>
                      <a:pt x="222135" y="870388"/>
                      <a:pt x="227841" y="876092"/>
                    </a:cubicBezTo>
                    <a:lnTo>
                      <a:pt x="244245" y="892490"/>
                    </a:lnTo>
                    <a:cubicBezTo>
                      <a:pt x="244245" y="892490"/>
                      <a:pt x="244245" y="892490"/>
                      <a:pt x="277767" y="858981"/>
                    </a:cubicBezTo>
                    <a:cubicBezTo>
                      <a:pt x="277767" y="858981"/>
                      <a:pt x="277767" y="858981"/>
                      <a:pt x="305583" y="831176"/>
                    </a:cubicBezTo>
                    <a:cubicBezTo>
                      <a:pt x="305583" y="831176"/>
                      <a:pt x="305583" y="831176"/>
                      <a:pt x="319134" y="817630"/>
                    </a:cubicBezTo>
                    <a:close/>
                    <a:moveTo>
                      <a:pt x="15713" y="0"/>
                    </a:moveTo>
                    <a:cubicBezTo>
                      <a:pt x="15713" y="0"/>
                      <a:pt x="15713" y="0"/>
                      <a:pt x="272843" y="0"/>
                    </a:cubicBezTo>
                    <a:cubicBezTo>
                      <a:pt x="272843" y="0"/>
                      <a:pt x="272843" y="0"/>
                      <a:pt x="272843" y="31411"/>
                    </a:cubicBezTo>
                    <a:cubicBezTo>
                      <a:pt x="272843" y="31411"/>
                      <a:pt x="272843" y="31411"/>
                      <a:pt x="31427" y="31411"/>
                    </a:cubicBezTo>
                    <a:cubicBezTo>
                      <a:pt x="31427" y="31411"/>
                      <a:pt x="31427" y="31411"/>
                      <a:pt x="31427" y="1160802"/>
                    </a:cubicBezTo>
                    <a:cubicBezTo>
                      <a:pt x="31427" y="1160802"/>
                      <a:pt x="31427" y="1160802"/>
                      <a:pt x="867098" y="1160802"/>
                    </a:cubicBezTo>
                    <a:cubicBezTo>
                      <a:pt x="867098" y="1160802"/>
                      <a:pt x="867098" y="1160802"/>
                      <a:pt x="867098" y="31411"/>
                    </a:cubicBezTo>
                    <a:cubicBezTo>
                      <a:pt x="867098" y="31411"/>
                      <a:pt x="867098" y="31411"/>
                      <a:pt x="625682" y="31411"/>
                    </a:cubicBezTo>
                    <a:cubicBezTo>
                      <a:pt x="625682" y="31411"/>
                      <a:pt x="625682" y="31411"/>
                      <a:pt x="625682" y="0"/>
                    </a:cubicBezTo>
                    <a:cubicBezTo>
                      <a:pt x="625682" y="0"/>
                      <a:pt x="625682" y="0"/>
                      <a:pt x="882812" y="0"/>
                    </a:cubicBezTo>
                    <a:cubicBezTo>
                      <a:pt x="892097" y="0"/>
                      <a:pt x="898525" y="7139"/>
                      <a:pt x="898525" y="15706"/>
                    </a:cubicBezTo>
                    <a:cubicBezTo>
                      <a:pt x="898525" y="15706"/>
                      <a:pt x="898525" y="15706"/>
                      <a:pt x="898525" y="1176507"/>
                    </a:cubicBezTo>
                    <a:cubicBezTo>
                      <a:pt x="898525" y="1185788"/>
                      <a:pt x="892097" y="1192213"/>
                      <a:pt x="882812" y="1192213"/>
                    </a:cubicBezTo>
                    <a:cubicBezTo>
                      <a:pt x="882812" y="1192213"/>
                      <a:pt x="882812" y="1192213"/>
                      <a:pt x="15713" y="1192213"/>
                    </a:cubicBezTo>
                    <a:cubicBezTo>
                      <a:pt x="6428" y="1192213"/>
                      <a:pt x="0" y="1185788"/>
                      <a:pt x="0" y="1176507"/>
                    </a:cubicBezTo>
                    <a:cubicBezTo>
                      <a:pt x="0" y="1176507"/>
                      <a:pt x="0" y="1176507"/>
                      <a:pt x="0" y="15706"/>
                    </a:cubicBezTo>
                    <a:cubicBezTo>
                      <a:pt x="0" y="7139"/>
                      <a:pt x="6428" y="0"/>
                      <a:pt x="15713"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39" tIns="18570" rIns="37139" bIns="18570" numCol="1" anchor="t" anchorCtr="0" compatLnSpc="1">
                <a:prstTxWarp prst="textNoShape">
                  <a:avLst/>
                </a:prstTxWarp>
                <a:noAutofit/>
              </a:bodyPr>
              <a:lstStyle/>
              <a:p>
                <a:endParaRPr lang="en-US" sz="1477"/>
              </a:p>
            </p:txBody>
          </p:sp>
          <p:sp>
            <p:nvSpPr>
              <p:cNvPr id="38" name="Freeform 37"/>
              <p:cNvSpPr>
                <a:spLocks/>
              </p:cNvSpPr>
              <p:nvPr/>
            </p:nvSpPr>
            <p:spPr bwMode="auto">
              <a:xfrm>
                <a:off x="5805488" y="2776538"/>
                <a:ext cx="581025" cy="1092200"/>
              </a:xfrm>
              <a:custGeom>
                <a:avLst/>
                <a:gdLst>
                  <a:gd name="connsiteX0" fmla="*/ 280801 w 581025"/>
                  <a:gd name="connsiteY0" fmla="*/ 1050925 h 1092200"/>
                  <a:gd name="connsiteX1" fmla="*/ 565337 w 581025"/>
                  <a:gd name="connsiteY1" fmla="*/ 1050925 h 1092200"/>
                  <a:gd name="connsiteX2" fmla="*/ 581025 w 581025"/>
                  <a:gd name="connsiteY2" fmla="*/ 1066800 h 1092200"/>
                  <a:gd name="connsiteX3" fmla="*/ 565337 w 581025"/>
                  <a:gd name="connsiteY3" fmla="*/ 1082675 h 1092200"/>
                  <a:gd name="connsiteX4" fmla="*/ 280801 w 581025"/>
                  <a:gd name="connsiteY4" fmla="*/ 1082675 h 1092200"/>
                  <a:gd name="connsiteX5" fmla="*/ 265112 w 581025"/>
                  <a:gd name="connsiteY5" fmla="*/ 1066800 h 1092200"/>
                  <a:gd name="connsiteX6" fmla="*/ 280801 w 581025"/>
                  <a:gd name="connsiteY6" fmla="*/ 1050925 h 1092200"/>
                  <a:gd name="connsiteX7" fmla="*/ 280801 w 581025"/>
                  <a:gd name="connsiteY7" fmla="*/ 950912 h 1092200"/>
                  <a:gd name="connsiteX8" fmla="*/ 565337 w 581025"/>
                  <a:gd name="connsiteY8" fmla="*/ 950912 h 1092200"/>
                  <a:gd name="connsiteX9" fmla="*/ 581025 w 581025"/>
                  <a:gd name="connsiteY9" fmla="*/ 966787 h 1092200"/>
                  <a:gd name="connsiteX10" fmla="*/ 565337 w 581025"/>
                  <a:gd name="connsiteY10" fmla="*/ 982662 h 1092200"/>
                  <a:gd name="connsiteX11" fmla="*/ 280801 w 581025"/>
                  <a:gd name="connsiteY11" fmla="*/ 982662 h 1092200"/>
                  <a:gd name="connsiteX12" fmla="*/ 265112 w 581025"/>
                  <a:gd name="connsiteY12" fmla="*/ 966787 h 1092200"/>
                  <a:gd name="connsiteX13" fmla="*/ 280801 w 581025"/>
                  <a:gd name="connsiteY13" fmla="*/ 950912 h 1092200"/>
                  <a:gd name="connsiteX14" fmla="*/ 15667 w 581025"/>
                  <a:gd name="connsiteY14" fmla="*/ 939800 h 1092200"/>
                  <a:gd name="connsiteX15" fmla="*/ 107535 w 581025"/>
                  <a:gd name="connsiteY15" fmla="*/ 939800 h 1092200"/>
                  <a:gd name="connsiteX16" fmla="*/ 76200 w 581025"/>
                  <a:gd name="connsiteY16" fmla="*/ 971135 h 1092200"/>
                  <a:gd name="connsiteX17" fmla="*/ 31334 w 581025"/>
                  <a:gd name="connsiteY17" fmla="*/ 971135 h 1092200"/>
                  <a:gd name="connsiteX18" fmla="*/ 31334 w 581025"/>
                  <a:gd name="connsiteY18" fmla="*/ 1060866 h 1092200"/>
                  <a:gd name="connsiteX19" fmla="*/ 121066 w 581025"/>
                  <a:gd name="connsiteY19" fmla="*/ 1060866 h 1092200"/>
                  <a:gd name="connsiteX20" fmla="*/ 121066 w 581025"/>
                  <a:gd name="connsiteY20" fmla="*/ 1057305 h 1092200"/>
                  <a:gd name="connsiteX21" fmla="*/ 152400 w 581025"/>
                  <a:gd name="connsiteY21" fmla="*/ 1025970 h 1092200"/>
                  <a:gd name="connsiteX22" fmla="*/ 152400 w 581025"/>
                  <a:gd name="connsiteY22" fmla="*/ 1076533 h 1092200"/>
                  <a:gd name="connsiteX23" fmla="*/ 136733 w 581025"/>
                  <a:gd name="connsiteY23" fmla="*/ 1092200 h 1092200"/>
                  <a:gd name="connsiteX24" fmla="*/ 15667 w 581025"/>
                  <a:gd name="connsiteY24" fmla="*/ 1092200 h 1092200"/>
                  <a:gd name="connsiteX25" fmla="*/ 0 w 581025"/>
                  <a:gd name="connsiteY25" fmla="*/ 1076533 h 1092200"/>
                  <a:gd name="connsiteX26" fmla="*/ 0 w 581025"/>
                  <a:gd name="connsiteY26" fmla="*/ 955467 h 1092200"/>
                  <a:gd name="connsiteX27" fmla="*/ 15667 w 581025"/>
                  <a:gd name="connsiteY27" fmla="*/ 939800 h 1092200"/>
                  <a:gd name="connsiteX28" fmla="*/ 288470 w 581025"/>
                  <a:gd name="connsiteY28" fmla="*/ 428327 h 1092200"/>
                  <a:gd name="connsiteX29" fmla="*/ 264358 w 581025"/>
                  <a:gd name="connsiteY29" fmla="*/ 476508 h 1092200"/>
                  <a:gd name="connsiteX30" fmla="*/ 261521 w 581025"/>
                  <a:gd name="connsiteY30" fmla="*/ 478665 h 1092200"/>
                  <a:gd name="connsiteX31" fmla="*/ 209042 w 581025"/>
                  <a:gd name="connsiteY31" fmla="*/ 485857 h 1092200"/>
                  <a:gd name="connsiteX32" fmla="*/ 206915 w 581025"/>
                  <a:gd name="connsiteY32" fmla="*/ 492329 h 1092200"/>
                  <a:gd name="connsiteX33" fmla="*/ 244501 w 581025"/>
                  <a:gd name="connsiteY33" fmla="*/ 530442 h 1092200"/>
                  <a:gd name="connsiteX34" fmla="*/ 245210 w 581025"/>
                  <a:gd name="connsiteY34" fmla="*/ 534038 h 1092200"/>
                  <a:gd name="connsiteX35" fmla="*/ 235991 w 581025"/>
                  <a:gd name="connsiteY35" fmla="*/ 587253 h 1092200"/>
                  <a:gd name="connsiteX36" fmla="*/ 240955 w 581025"/>
                  <a:gd name="connsiteY36" fmla="*/ 591568 h 1092200"/>
                  <a:gd name="connsiteX37" fmla="*/ 288470 w 581025"/>
                  <a:gd name="connsiteY37" fmla="*/ 566398 h 1092200"/>
                  <a:gd name="connsiteX38" fmla="*/ 292015 w 581025"/>
                  <a:gd name="connsiteY38" fmla="*/ 567118 h 1092200"/>
                  <a:gd name="connsiteX39" fmla="*/ 338821 w 581025"/>
                  <a:gd name="connsiteY39" fmla="*/ 592287 h 1092200"/>
                  <a:gd name="connsiteX40" fmla="*/ 344494 w 581025"/>
                  <a:gd name="connsiteY40" fmla="*/ 588691 h 1092200"/>
                  <a:gd name="connsiteX41" fmla="*/ 335984 w 581025"/>
                  <a:gd name="connsiteY41" fmla="*/ 534757 h 1092200"/>
                  <a:gd name="connsiteX42" fmla="*/ 336693 w 581025"/>
                  <a:gd name="connsiteY42" fmla="*/ 531880 h 1092200"/>
                  <a:gd name="connsiteX43" fmla="*/ 375698 w 581025"/>
                  <a:gd name="connsiteY43" fmla="*/ 494486 h 1092200"/>
                  <a:gd name="connsiteX44" fmla="*/ 373570 w 581025"/>
                  <a:gd name="connsiteY44" fmla="*/ 487295 h 1092200"/>
                  <a:gd name="connsiteX45" fmla="*/ 321091 w 581025"/>
                  <a:gd name="connsiteY45" fmla="*/ 479384 h 1092200"/>
                  <a:gd name="connsiteX46" fmla="*/ 318255 w 581025"/>
                  <a:gd name="connsiteY46" fmla="*/ 477227 h 1092200"/>
                  <a:gd name="connsiteX47" fmla="*/ 294852 w 581025"/>
                  <a:gd name="connsiteY47" fmla="*/ 428327 h 1092200"/>
                  <a:gd name="connsiteX48" fmla="*/ 288470 w 581025"/>
                  <a:gd name="connsiteY48" fmla="*/ 428327 h 1092200"/>
                  <a:gd name="connsiteX49" fmla="*/ 290512 w 581025"/>
                  <a:gd name="connsiteY49" fmla="*/ 287337 h 1092200"/>
                  <a:gd name="connsiteX50" fmla="*/ 430378 w 581025"/>
                  <a:gd name="connsiteY50" fmla="*/ 301638 h 1092200"/>
                  <a:gd name="connsiteX51" fmla="*/ 432519 w 581025"/>
                  <a:gd name="connsiteY51" fmla="*/ 304498 h 1092200"/>
                  <a:gd name="connsiteX52" fmla="*/ 443936 w 581025"/>
                  <a:gd name="connsiteY52" fmla="*/ 331669 h 1092200"/>
                  <a:gd name="connsiteX53" fmla="*/ 506733 w 581025"/>
                  <a:gd name="connsiteY53" fmla="*/ 376001 h 1092200"/>
                  <a:gd name="connsiteX54" fmla="*/ 509587 w 581025"/>
                  <a:gd name="connsiteY54" fmla="*/ 378861 h 1092200"/>
                  <a:gd name="connsiteX55" fmla="*/ 481757 w 581025"/>
                  <a:gd name="connsiteY55" fmla="*/ 549754 h 1092200"/>
                  <a:gd name="connsiteX56" fmla="*/ 413251 w 581025"/>
                  <a:gd name="connsiteY56" fmla="*/ 700625 h 1092200"/>
                  <a:gd name="connsiteX57" fmla="*/ 291939 w 581025"/>
                  <a:gd name="connsiteY57" fmla="*/ 805735 h 1092200"/>
                  <a:gd name="connsiteX58" fmla="*/ 289085 w 581025"/>
                  <a:gd name="connsiteY58" fmla="*/ 805735 h 1092200"/>
                  <a:gd name="connsiteX59" fmla="*/ 167773 w 581025"/>
                  <a:gd name="connsiteY59" fmla="*/ 700625 h 1092200"/>
                  <a:gd name="connsiteX60" fmla="*/ 99268 w 581025"/>
                  <a:gd name="connsiteY60" fmla="*/ 549754 h 1092200"/>
                  <a:gd name="connsiteX61" fmla="*/ 71437 w 581025"/>
                  <a:gd name="connsiteY61" fmla="*/ 378861 h 1092200"/>
                  <a:gd name="connsiteX62" fmla="*/ 74292 w 581025"/>
                  <a:gd name="connsiteY62" fmla="*/ 376001 h 1092200"/>
                  <a:gd name="connsiteX63" fmla="*/ 137088 w 581025"/>
                  <a:gd name="connsiteY63" fmla="*/ 331669 h 1092200"/>
                  <a:gd name="connsiteX64" fmla="*/ 148506 w 581025"/>
                  <a:gd name="connsiteY64" fmla="*/ 304498 h 1092200"/>
                  <a:gd name="connsiteX65" fmla="*/ 150647 w 581025"/>
                  <a:gd name="connsiteY65" fmla="*/ 301638 h 1092200"/>
                  <a:gd name="connsiteX66" fmla="*/ 290512 w 581025"/>
                  <a:gd name="connsiteY66" fmla="*/ 287337 h 1092200"/>
                  <a:gd name="connsiteX67" fmla="*/ 291741 w 581025"/>
                  <a:gd name="connsiteY67" fmla="*/ 30162 h 1092200"/>
                  <a:gd name="connsiteX68" fmla="*/ 270233 w 581025"/>
                  <a:gd name="connsiteY68" fmla="*/ 34439 h 1092200"/>
                  <a:gd name="connsiteX69" fmla="*/ 236537 w 581025"/>
                  <a:gd name="connsiteY69" fmla="*/ 65087 h 1092200"/>
                  <a:gd name="connsiteX70" fmla="*/ 347662 w 581025"/>
                  <a:gd name="connsiteY70" fmla="*/ 65087 h 1092200"/>
                  <a:gd name="connsiteX71" fmla="*/ 313966 w 581025"/>
                  <a:gd name="connsiteY71" fmla="*/ 34439 h 1092200"/>
                  <a:gd name="connsiteX72" fmla="*/ 291741 w 581025"/>
                  <a:gd name="connsiteY72" fmla="*/ 30162 h 1092200"/>
                  <a:gd name="connsiteX73" fmla="*/ 291307 w 581025"/>
                  <a:gd name="connsiteY73" fmla="*/ 0 h 1092200"/>
                  <a:gd name="connsiteX74" fmla="*/ 364293 w 581025"/>
                  <a:gd name="connsiteY74" fmla="*/ 35602 h 1092200"/>
                  <a:gd name="connsiteX75" fmla="*/ 380750 w 581025"/>
                  <a:gd name="connsiteY75" fmla="*/ 66220 h 1092200"/>
                  <a:gd name="connsiteX76" fmla="*/ 430123 w 581025"/>
                  <a:gd name="connsiteY76" fmla="*/ 66220 h 1092200"/>
                  <a:gd name="connsiteX77" fmla="*/ 436563 w 581025"/>
                  <a:gd name="connsiteY77" fmla="*/ 73340 h 1092200"/>
                  <a:gd name="connsiteX78" fmla="*/ 436563 w 581025"/>
                  <a:gd name="connsiteY78" fmla="*/ 113927 h 1092200"/>
                  <a:gd name="connsiteX79" fmla="*/ 436563 w 581025"/>
                  <a:gd name="connsiteY79" fmla="*/ 145256 h 1092200"/>
                  <a:gd name="connsiteX80" fmla="*/ 436563 w 581025"/>
                  <a:gd name="connsiteY80" fmla="*/ 178010 h 1092200"/>
                  <a:gd name="connsiteX81" fmla="*/ 421537 w 581025"/>
                  <a:gd name="connsiteY81" fmla="*/ 193675 h 1092200"/>
                  <a:gd name="connsiteX82" fmla="*/ 161792 w 581025"/>
                  <a:gd name="connsiteY82" fmla="*/ 193675 h 1092200"/>
                  <a:gd name="connsiteX83" fmla="*/ 146050 w 581025"/>
                  <a:gd name="connsiteY83" fmla="*/ 178010 h 1092200"/>
                  <a:gd name="connsiteX84" fmla="*/ 146050 w 581025"/>
                  <a:gd name="connsiteY84" fmla="*/ 145256 h 1092200"/>
                  <a:gd name="connsiteX85" fmla="*/ 146050 w 581025"/>
                  <a:gd name="connsiteY85" fmla="*/ 113927 h 1092200"/>
                  <a:gd name="connsiteX86" fmla="*/ 146050 w 581025"/>
                  <a:gd name="connsiteY86" fmla="*/ 73340 h 1092200"/>
                  <a:gd name="connsiteX87" fmla="*/ 153206 w 581025"/>
                  <a:gd name="connsiteY87" fmla="*/ 66220 h 1092200"/>
                  <a:gd name="connsiteX88" fmla="*/ 202579 w 581025"/>
                  <a:gd name="connsiteY88" fmla="*/ 66220 h 1092200"/>
                  <a:gd name="connsiteX89" fmla="*/ 218321 w 581025"/>
                  <a:gd name="connsiteY89" fmla="*/ 35602 h 1092200"/>
                  <a:gd name="connsiteX90" fmla="*/ 291307 w 581025"/>
                  <a:gd name="connsiteY90"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81025" h="1092200">
                    <a:moveTo>
                      <a:pt x="280801" y="1050925"/>
                    </a:moveTo>
                    <a:cubicBezTo>
                      <a:pt x="280801" y="1050925"/>
                      <a:pt x="280801" y="1050925"/>
                      <a:pt x="565337" y="1050925"/>
                    </a:cubicBezTo>
                    <a:cubicBezTo>
                      <a:pt x="573894" y="1050925"/>
                      <a:pt x="581025" y="1057419"/>
                      <a:pt x="581025" y="1066800"/>
                    </a:cubicBezTo>
                    <a:cubicBezTo>
                      <a:pt x="581025" y="1075459"/>
                      <a:pt x="573894" y="1082675"/>
                      <a:pt x="565337" y="1082675"/>
                    </a:cubicBezTo>
                    <a:cubicBezTo>
                      <a:pt x="565337" y="1082675"/>
                      <a:pt x="565337" y="1082675"/>
                      <a:pt x="280801" y="1082675"/>
                    </a:cubicBezTo>
                    <a:cubicBezTo>
                      <a:pt x="272243" y="1082675"/>
                      <a:pt x="265112" y="1075459"/>
                      <a:pt x="265112" y="1066800"/>
                    </a:cubicBezTo>
                    <a:cubicBezTo>
                      <a:pt x="265112" y="1057419"/>
                      <a:pt x="272243" y="1050925"/>
                      <a:pt x="280801" y="1050925"/>
                    </a:cubicBezTo>
                    <a:close/>
                    <a:moveTo>
                      <a:pt x="280801" y="950912"/>
                    </a:moveTo>
                    <a:cubicBezTo>
                      <a:pt x="280801" y="950912"/>
                      <a:pt x="280801" y="950912"/>
                      <a:pt x="565337" y="950912"/>
                    </a:cubicBezTo>
                    <a:cubicBezTo>
                      <a:pt x="573894" y="950912"/>
                      <a:pt x="581025" y="958128"/>
                      <a:pt x="581025" y="966787"/>
                    </a:cubicBezTo>
                    <a:cubicBezTo>
                      <a:pt x="581025" y="975446"/>
                      <a:pt x="573894" y="982662"/>
                      <a:pt x="565337" y="982662"/>
                    </a:cubicBezTo>
                    <a:cubicBezTo>
                      <a:pt x="565337" y="982662"/>
                      <a:pt x="565337" y="982662"/>
                      <a:pt x="280801" y="982662"/>
                    </a:cubicBezTo>
                    <a:cubicBezTo>
                      <a:pt x="272243" y="982662"/>
                      <a:pt x="265112" y="975446"/>
                      <a:pt x="265112" y="966787"/>
                    </a:cubicBezTo>
                    <a:cubicBezTo>
                      <a:pt x="265112" y="958128"/>
                      <a:pt x="272243" y="950912"/>
                      <a:pt x="280801" y="950912"/>
                    </a:cubicBezTo>
                    <a:close/>
                    <a:moveTo>
                      <a:pt x="15667" y="939800"/>
                    </a:moveTo>
                    <a:cubicBezTo>
                      <a:pt x="15667" y="939800"/>
                      <a:pt x="15667" y="939800"/>
                      <a:pt x="107535" y="939800"/>
                    </a:cubicBezTo>
                    <a:cubicBezTo>
                      <a:pt x="107535" y="939800"/>
                      <a:pt x="107535" y="939800"/>
                      <a:pt x="76200" y="971135"/>
                    </a:cubicBezTo>
                    <a:cubicBezTo>
                      <a:pt x="76200" y="971135"/>
                      <a:pt x="76200" y="971135"/>
                      <a:pt x="31334" y="971135"/>
                    </a:cubicBezTo>
                    <a:cubicBezTo>
                      <a:pt x="31334" y="971135"/>
                      <a:pt x="31334" y="971135"/>
                      <a:pt x="31334" y="1060866"/>
                    </a:cubicBezTo>
                    <a:cubicBezTo>
                      <a:pt x="31334" y="1060866"/>
                      <a:pt x="31334" y="1060866"/>
                      <a:pt x="121066" y="1060866"/>
                    </a:cubicBezTo>
                    <a:lnTo>
                      <a:pt x="121066" y="1057305"/>
                    </a:lnTo>
                    <a:cubicBezTo>
                      <a:pt x="121066" y="1057305"/>
                      <a:pt x="121066" y="1057305"/>
                      <a:pt x="152400" y="1025970"/>
                    </a:cubicBezTo>
                    <a:cubicBezTo>
                      <a:pt x="152400" y="1025970"/>
                      <a:pt x="152400" y="1025970"/>
                      <a:pt x="152400" y="1076533"/>
                    </a:cubicBezTo>
                    <a:cubicBezTo>
                      <a:pt x="152400" y="1085079"/>
                      <a:pt x="145991" y="1092200"/>
                      <a:pt x="136733" y="1092200"/>
                    </a:cubicBezTo>
                    <a:cubicBezTo>
                      <a:pt x="136733" y="1092200"/>
                      <a:pt x="136733" y="1092200"/>
                      <a:pt x="15667" y="1092200"/>
                    </a:cubicBezTo>
                    <a:cubicBezTo>
                      <a:pt x="7121" y="1092200"/>
                      <a:pt x="0" y="1085079"/>
                      <a:pt x="0" y="1076533"/>
                    </a:cubicBezTo>
                    <a:cubicBezTo>
                      <a:pt x="0" y="1076533"/>
                      <a:pt x="0" y="1076533"/>
                      <a:pt x="0" y="955467"/>
                    </a:cubicBezTo>
                    <a:cubicBezTo>
                      <a:pt x="0" y="946922"/>
                      <a:pt x="7121" y="939800"/>
                      <a:pt x="15667" y="939800"/>
                    </a:cubicBezTo>
                    <a:close/>
                    <a:moveTo>
                      <a:pt x="288470" y="428327"/>
                    </a:moveTo>
                    <a:cubicBezTo>
                      <a:pt x="288470" y="428327"/>
                      <a:pt x="288470" y="428327"/>
                      <a:pt x="264358" y="476508"/>
                    </a:cubicBezTo>
                    <a:cubicBezTo>
                      <a:pt x="263649" y="477946"/>
                      <a:pt x="262230" y="478665"/>
                      <a:pt x="261521" y="478665"/>
                    </a:cubicBezTo>
                    <a:cubicBezTo>
                      <a:pt x="261521" y="478665"/>
                      <a:pt x="261521" y="478665"/>
                      <a:pt x="209042" y="485857"/>
                    </a:cubicBezTo>
                    <a:cubicBezTo>
                      <a:pt x="205496" y="486576"/>
                      <a:pt x="204787" y="490171"/>
                      <a:pt x="206915" y="492329"/>
                    </a:cubicBezTo>
                    <a:cubicBezTo>
                      <a:pt x="206915" y="492329"/>
                      <a:pt x="206915" y="492329"/>
                      <a:pt x="244501" y="530442"/>
                    </a:cubicBezTo>
                    <a:cubicBezTo>
                      <a:pt x="245210" y="531880"/>
                      <a:pt x="245210" y="532600"/>
                      <a:pt x="245210" y="534038"/>
                    </a:cubicBezTo>
                    <a:cubicBezTo>
                      <a:pt x="245210" y="534038"/>
                      <a:pt x="245210" y="534038"/>
                      <a:pt x="235991" y="587253"/>
                    </a:cubicBezTo>
                    <a:cubicBezTo>
                      <a:pt x="235282" y="590130"/>
                      <a:pt x="238828" y="593006"/>
                      <a:pt x="240955" y="591568"/>
                    </a:cubicBezTo>
                    <a:cubicBezTo>
                      <a:pt x="240955" y="591568"/>
                      <a:pt x="240955" y="591568"/>
                      <a:pt x="288470" y="566398"/>
                    </a:cubicBezTo>
                    <a:cubicBezTo>
                      <a:pt x="289888" y="566398"/>
                      <a:pt x="290597" y="566398"/>
                      <a:pt x="292015" y="567118"/>
                    </a:cubicBezTo>
                    <a:cubicBezTo>
                      <a:pt x="292015" y="567118"/>
                      <a:pt x="292015" y="567118"/>
                      <a:pt x="338821" y="592287"/>
                    </a:cubicBezTo>
                    <a:cubicBezTo>
                      <a:pt x="341657" y="593725"/>
                      <a:pt x="345203" y="591568"/>
                      <a:pt x="344494" y="588691"/>
                    </a:cubicBezTo>
                    <a:cubicBezTo>
                      <a:pt x="344494" y="588691"/>
                      <a:pt x="344494" y="588691"/>
                      <a:pt x="335984" y="534757"/>
                    </a:cubicBezTo>
                    <a:cubicBezTo>
                      <a:pt x="335275" y="534038"/>
                      <a:pt x="335984" y="532600"/>
                      <a:pt x="336693" y="531880"/>
                    </a:cubicBezTo>
                    <a:cubicBezTo>
                      <a:pt x="336693" y="531880"/>
                      <a:pt x="336693" y="531880"/>
                      <a:pt x="375698" y="494486"/>
                    </a:cubicBezTo>
                    <a:cubicBezTo>
                      <a:pt x="377825" y="492329"/>
                      <a:pt x="376407" y="488014"/>
                      <a:pt x="373570" y="487295"/>
                    </a:cubicBezTo>
                    <a:cubicBezTo>
                      <a:pt x="373570" y="487295"/>
                      <a:pt x="373570" y="487295"/>
                      <a:pt x="321091" y="479384"/>
                    </a:cubicBezTo>
                    <a:cubicBezTo>
                      <a:pt x="319673" y="479384"/>
                      <a:pt x="318255" y="478665"/>
                      <a:pt x="318255" y="477227"/>
                    </a:cubicBezTo>
                    <a:cubicBezTo>
                      <a:pt x="318255" y="477227"/>
                      <a:pt x="318255" y="477227"/>
                      <a:pt x="294852" y="428327"/>
                    </a:cubicBezTo>
                    <a:cubicBezTo>
                      <a:pt x="293434" y="425450"/>
                      <a:pt x="289888" y="425450"/>
                      <a:pt x="288470" y="428327"/>
                    </a:cubicBezTo>
                    <a:close/>
                    <a:moveTo>
                      <a:pt x="290512" y="287337"/>
                    </a:moveTo>
                    <a:cubicBezTo>
                      <a:pt x="291226" y="287337"/>
                      <a:pt x="369008" y="287337"/>
                      <a:pt x="430378" y="301638"/>
                    </a:cubicBezTo>
                    <a:cubicBezTo>
                      <a:pt x="431091" y="302353"/>
                      <a:pt x="431805" y="303068"/>
                      <a:pt x="432519" y="304498"/>
                    </a:cubicBezTo>
                    <a:cubicBezTo>
                      <a:pt x="434659" y="312363"/>
                      <a:pt x="438227" y="321659"/>
                      <a:pt x="443936" y="331669"/>
                    </a:cubicBezTo>
                    <a:cubicBezTo>
                      <a:pt x="453926" y="348830"/>
                      <a:pt x="473194" y="368851"/>
                      <a:pt x="506733" y="376001"/>
                    </a:cubicBezTo>
                    <a:cubicBezTo>
                      <a:pt x="508874" y="376001"/>
                      <a:pt x="509587" y="377431"/>
                      <a:pt x="509587" y="378861"/>
                    </a:cubicBezTo>
                    <a:cubicBezTo>
                      <a:pt x="508160" y="411753"/>
                      <a:pt x="502451" y="478251"/>
                      <a:pt x="481757" y="549754"/>
                    </a:cubicBezTo>
                    <a:cubicBezTo>
                      <a:pt x="465344" y="608386"/>
                      <a:pt x="442509" y="659154"/>
                      <a:pt x="413251" y="700625"/>
                    </a:cubicBezTo>
                    <a:cubicBezTo>
                      <a:pt x="380426" y="748533"/>
                      <a:pt x="339751" y="783569"/>
                      <a:pt x="291939" y="805735"/>
                    </a:cubicBezTo>
                    <a:cubicBezTo>
                      <a:pt x="291226" y="806450"/>
                      <a:pt x="289799" y="806450"/>
                      <a:pt x="289085" y="805735"/>
                    </a:cubicBezTo>
                    <a:cubicBezTo>
                      <a:pt x="241274" y="783569"/>
                      <a:pt x="200599" y="748533"/>
                      <a:pt x="167773" y="700625"/>
                    </a:cubicBezTo>
                    <a:cubicBezTo>
                      <a:pt x="138516" y="659154"/>
                      <a:pt x="115680" y="608386"/>
                      <a:pt x="99268" y="549754"/>
                    </a:cubicBezTo>
                    <a:cubicBezTo>
                      <a:pt x="78573" y="478251"/>
                      <a:pt x="72864" y="411753"/>
                      <a:pt x="71437" y="378861"/>
                    </a:cubicBezTo>
                    <a:cubicBezTo>
                      <a:pt x="71437" y="377431"/>
                      <a:pt x="72151" y="376001"/>
                      <a:pt x="74292" y="376001"/>
                    </a:cubicBezTo>
                    <a:cubicBezTo>
                      <a:pt x="107831" y="368851"/>
                      <a:pt x="127098" y="348830"/>
                      <a:pt x="137088" y="331669"/>
                    </a:cubicBezTo>
                    <a:cubicBezTo>
                      <a:pt x="142797" y="321659"/>
                      <a:pt x="146365" y="312363"/>
                      <a:pt x="148506" y="304498"/>
                    </a:cubicBezTo>
                    <a:cubicBezTo>
                      <a:pt x="149220" y="303068"/>
                      <a:pt x="149933" y="302353"/>
                      <a:pt x="150647" y="301638"/>
                    </a:cubicBezTo>
                    <a:cubicBezTo>
                      <a:pt x="212016" y="287337"/>
                      <a:pt x="289799" y="287337"/>
                      <a:pt x="290512" y="287337"/>
                    </a:cubicBezTo>
                    <a:close/>
                    <a:moveTo>
                      <a:pt x="291741" y="30162"/>
                    </a:moveTo>
                    <a:cubicBezTo>
                      <a:pt x="284572" y="30162"/>
                      <a:pt x="276686" y="31588"/>
                      <a:pt x="270233" y="34439"/>
                    </a:cubicBezTo>
                    <a:cubicBezTo>
                      <a:pt x="255178" y="39428"/>
                      <a:pt x="242990" y="50832"/>
                      <a:pt x="236537" y="65087"/>
                    </a:cubicBezTo>
                    <a:cubicBezTo>
                      <a:pt x="236537" y="65087"/>
                      <a:pt x="236537" y="65087"/>
                      <a:pt x="347662" y="65087"/>
                    </a:cubicBezTo>
                    <a:cubicBezTo>
                      <a:pt x="340493" y="50832"/>
                      <a:pt x="328305" y="39428"/>
                      <a:pt x="313966" y="34439"/>
                    </a:cubicBezTo>
                    <a:cubicBezTo>
                      <a:pt x="306797" y="31588"/>
                      <a:pt x="299628" y="30162"/>
                      <a:pt x="291741" y="30162"/>
                    </a:cubicBezTo>
                    <a:close/>
                    <a:moveTo>
                      <a:pt x="291307" y="0"/>
                    </a:moveTo>
                    <a:cubicBezTo>
                      <a:pt x="321360" y="0"/>
                      <a:pt x="347120" y="13529"/>
                      <a:pt x="364293" y="35602"/>
                    </a:cubicBezTo>
                    <a:cubicBezTo>
                      <a:pt x="371448" y="44147"/>
                      <a:pt x="377173" y="54827"/>
                      <a:pt x="380750" y="66220"/>
                    </a:cubicBezTo>
                    <a:cubicBezTo>
                      <a:pt x="380750" y="66220"/>
                      <a:pt x="380750" y="66220"/>
                      <a:pt x="430123" y="66220"/>
                    </a:cubicBezTo>
                    <a:cubicBezTo>
                      <a:pt x="433701" y="66220"/>
                      <a:pt x="436563" y="69068"/>
                      <a:pt x="436563" y="73340"/>
                    </a:cubicBezTo>
                    <a:cubicBezTo>
                      <a:pt x="436563" y="73340"/>
                      <a:pt x="436563" y="73340"/>
                      <a:pt x="436563" y="113927"/>
                    </a:cubicBezTo>
                    <a:cubicBezTo>
                      <a:pt x="436563" y="113927"/>
                      <a:pt x="436563" y="113927"/>
                      <a:pt x="436563" y="145256"/>
                    </a:cubicBezTo>
                    <a:cubicBezTo>
                      <a:pt x="436563" y="145256"/>
                      <a:pt x="436563" y="145256"/>
                      <a:pt x="436563" y="178010"/>
                    </a:cubicBezTo>
                    <a:cubicBezTo>
                      <a:pt x="436563" y="186555"/>
                      <a:pt x="430123" y="193675"/>
                      <a:pt x="421537" y="193675"/>
                    </a:cubicBezTo>
                    <a:lnTo>
                      <a:pt x="161792" y="193675"/>
                    </a:lnTo>
                    <a:cubicBezTo>
                      <a:pt x="153206" y="193675"/>
                      <a:pt x="146050" y="186555"/>
                      <a:pt x="146050" y="178010"/>
                    </a:cubicBezTo>
                    <a:cubicBezTo>
                      <a:pt x="146050" y="178010"/>
                      <a:pt x="146050" y="178010"/>
                      <a:pt x="146050" y="145256"/>
                    </a:cubicBezTo>
                    <a:cubicBezTo>
                      <a:pt x="146050" y="145256"/>
                      <a:pt x="146050" y="145256"/>
                      <a:pt x="146050" y="113927"/>
                    </a:cubicBezTo>
                    <a:cubicBezTo>
                      <a:pt x="146050" y="113927"/>
                      <a:pt x="146050" y="113927"/>
                      <a:pt x="146050" y="73340"/>
                    </a:cubicBezTo>
                    <a:cubicBezTo>
                      <a:pt x="146050" y="69068"/>
                      <a:pt x="149628" y="66220"/>
                      <a:pt x="153206" y="66220"/>
                    </a:cubicBezTo>
                    <a:cubicBezTo>
                      <a:pt x="153206" y="66220"/>
                      <a:pt x="153206" y="66220"/>
                      <a:pt x="202579" y="66220"/>
                    </a:cubicBezTo>
                    <a:cubicBezTo>
                      <a:pt x="206156" y="54827"/>
                      <a:pt x="211165" y="44147"/>
                      <a:pt x="218321" y="35602"/>
                    </a:cubicBezTo>
                    <a:cubicBezTo>
                      <a:pt x="235494" y="13529"/>
                      <a:pt x="261969" y="0"/>
                      <a:pt x="291307"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7139" tIns="18570" rIns="37139" bIns="18570" numCol="1" anchor="t" anchorCtr="0" compatLnSpc="1">
                <a:prstTxWarp prst="textNoShape">
                  <a:avLst/>
                </a:prstTxWarp>
                <a:noAutofit/>
              </a:bodyPr>
              <a:lstStyle/>
              <a:p>
                <a:endParaRPr lang="en-US" sz="1477"/>
              </a:p>
            </p:txBody>
          </p:sp>
        </p:grpSp>
      </p:grpSp>
      <p:grpSp>
        <p:nvGrpSpPr>
          <p:cNvPr id="39" name="Group 38">
            <a:extLst>
              <a:ext uri="{FF2B5EF4-FFF2-40B4-BE49-F238E27FC236}">
                <a16:creationId xmlns="" xmlns:a16="http://schemas.microsoft.com/office/drawing/2014/main" id="{DCA75191-F45B-4BED-9798-CF2E48B1CE05}"/>
              </a:ext>
            </a:extLst>
          </p:cNvPr>
          <p:cNvGrpSpPr>
            <a:grpSpLocks/>
          </p:cNvGrpSpPr>
          <p:nvPr/>
        </p:nvGrpSpPr>
        <p:grpSpPr>
          <a:xfrm>
            <a:off x="897451" y="1337010"/>
            <a:ext cx="642206" cy="685078"/>
            <a:chOff x="4843364" y="3319364"/>
            <a:chExt cx="219273" cy="219273"/>
          </a:xfrm>
        </p:grpSpPr>
        <p:sp>
          <p:nvSpPr>
            <p:cNvPr id="40" name="Oval 16">
              <a:extLst>
                <a:ext uri="{FF2B5EF4-FFF2-40B4-BE49-F238E27FC236}">
                  <a16:creationId xmlns="" xmlns:a16="http://schemas.microsoft.com/office/drawing/2014/main" id="{B5D0064D-BC2A-4E84-BC0E-468352728A0A}"/>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200596" tIns="100300" rIns="200596" bIns="100300" numCol="1" anchor="t" anchorCtr="0" compatLnSpc="1">
              <a:prstTxWarp prst="textNoShape">
                <a:avLst/>
              </a:prstTxWarp>
            </a:bodyPr>
            <a:lstStyle/>
            <a:p>
              <a:endParaRPr lang="en-US" sz="1463"/>
            </a:p>
          </p:txBody>
        </p:sp>
        <p:sp>
          <p:nvSpPr>
            <p:cNvPr id="41" name="Freeform 17">
              <a:extLst>
                <a:ext uri="{FF2B5EF4-FFF2-40B4-BE49-F238E27FC236}">
                  <a16:creationId xmlns="" xmlns:a16="http://schemas.microsoft.com/office/drawing/2014/main"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200596" tIns="100300" rIns="200596" bIns="100300" numCol="1" anchor="t" anchorCtr="0" compatLnSpc="1">
              <a:prstTxWarp prst="textNoShape">
                <a:avLst/>
              </a:prstTxWarp>
            </a:bodyPr>
            <a:lstStyle/>
            <a:p>
              <a:endParaRPr lang="en-US" sz="1463"/>
            </a:p>
          </p:txBody>
        </p:sp>
      </p:grpSp>
      <p:grpSp>
        <p:nvGrpSpPr>
          <p:cNvPr id="42" name="Group 41">
            <a:extLst>
              <a:ext uri="{FF2B5EF4-FFF2-40B4-BE49-F238E27FC236}">
                <a16:creationId xmlns="" xmlns:a16="http://schemas.microsoft.com/office/drawing/2014/main" id="{DCA75191-F45B-4BED-9798-CF2E48B1CE05}"/>
              </a:ext>
            </a:extLst>
          </p:cNvPr>
          <p:cNvGrpSpPr>
            <a:grpSpLocks/>
          </p:cNvGrpSpPr>
          <p:nvPr/>
        </p:nvGrpSpPr>
        <p:grpSpPr>
          <a:xfrm>
            <a:off x="897451" y="1470289"/>
            <a:ext cx="684000" cy="685078"/>
            <a:chOff x="4843364" y="3319364"/>
            <a:chExt cx="219273" cy="219273"/>
          </a:xfrm>
        </p:grpSpPr>
        <p:sp>
          <p:nvSpPr>
            <p:cNvPr id="43" name="Oval 16">
              <a:extLst>
                <a:ext uri="{FF2B5EF4-FFF2-40B4-BE49-F238E27FC236}">
                  <a16:creationId xmlns="" xmlns:a16="http://schemas.microsoft.com/office/drawing/2014/main" id="{B5D0064D-BC2A-4E84-BC0E-468352728A0A}"/>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smtClean="0">
                <a:ln>
                  <a:noFill/>
                </a:ln>
                <a:solidFill>
                  <a:srgbClr val="000000"/>
                </a:solidFill>
                <a:effectLst/>
                <a:uLnTx/>
                <a:uFillTx/>
                <a:latin typeface="Trebuchet MS"/>
              </a:endParaRPr>
            </a:p>
          </p:txBody>
        </p:sp>
        <p:sp>
          <p:nvSpPr>
            <p:cNvPr id="44" name="Freeform 17">
              <a:extLst>
                <a:ext uri="{FF2B5EF4-FFF2-40B4-BE49-F238E27FC236}">
                  <a16:creationId xmlns="" xmlns:a16="http://schemas.microsoft.com/office/drawing/2014/main"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200596" tIns="100300" rIns="200596" bIns="10030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smtClean="0">
                <a:ln>
                  <a:noFill/>
                </a:ln>
                <a:solidFill>
                  <a:srgbClr val="000000"/>
                </a:solidFill>
                <a:effectLst/>
                <a:uLnTx/>
                <a:uFillTx/>
                <a:latin typeface="Trebuchet MS"/>
              </a:endParaRPr>
            </a:p>
          </p:txBody>
        </p:sp>
      </p:grpSp>
      <p:grpSp>
        <p:nvGrpSpPr>
          <p:cNvPr id="45" name="Group 44">
            <a:extLst>
              <a:ext uri="{FF2B5EF4-FFF2-40B4-BE49-F238E27FC236}">
                <a16:creationId xmlns="" xmlns:a16="http://schemas.microsoft.com/office/drawing/2014/main" id="{DCA75191-F45B-4BED-9798-CF2E48B1CE05}"/>
              </a:ext>
            </a:extLst>
          </p:cNvPr>
          <p:cNvGrpSpPr>
            <a:grpSpLocks/>
          </p:cNvGrpSpPr>
          <p:nvPr/>
        </p:nvGrpSpPr>
        <p:grpSpPr>
          <a:xfrm>
            <a:off x="897451" y="3502629"/>
            <a:ext cx="684000" cy="685078"/>
            <a:chOff x="4843364" y="3319364"/>
            <a:chExt cx="219273" cy="219273"/>
          </a:xfrm>
        </p:grpSpPr>
        <p:sp>
          <p:nvSpPr>
            <p:cNvPr id="46" name="Oval 16">
              <a:extLst>
                <a:ext uri="{FF2B5EF4-FFF2-40B4-BE49-F238E27FC236}">
                  <a16:creationId xmlns="" xmlns:a16="http://schemas.microsoft.com/office/drawing/2014/main" id="{B5D0064D-BC2A-4E84-BC0E-468352728A0A}"/>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smtClean="0">
                <a:ln>
                  <a:noFill/>
                </a:ln>
                <a:solidFill>
                  <a:srgbClr val="000000"/>
                </a:solidFill>
                <a:effectLst/>
                <a:uLnTx/>
                <a:uFillTx/>
                <a:latin typeface="Trebuchet MS"/>
              </a:endParaRPr>
            </a:p>
          </p:txBody>
        </p:sp>
        <p:sp>
          <p:nvSpPr>
            <p:cNvPr id="47" name="Freeform 17">
              <a:extLst>
                <a:ext uri="{FF2B5EF4-FFF2-40B4-BE49-F238E27FC236}">
                  <a16:creationId xmlns="" xmlns:a16="http://schemas.microsoft.com/office/drawing/2014/main"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200596" tIns="100300" rIns="200596" bIns="10030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smtClean="0">
                <a:ln>
                  <a:noFill/>
                </a:ln>
                <a:solidFill>
                  <a:srgbClr val="000000"/>
                </a:solidFill>
                <a:effectLst/>
                <a:uLnTx/>
                <a:uFillTx/>
                <a:latin typeface="Trebuchet MS"/>
              </a:endParaRPr>
            </a:p>
          </p:txBody>
        </p:sp>
      </p:grpSp>
      <p:sp>
        <p:nvSpPr>
          <p:cNvPr id="2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398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22685"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466" y="265235"/>
                        <a:ext cx="1466" cy="1466"/>
                      </a:xfrm>
                      <a:prstGeom prst="rect">
                        <a:avLst/>
                      </a:prstGeom>
                    </p:spPr>
                  </p:pic>
                </p:oleObj>
              </mc:Fallback>
            </mc:AlternateContent>
          </a:graphicData>
        </a:graphic>
      </p:graphicFrame>
      <p:sp>
        <p:nvSpPr>
          <p:cNvPr id="3" name="Rectangle 2" hidden="1"/>
          <p:cNvSpPr/>
          <p:nvPr>
            <p:custDataLst>
              <p:tags r:id="rId3"/>
            </p:custDataLst>
          </p:nvPr>
        </p:nvSpPr>
        <p:spPr>
          <a:xfrm>
            <a:off x="0" y="263769"/>
            <a:ext cx="146538" cy="146538"/>
          </a:xfrm>
          <a:prstGeom prst="rect">
            <a:avLst/>
          </a:prstGeom>
          <a:solidFill>
            <a:srgbClr val="002F6D"/>
          </a:solidFill>
          <a:ln w="952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2585"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42" name="ee4pHeader2"/>
          <p:cNvSpPr txBox="1"/>
          <p:nvPr/>
        </p:nvSpPr>
        <p:spPr>
          <a:xfrm>
            <a:off x="2184848" y="4213554"/>
            <a:ext cx="6645938" cy="690664"/>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Products assessed against UK rules by a UK ‘approved body’ will need the UKCA marking.</a:t>
            </a:r>
          </a:p>
        </p:txBody>
      </p:sp>
      <p:sp>
        <p:nvSpPr>
          <p:cNvPr id="43" name="ee4pHeader3"/>
          <p:cNvSpPr txBox="1"/>
          <p:nvPr/>
        </p:nvSpPr>
        <p:spPr>
          <a:xfrm>
            <a:off x="2210725" y="1438944"/>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New approach goods meeting EU regulations and CE marked can still be sold in UK for time-limited period.</a:t>
            </a:r>
          </a:p>
        </p:txBody>
      </p:sp>
      <p:sp>
        <p:nvSpPr>
          <p:cNvPr id="37" name="ee4pHeader2"/>
          <p:cNvSpPr txBox="1"/>
          <p:nvPr/>
        </p:nvSpPr>
        <p:spPr>
          <a:xfrm>
            <a:off x="2184848" y="5165661"/>
            <a:ext cx="6645938"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We will consult with businesses before making any changes to these arrangements.</a:t>
            </a:r>
          </a:p>
        </p:txBody>
      </p:sp>
      <p:pic>
        <p:nvPicPr>
          <p:cNvPr id="29" name="Picture 8"/>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254" t="16594" r="9062" b="13833"/>
          <a:stretch/>
        </p:blipFill>
        <p:spPr bwMode="auto">
          <a:xfrm>
            <a:off x="1000124" y="1525535"/>
            <a:ext cx="645966" cy="5426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a:extLst>
              <a:ext uri="{FF2B5EF4-FFF2-40B4-BE49-F238E27FC236}">
                <a16:creationId xmlns="" xmlns:a16="http://schemas.microsoft.com/office/drawing/2014/main" id="{A7B08179-005F-407D-97B1-55CD067EA6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0072" y="4255636"/>
            <a:ext cx="606071" cy="606500"/>
          </a:xfrm>
          <a:prstGeom prst="rect">
            <a:avLst/>
          </a:prstGeom>
          <a:noFill/>
          <a:extLst>
            <a:ext uri="{909E8E84-426E-40DD-AFC4-6F175D3DCCD1}">
              <a14:hiddenFill xmlns:a14="http://schemas.microsoft.com/office/drawing/2010/main">
                <a:solidFill>
                  <a:srgbClr val="FFFFFF"/>
                </a:solidFill>
              </a14:hiddenFill>
            </a:ext>
          </a:extLst>
        </p:spPr>
      </p:pic>
      <p:sp>
        <p:nvSpPr>
          <p:cNvPr id="19" name="ee4pHeader1">
            <a:extLst>
              <a:ext uri="{FF2B5EF4-FFF2-40B4-BE49-F238E27FC236}">
                <a16:creationId xmlns="" xmlns:a16="http://schemas.microsoft.com/office/drawing/2014/main" id="{87DA45BE-4CAC-4058-AC5F-1C8F01FAE44A}"/>
              </a:ext>
            </a:extLst>
          </p:cNvPr>
          <p:cNvSpPr txBox="1"/>
          <p:nvPr/>
        </p:nvSpPr>
        <p:spPr>
          <a:xfrm>
            <a:off x="2210725" y="2286029"/>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will directly recognise conformity assessment carried out by EU notified bodies.</a:t>
            </a:r>
          </a:p>
        </p:txBody>
      </p:sp>
      <p:grpSp>
        <p:nvGrpSpPr>
          <p:cNvPr id="28" name="Group 27"/>
          <p:cNvGrpSpPr>
            <a:grpSpLocks noChangeAspect="1"/>
          </p:cNvGrpSpPr>
          <p:nvPr/>
        </p:nvGrpSpPr>
        <p:grpSpPr>
          <a:xfrm>
            <a:off x="973213" y="5133091"/>
            <a:ext cx="699788" cy="699788"/>
            <a:chOff x="6299993" y="2600325"/>
            <a:chExt cx="1657350" cy="1657350"/>
          </a:xfrm>
        </p:grpSpPr>
        <p:sp>
          <p:nvSpPr>
            <p:cNvPr id="31" name="AutoShape 9"/>
            <p:cNvSpPr>
              <a:spLocks noChangeAspect="1" noChangeArrowheads="1" noTextEdit="1"/>
            </p:cNvSpPr>
            <p:nvPr/>
          </p:nvSpPr>
          <p:spPr bwMode="auto">
            <a:xfrm>
              <a:off x="6299993" y="260032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203" tIns="21102" rIns="42203" bIns="21102" numCol="1" anchor="t" anchorCtr="0" compatLnSpc="1">
              <a:prstTxWarp prst="textNoShape">
                <a:avLst/>
              </a:prstTxWarp>
            </a:bodyPr>
            <a:lstStyle/>
            <a:p>
              <a:endParaRPr lang="en-US" sz="2000"/>
            </a:p>
          </p:txBody>
        </p:sp>
        <p:sp>
          <p:nvSpPr>
            <p:cNvPr id="32" name="Freeform 31"/>
            <p:cNvSpPr>
              <a:spLocks/>
            </p:cNvSpPr>
            <p:nvPr/>
          </p:nvSpPr>
          <p:spPr bwMode="auto">
            <a:xfrm>
              <a:off x="6471443" y="2771775"/>
              <a:ext cx="1314451" cy="1082675"/>
            </a:xfrm>
            <a:custGeom>
              <a:avLst/>
              <a:gdLst>
                <a:gd name="connsiteX0" fmla="*/ 589643 w 1314451"/>
                <a:gd name="connsiteY0" fmla="*/ 765175 h 1082675"/>
                <a:gd name="connsiteX1" fmla="*/ 602602 w 1314451"/>
                <a:gd name="connsiteY1" fmla="*/ 811972 h 1082675"/>
                <a:gd name="connsiteX2" fmla="*/ 514768 w 1314451"/>
                <a:gd name="connsiteY2" fmla="*/ 917086 h 1082675"/>
                <a:gd name="connsiteX3" fmla="*/ 233986 w 1314451"/>
                <a:gd name="connsiteY3" fmla="*/ 1016439 h 1082675"/>
                <a:gd name="connsiteX4" fmla="*/ 47517 w 1314451"/>
                <a:gd name="connsiteY4" fmla="*/ 1016439 h 1082675"/>
                <a:gd name="connsiteX5" fmla="*/ 31678 w 1314451"/>
                <a:gd name="connsiteY5" fmla="*/ 1033718 h 1082675"/>
                <a:gd name="connsiteX6" fmla="*/ 47517 w 1314451"/>
                <a:gd name="connsiteY6" fmla="*/ 1050997 h 1082675"/>
                <a:gd name="connsiteX7" fmla="*/ 233986 w 1314451"/>
                <a:gd name="connsiteY7" fmla="*/ 1050997 h 1082675"/>
                <a:gd name="connsiteX8" fmla="*/ 534207 w 1314451"/>
                <a:gd name="connsiteY8" fmla="*/ 944444 h 1082675"/>
                <a:gd name="connsiteX9" fmla="*/ 617721 w 1314451"/>
                <a:gd name="connsiteY9" fmla="*/ 849410 h 1082675"/>
                <a:gd name="connsiteX10" fmla="*/ 631400 w 1314451"/>
                <a:gd name="connsiteY10" fmla="*/ 876048 h 1082675"/>
                <a:gd name="connsiteX11" fmla="*/ 635000 w 1314451"/>
                <a:gd name="connsiteY11" fmla="*/ 881088 h 1082675"/>
                <a:gd name="connsiteX12" fmla="*/ 554365 w 1314451"/>
                <a:gd name="connsiteY12" fmla="*/ 968922 h 1082675"/>
                <a:gd name="connsiteX13" fmla="*/ 233986 w 1314451"/>
                <a:gd name="connsiteY13" fmla="*/ 1082675 h 1082675"/>
                <a:gd name="connsiteX14" fmla="*/ 47517 w 1314451"/>
                <a:gd name="connsiteY14" fmla="*/ 1082675 h 1082675"/>
                <a:gd name="connsiteX15" fmla="*/ 0 w 1314451"/>
                <a:gd name="connsiteY15" fmla="*/ 1033718 h 1082675"/>
                <a:gd name="connsiteX16" fmla="*/ 47517 w 1314451"/>
                <a:gd name="connsiteY16" fmla="*/ 984761 h 1082675"/>
                <a:gd name="connsiteX17" fmla="*/ 233986 w 1314451"/>
                <a:gd name="connsiteY17" fmla="*/ 984761 h 1082675"/>
                <a:gd name="connsiteX18" fmla="*/ 494609 w 1314451"/>
                <a:gd name="connsiteY18" fmla="*/ 892607 h 1082675"/>
                <a:gd name="connsiteX19" fmla="*/ 589643 w 1314451"/>
                <a:gd name="connsiteY19" fmla="*/ 765175 h 1082675"/>
                <a:gd name="connsiteX20" fmla="*/ 1031098 w 1314451"/>
                <a:gd name="connsiteY20" fmla="*/ 0 h 1082675"/>
                <a:gd name="connsiteX21" fmla="*/ 1064180 w 1314451"/>
                <a:gd name="connsiteY21" fmla="*/ 13671 h 1082675"/>
                <a:gd name="connsiteX22" fmla="*/ 1300068 w 1314451"/>
                <a:gd name="connsiteY22" fmla="*/ 245369 h 1082675"/>
                <a:gd name="connsiteX23" fmla="*/ 1300068 w 1314451"/>
                <a:gd name="connsiteY23" fmla="*/ 246089 h 1082675"/>
                <a:gd name="connsiteX24" fmla="*/ 1302225 w 1314451"/>
                <a:gd name="connsiteY24" fmla="*/ 248247 h 1082675"/>
                <a:gd name="connsiteX25" fmla="*/ 1303664 w 1314451"/>
                <a:gd name="connsiteY25" fmla="*/ 249687 h 1082675"/>
                <a:gd name="connsiteX26" fmla="*/ 1305102 w 1314451"/>
                <a:gd name="connsiteY26" fmla="*/ 251845 h 1082675"/>
                <a:gd name="connsiteX27" fmla="*/ 1305821 w 1314451"/>
                <a:gd name="connsiteY27" fmla="*/ 253284 h 1082675"/>
                <a:gd name="connsiteX28" fmla="*/ 1307979 w 1314451"/>
                <a:gd name="connsiteY28" fmla="*/ 256882 h 1082675"/>
                <a:gd name="connsiteX29" fmla="*/ 1308698 w 1314451"/>
                <a:gd name="connsiteY29" fmla="*/ 257602 h 1082675"/>
                <a:gd name="connsiteX30" fmla="*/ 1314451 w 1314451"/>
                <a:gd name="connsiteY30" fmla="*/ 281347 h 1082675"/>
                <a:gd name="connsiteX31" fmla="*/ 1308698 w 1314451"/>
                <a:gd name="connsiteY31" fmla="*/ 304373 h 1082675"/>
                <a:gd name="connsiteX32" fmla="*/ 1307979 w 1314451"/>
                <a:gd name="connsiteY32" fmla="*/ 305812 h 1082675"/>
                <a:gd name="connsiteX33" fmla="*/ 1305821 w 1314451"/>
                <a:gd name="connsiteY33" fmla="*/ 308690 h 1082675"/>
                <a:gd name="connsiteX34" fmla="*/ 1305102 w 1314451"/>
                <a:gd name="connsiteY34" fmla="*/ 310129 h 1082675"/>
                <a:gd name="connsiteX35" fmla="*/ 1303664 w 1314451"/>
                <a:gd name="connsiteY35" fmla="*/ 312288 h 1082675"/>
                <a:gd name="connsiteX36" fmla="*/ 1302225 w 1314451"/>
                <a:gd name="connsiteY36" fmla="*/ 313727 h 1082675"/>
                <a:gd name="connsiteX37" fmla="*/ 1300068 w 1314451"/>
                <a:gd name="connsiteY37" fmla="*/ 315886 h 1082675"/>
                <a:gd name="connsiteX38" fmla="*/ 1300068 w 1314451"/>
                <a:gd name="connsiteY38" fmla="*/ 316605 h 1082675"/>
                <a:gd name="connsiteX39" fmla="*/ 1064180 w 1314451"/>
                <a:gd name="connsiteY39" fmla="*/ 548303 h 1082675"/>
                <a:gd name="connsiteX40" fmla="*/ 1031098 w 1314451"/>
                <a:gd name="connsiteY40" fmla="*/ 561975 h 1082675"/>
                <a:gd name="connsiteX41" fmla="*/ 997297 w 1314451"/>
                <a:gd name="connsiteY41" fmla="*/ 546864 h 1082675"/>
                <a:gd name="connsiteX42" fmla="*/ 998736 w 1314451"/>
                <a:gd name="connsiteY42" fmla="*/ 477787 h 1082675"/>
                <a:gd name="connsiteX43" fmla="*/ 1149042 w 1314451"/>
                <a:gd name="connsiteY43" fmla="*/ 330277 h 1082675"/>
                <a:gd name="connsiteX44" fmla="*/ 1065618 w 1314451"/>
                <a:gd name="connsiteY44" fmla="*/ 330277 h 1082675"/>
                <a:gd name="connsiteX45" fmla="*/ 850587 w 1314451"/>
                <a:gd name="connsiteY45" fmla="*/ 391440 h 1082675"/>
                <a:gd name="connsiteX46" fmla="*/ 721136 w 1314451"/>
                <a:gd name="connsiteY46" fmla="*/ 547584 h 1082675"/>
                <a:gd name="connsiteX47" fmla="*/ 706033 w 1314451"/>
                <a:gd name="connsiteY47" fmla="*/ 500812 h 1082675"/>
                <a:gd name="connsiteX48" fmla="*/ 833326 w 1314451"/>
                <a:gd name="connsiteY48" fmla="*/ 364816 h 1082675"/>
                <a:gd name="connsiteX49" fmla="*/ 1065618 w 1314451"/>
                <a:gd name="connsiteY49" fmla="*/ 298617 h 1082675"/>
                <a:gd name="connsiteX50" fmla="*/ 1149042 w 1314451"/>
                <a:gd name="connsiteY50" fmla="*/ 298617 h 1082675"/>
                <a:gd name="connsiteX51" fmla="*/ 1177809 w 1314451"/>
                <a:gd name="connsiteY51" fmla="*/ 318045 h 1082675"/>
                <a:gd name="connsiteX52" fmla="*/ 1170617 w 1314451"/>
                <a:gd name="connsiteY52" fmla="*/ 352583 h 1082675"/>
                <a:gd name="connsiteX53" fmla="*/ 1021030 w 1314451"/>
                <a:gd name="connsiteY53" fmla="*/ 500093 h 1082675"/>
                <a:gd name="connsiteX54" fmla="*/ 1020311 w 1314451"/>
                <a:gd name="connsiteY54" fmla="*/ 525277 h 1082675"/>
                <a:gd name="connsiteX55" fmla="*/ 1031098 w 1314451"/>
                <a:gd name="connsiteY55" fmla="*/ 530314 h 1082675"/>
                <a:gd name="connsiteX56" fmla="*/ 1041886 w 1314451"/>
                <a:gd name="connsiteY56" fmla="*/ 525997 h 1082675"/>
                <a:gd name="connsiteX57" fmla="*/ 1277054 w 1314451"/>
                <a:gd name="connsiteY57" fmla="*/ 294299 h 1082675"/>
                <a:gd name="connsiteX58" fmla="*/ 1277774 w 1314451"/>
                <a:gd name="connsiteY58" fmla="*/ 293580 h 1082675"/>
                <a:gd name="connsiteX59" fmla="*/ 1278493 w 1314451"/>
                <a:gd name="connsiteY59" fmla="*/ 293580 h 1082675"/>
                <a:gd name="connsiteX60" fmla="*/ 1278493 w 1314451"/>
                <a:gd name="connsiteY60" fmla="*/ 292860 h 1082675"/>
                <a:gd name="connsiteX61" fmla="*/ 1279212 w 1314451"/>
                <a:gd name="connsiteY61" fmla="*/ 292141 h 1082675"/>
                <a:gd name="connsiteX62" fmla="*/ 1279212 w 1314451"/>
                <a:gd name="connsiteY62" fmla="*/ 291421 h 1082675"/>
                <a:gd name="connsiteX63" fmla="*/ 1279931 w 1314451"/>
                <a:gd name="connsiteY63" fmla="*/ 290701 h 1082675"/>
                <a:gd name="connsiteX64" fmla="*/ 1280650 w 1314451"/>
                <a:gd name="connsiteY64" fmla="*/ 289982 h 1082675"/>
                <a:gd name="connsiteX65" fmla="*/ 1280650 w 1314451"/>
                <a:gd name="connsiteY65" fmla="*/ 289262 h 1082675"/>
                <a:gd name="connsiteX66" fmla="*/ 1282808 w 1314451"/>
                <a:gd name="connsiteY66" fmla="*/ 281347 h 1082675"/>
                <a:gd name="connsiteX67" fmla="*/ 1280650 w 1314451"/>
                <a:gd name="connsiteY67" fmla="*/ 272712 h 1082675"/>
                <a:gd name="connsiteX68" fmla="*/ 1280650 w 1314451"/>
                <a:gd name="connsiteY68" fmla="*/ 271993 h 1082675"/>
                <a:gd name="connsiteX69" fmla="*/ 1279931 w 1314451"/>
                <a:gd name="connsiteY69" fmla="*/ 271273 h 1082675"/>
                <a:gd name="connsiteX70" fmla="*/ 1279212 w 1314451"/>
                <a:gd name="connsiteY70" fmla="*/ 270554 h 1082675"/>
                <a:gd name="connsiteX71" fmla="*/ 1279212 w 1314451"/>
                <a:gd name="connsiteY71" fmla="*/ 269834 h 1082675"/>
                <a:gd name="connsiteX72" fmla="*/ 1278493 w 1314451"/>
                <a:gd name="connsiteY72" fmla="*/ 269115 h 1082675"/>
                <a:gd name="connsiteX73" fmla="*/ 1277774 w 1314451"/>
                <a:gd name="connsiteY73" fmla="*/ 268395 h 1082675"/>
                <a:gd name="connsiteX74" fmla="*/ 1277054 w 1314451"/>
                <a:gd name="connsiteY74" fmla="*/ 267676 h 1082675"/>
                <a:gd name="connsiteX75" fmla="*/ 1041886 w 1314451"/>
                <a:gd name="connsiteY75" fmla="*/ 35978 h 1082675"/>
                <a:gd name="connsiteX76" fmla="*/ 1031098 w 1314451"/>
                <a:gd name="connsiteY76" fmla="*/ 31660 h 1082675"/>
                <a:gd name="connsiteX77" fmla="*/ 1020311 w 1314451"/>
                <a:gd name="connsiteY77" fmla="*/ 36697 h 1082675"/>
                <a:gd name="connsiteX78" fmla="*/ 1021030 w 1314451"/>
                <a:gd name="connsiteY78" fmla="*/ 61882 h 1082675"/>
                <a:gd name="connsiteX79" fmla="*/ 1170617 w 1314451"/>
                <a:gd name="connsiteY79" fmla="*/ 209391 h 1082675"/>
                <a:gd name="connsiteX80" fmla="*/ 1177809 w 1314451"/>
                <a:gd name="connsiteY80" fmla="*/ 243930 h 1082675"/>
                <a:gd name="connsiteX81" fmla="*/ 1149042 w 1314451"/>
                <a:gd name="connsiteY81" fmla="*/ 264078 h 1082675"/>
                <a:gd name="connsiteX82" fmla="*/ 1065618 w 1314451"/>
                <a:gd name="connsiteY82" fmla="*/ 264078 h 1082675"/>
                <a:gd name="connsiteX83" fmla="*/ 817505 w 1314451"/>
                <a:gd name="connsiteY83" fmla="*/ 334594 h 1082675"/>
                <a:gd name="connsiteX84" fmla="*/ 689492 w 1314451"/>
                <a:gd name="connsiteY84" fmla="*/ 464115 h 1082675"/>
                <a:gd name="connsiteX85" fmla="*/ 671513 w 1314451"/>
                <a:gd name="connsiteY85" fmla="*/ 433174 h 1082675"/>
                <a:gd name="connsiteX86" fmla="*/ 800245 w 1314451"/>
                <a:gd name="connsiteY86" fmla="*/ 307971 h 1082675"/>
                <a:gd name="connsiteX87" fmla="*/ 1065618 w 1314451"/>
                <a:gd name="connsiteY87" fmla="*/ 232417 h 1082675"/>
                <a:gd name="connsiteX88" fmla="*/ 1149042 w 1314451"/>
                <a:gd name="connsiteY88" fmla="*/ 232417 h 1082675"/>
                <a:gd name="connsiteX89" fmla="*/ 998736 w 1314451"/>
                <a:gd name="connsiteY89" fmla="*/ 84188 h 1082675"/>
                <a:gd name="connsiteX90" fmla="*/ 997297 w 1314451"/>
                <a:gd name="connsiteY90" fmla="*/ 15111 h 1082675"/>
                <a:gd name="connsiteX91" fmla="*/ 1031098 w 1314451"/>
                <a:gd name="connsiteY91" fmla="*/ 0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14451" h="1082675">
                  <a:moveTo>
                    <a:pt x="589643" y="765175"/>
                  </a:moveTo>
                  <a:cubicBezTo>
                    <a:pt x="593243" y="781014"/>
                    <a:pt x="597563" y="796133"/>
                    <a:pt x="602602" y="811972"/>
                  </a:cubicBezTo>
                  <a:cubicBezTo>
                    <a:pt x="581724" y="850850"/>
                    <a:pt x="552205" y="886128"/>
                    <a:pt x="514768" y="917086"/>
                  </a:cubicBezTo>
                  <a:cubicBezTo>
                    <a:pt x="437733" y="981162"/>
                    <a:pt x="337659" y="1016439"/>
                    <a:pt x="233986" y="1016439"/>
                  </a:cubicBezTo>
                  <a:cubicBezTo>
                    <a:pt x="233986" y="1016439"/>
                    <a:pt x="233986" y="1016439"/>
                    <a:pt x="47517" y="1016439"/>
                  </a:cubicBezTo>
                  <a:cubicBezTo>
                    <a:pt x="38878" y="1016439"/>
                    <a:pt x="31678" y="1024359"/>
                    <a:pt x="31678" y="1033718"/>
                  </a:cubicBezTo>
                  <a:cubicBezTo>
                    <a:pt x="31678" y="1043798"/>
                    <a:pt x="38878" y="1050997"/>
                    <a:pt x="47517" y="1050997"/>
                  </a:cubicBezTo>
                  <a:cubicBezTo>
                    <a:pt x="47517" y="1050997"/>
                    <a:pt x="47517" y="1050997"/>
                    <a:pt x="233986" y="1050997"/>
                  </a:cubicBezTo>
                  <a:cubicBezTo>
                    <a:pt x="344859" y="1050997"/>
                    <a:pt x="451412" y="1013559"/>
                    <a:pt x="534207" y="944444"/>
                  </a:cubicBezTo>
                  <a:cubicBezTo>
                    <a:pt x="568044" y="916366"/>
                    <a:pt x="596123" y="883968"/>
                    <a:pt x="617721" y="849410"/>
                  </a:cubicBezTo>
                  <a:cubicBezTo>
                    <a:pt x="622041" y="858049"/>
                    <a:pt x="627081" y="867409"/>
                    <a:pt x="631400" y="876048"/>
                  </a:cubicBezTo>
                  <a:cubicBezTo>
                    <a:pt x="632840" y="877488"/>
                    <a:pt x="633560" y="879648"/>
                    <a:pt x="635000" y="881088"/>
                  </a:cubicBezTo>
                  <a:cubicBezTo>
                    <a:pt x="612682" y="913486"/>
                    <a:pt x="586043" y="942284"/>
                    <a:pt x="554365" y="968922"/>
                  </a:cubicBezTo>
                  <a:cubicBezTo>
                    <a:pt x="465811" y="1042358"/>
                    <a:pt x="352058" y="1082675"/>
                    <a:pt x="233986" y="1082675"/>
                  </a:cubicBezTo>
                  <a:cubicBezTo>
                    <a:pt x="233986" y="1082675"/>
                    <a:pt x="233986" y="1082675"/>
                    <a:pt x="47517" y="1082675"/>
                  </a:cubicBezTo>
                  <a:cubicBezTo>
                    <a:pt x="21599" y="1082675"/>
                    <a:pt x="0" y="1061077"/>
                    <a:pt x="0" y="1033718"/>
                  </a:cubicBezTo>
                  <a:cubicBezTo>
                    <a:pt x="0" y="1007080"/>
                    <a:pt x="21599" y="984761"/>
                    <a:pt x="47517" y="984761"/>
                  </a:cubicBezTo>
                  <a:cubicBezTo>
                    <a:pt x="47517" y="984761"/>
                    <a:pt x="47517" y="984761"/>
                    <a:pt x="233986" y="984761"/>
                  </a:cubicBezTo>
                  <a:cubicBezTo>
                    <a:pt x="330459" y="984761"/>
                    <a:pt x="423334" y="952363"/>
                    <a:pt x="494609" y="892607"/>
                  </a:cubicBezTo>
                  <a:cubicBezTo>
                    <a:pt x="539246" y="855889"/>
                    <a:pt x="570924" y="813412"/>
                    <a:pt x="589643" y="765175"/>
                  </a:cubicBezTo>
                  <a:close/>
                  <a:moveTo>
                    <a:pt x="1031098" y="0"/>
                  </a:moveTo>
                  <a:cubicBezTo>
                    <a:pt x="1043324" y="0"/>
                    <a:pt x="1054831" y="4317"/>
                    <a:pt x="1064180" y="13671"/>
                  </a:cubicBezTo>
                  <a:cubicBezTo>
                    <a:pt x="1064180" y="13671"/>
                    <a:pt x="1064180" y="13671"/>
                    <a:pt x="1300068" y="245369"/>
                  </a:cubicBezTo>
                  <a:cubicBezTo>
                    <a:pt x="1300068" y="246089"/>
                    <a:pt x="1300068" y="246089"/>
                    <a:pt x="1300068" y="246089"/>
                  </a:cubicBezTo>
                  <a:cubicBezTo>
                    <a:pt x="1300787" y="246808"/>
                    <a:pt x="1301506" y="247528"/>
                    <a:pt x="1302225" y="248247"/>
                  </a:cubicBezTo>
                  <a:cubicBezTo>
                    <a:pt x="1302225" y="248967"/>
                    <a:pt x="1302944" y="248967"/>
                    <a:pt x="1303664" y="249687"/>
                  </a:cubicBezTo>
                  <a:cubicBezTo>
                    <a:pt x="1303664" y="250406"/>
                    <a:pt x="1304383" y="251126"/>
                    <a:pt x="1305102" y="251845"/>
                  </a:cubicBezTo>
                  <a:cubicBezTo>
                    <a:pt x="1305102" y="252565"/>
                    <a:pt x="1305821" y="253284"/>
                    <a:pt x="1305821" y="253284"/>
                  </a:cubicBezTo>
                  <a:cubicBezTo>
                    <a:pt x="1306540" y="254723"/>
                    <a:pt x="1307260" y="255443"/>
                    <a:pt x="1307979" y="256882"/>
                  </a:cubicBezTo>
                  <a:cubicBezTo>
                    <a:pt x="1307979" y="256882"/>
                    <a:pt x="1308698" y="256882"/>
                    <a:pt x="1308698" y="257602"/>
                  </a:cubicBezTo>
                  <a:cubicBezTo>
                    <a:pt x="1312294" y="264797"/>
                    <a:pt x="1314451" y="272712"/>
                    <a:pt x="1314451" y="281347"/>
                  </a:cubicBezTo>
                  <a:cubicBezTo>
                    <a:pt x="1314451" y="289982"/>
                    <a:pt x="1312294" y="297897"/>
                    <a:pt x="1308698" y="304373"/>
                  </a:cubicBezTo>
                  <a:cubicBezTo>
                    <a:pt x="1308698" y="305093"/>
                    <a:pt x="1307979" y="305093"/>
                    <a:pt x="1307979" y="305812"/>
                  </a:cubicBezTo>
                  <a:cubicBezTo>
                    <a:pt x="1307260" y="306532"/>
                    <a:pt x="1306540" y="307971"/>
                    <a:pt x="1305821" y="308690"/>
                  </a:cubicBezTo>
                  <a:cubicBezTo>
                    <a:pt x="1305821" y="309410"/>
                    <a:pt x="1305102" y="309410"/>
                    <a:pt x="1305102" y="310129"/>
                  </a:cubicBezTo>
                  <a:cubicBezTo>
                    <a:pt x="1304383" y="310849"/>
                    <a:pt x="1303664" y="311569"/>
                    <a:pt x="1303664" y="312288"/>
                  </a:cubicBezTo>
                  <a:cubicBezTo>
                    <a:pt x="1302944" y="313008"/>
                    <a:pt x="1302225" y="313727"/>
                    <a:pt x="1302225" y="313727"/>
                  </a:cubicBezTo>
                  <a:cubicBezTo>
                    <a:pt x="1301506" y="314447"/>
                    <a:pt x="1300787" y="315166"/>
                    <a:pt x="1300068" y="315886"/>
                  </a:cubicBezTo>
                  <a:cubicBezTo>
                    <a:pt x="1300068" y="315886"/>
                    <a:pt x="1300068" y="316605"/>
                    <a:pt x="1300068" y="316605"/>
                  </a:cubicBezTo>
                  <a:cubicBezTo>
                    <a:pt x="1300068" y="316605"/>
                    <a:pt x="1300068" y="316605"/>
                    <a:pt x="1064180" y="548303"/>
                  </a:cubicBezTo>
                  <a:cubicBezTo>
                    <a:pt x="1054831" y="557657"/>
                    <a:pt x="1043324" y="561975"/>
                    <a:pt x="1031098" y="561975"/>
                  </a:cubicBezTo>
                  <a:cubicBezTo>
                    <a:pt x="1018872" y="561975"/>
                    <a:pt x="1006646" y="556938"/>
                    <a:pt x="997297" y="546864"/>
                  </a:cubicBezTo>
                  <a:cubicBezTo>
                    <a:pt x="979318" y="527436"/>
                    <a:pt x="980037" y="496495"/>
                    <a:pt x="998736" y="477787"/>
                  </a:cubicBezTo>
                  <a:cubicBezTo>
                    <a:pt x="998736" y="477787"/>
                    <a:pt x="998736" y="477787"/>
                    <a:pt x="1149042" y="330277"/>
                  </a:cubicBezTo>
                  <a:cubicBezTo>
                    <a:pt x="1149042" y="330277"/>
                    <a:pt x="1149042" y="330277"/>
                    <a:pt x="1065618" y="330277"/>
                  </a:cubicBezTo>
                  <a:cubicBezTo>
                    <a:pt x="987948" y="330277"/>
                    <a:pt x="913154" y="351144"/>
                    <a:pt x="850587" y="391440"/>
                  </a:cubicBezTo>
                  <a:cubicBezTo>
                    <a:pt x="785861" y="432454"/>
                    <a:pt x="742711" y="484263"/>
                    <a:pt x="721136" y="547584"/>
                  </a:cubicBezTo>
                  <a:cubicBezTo>
                    <a:pt x="716821" y="531753"/>
                    <a:pt x="711787" y="515923"/>
                    <a:pt x="706033" y="500812"/>
                  </a:cubicBezTo>
                  <a:cubicBezTo>
                    <a:pt x="732643" y="447565"/>
                    <a:pt x="775074" y="401513"/>
                    <a:pt x="833326" y="364816"/>
                  </a:cubicBezTo>
                  <a:cubicBezTo>
                    <a:pt x="901648" y="320923"/>
                    <a:pt x="981476" y="298617"/>
                    <a:pt x="1065618" y="298617"/>
                  </a:cubicBezTo>
                  <a:cubicBezTo>
                    <a:pt x="1065618" y="298617"/>
                    <a:pt x="1065618" y="298617"/>
                    <a:pt x="1149042" y="298617"/>
                  </a:cubicBezTo>
                  <a:cubicBezTo>
                    <a:pt x="1161268" y="298617"/>
                    <a:pt x="1173494" y="305812"/>
                    <a:pt x="1177809" y="318045"/>
                  </a:cubicBezTo>
                  <a:cubicBezTo>
                    <a:pt x="1182843" y="329558"/>
                    <a:pt x="1179966" y="343229"/>
                    <a:pt x="1170617" y="352583"/>
                  </a:cubicBezTo>
                  <a:cubicBezTo>
                    <a:pt x="1170617" y="352583"/>
                    <a:pt x="1170617" y="352583"/>
                    <a:pt x="1021030" y="500093"/>
                  </a:cubicBezTo>
                  <a:cubicBezTo>
                    <a:pt x="1013838" y="507288"/>
                    <a:pt x="1013838" y="518801"/>
                    <a:pt x="1020311" y="525277"/>
                  </a:cubicBezTo>
                  <a:cubicBezTo>
                    <a:pt x="1023187" y="528875"/>
                    <a:pt x="1027502" y="530314"/>
                    <a:pt x="1031098" y="530314"/>
                  </a:cubicBezTo>
                  <a:cubicBezTo>
                    <a:pt x="1033975" y="530314"/>
                    <a:pt x="1038290" y="529595"/>
                    <a:pt x="1041886" y="525997"/>
                  </a:cubicBezTo>
                  <a:cubicBezTo>
                    <a:pt x="1041886" y="525997"/>
                    <a:pt x="1041886" y="525997"/>
                    <a:pt x="1277054" y="294299"/>
                  </a:cubicBezTo>
                  <a:cubicBezTo>
                    <a:pt x="1277054" y="294299"/>
                    <a:pt x="1277054" y="294299"/>
                    <a:pt x="1277774" y="293580"/>
                  </a:cubicBezTo>
                  <a:cubicBezTo>
                    <a:pt x="1277774" y="293580"/>
                    <a:pt x="1277774" y="293580"/>
                    <a:pt x="1278493" y="293580"/>
                  </a:cubicBezTo>
                  <a:cubicBezTo>
                    <a:pt x="1278493" y="293580"/>
                    <a:pt x="1278493" y="293580"/>
                    <a:pt x="1278493" y="292860"/>
                  </a:cubicBezTo>
                  <a:cubicBezTo>
                    <a:pt x="1278493" y="292860"/>
                    <a:pt x="1278493" y="292860"/>
                    <a:pt x="1279212" y="292141"/>
                  </a:cubicBezTo>
                  <a:cubicBezTo>
                    <a:pt x="1279212" y="292141"/>
                    <a:pt x="1279212" y="292141"/>
                    <a:pt x="1279212" y="291421"/>
                  </a:cubicBezTo>
                  <a:cubicBezTo>
                    <a:pt x="1279931" y="291421"/>
                    <a:pt x="1279931" y="291421"/>
                    <a:pt x="1279931" y="290701"/>
                  </a:cubicBezTo>
                  <a:cubicBezTo>
                    <a:pt x="1279931" y="290701"/>
                    <a:pt x="1279931" y="290701"/>
                    <a:pt x="1280650" y="289982"/>
                  </a:cubicBezTo>
                  <a:cubicBezTo>
                    <a:pt x="1280650" y="289982"/>
                    <a:pt x="1280650" y="289262"/>
                    <a:pt x="1280650" y="289262"/>
                  </a:cubicBezTo>
                  <a:cubicBezTo>
                    <a:pt x="1282089" y="286384"/>
                    <a:pt x="1282808" y="284225"/>
                    <a:pt x="1282808" y="281347"/>
                  </a:cubicBezTo>
                  <a:cubicBezTo>
                    <a:pt x="1282808" y="278469"/>
                    <a:pt x="1282089" y="275591"/>
                    <a:pt x="1280650" y="272712"/>
                  </a:cubicBezTo>
                  <a:cubicBezTo>
                    <a:pt x="1280650" y="272712"/>
                    <a:pt x="1280650" y="271993"/>
                    <a:pt x="1280650" y="271993"/>
                  </a:cubicBezTo>
                  <a:cubicBezTo>
                    <a:pt x="1279931" y="271993"/>
                    <a:pt x="1279931" y="271273"/>
                    <a:pt x="1279931" y="271273"/>
                  </a:cubicBezTo>
                  <a:cubicBezTo>
                    <a:pt x="1279931" y="271273"/>
                    <a:pt x="1279931" y="270554"/>
                    <a:pt x="1279212" y="270554"/>
                  </a:cubicBezTo>
                  <a:cubicBezTo>
                    <a:pt x="1279212" y="269834"/>
                    <a:pt x="1279212" y="269834"/>
                    <a:pt x="1279212" y="269834"/>
                  </a:cubicBezTo>
                  <a:cubicBezTo>
                    <a:pt x="1279212" y="269834"/>
                    <a:pt x="1279212" y="269834"/>
                    <a:pt x="1278493" y="269115"/>
                  </a:cubicBezTo>
                  <a:cubicBezTo>
                    <a:pt x="1277774" y="268395"/>
                    <a:pt x="1277774" y="268395"/>
                    <a:pt x="1277774" y="268395"/>
                  </a:cubicBezTo>
                  <a:cubicBezTo>
                    <a:pt x="1277054" y="268395"/>
                    <a:pt x="1277054" y="267676"/>
                    <a:pt x="1277054" y="267676"/>
                  </a:cubicBezTo>
                  <a:cubicBezTo>
                    <a:pt x="1277054" y="267676"/>
                    <a:pt x="1277054" y="267676"/>
                    <a:pt x="1041886" y="35978"/>
                  </a:cubicBezTo>
                  <a:cubicBezTo>
                    <a:pt x="1038290" y="32380"/>
                    <a:pt x="1033975" y="31660"/>
                    <a:pt x="1031098" y="31660"/>
                  </a:cubicBezTo>
                  <a:cubicBezTo>
                    <a:pt x="1027502" y="31660"/>
                    <a:pt x="1023187" y="33100"/>
                    <a:pt x="1020311" y="36697"/>
                  </a:cubicBezTo>
                  <a:cubicBezTo>
                    <a:pt x="1013838" y="43893"/>
                    <a:pt x="1013838" y="55406"/>
                    <a:pt x="1021030" y="61882"/>
                  </a:cubicBezTo>
                  <a:cubicBezTo>
                    <a:pt x="1021030" y="61882"/>
                    <a:pt x="1021030" y="61882"/>
                    <a:pt x="1170617" y="209391"/>
                  </a:cubicBezTo>
                  <a:cubicBezTo>
                    <a:pt x="1179966" y="218746"/>
                    <a:pt x="1182843" y="232417"/>
                    <a:pt x="1177809" y="243930"/>
                  </a:cubicBezTo>
                  <a:cubicBezTo>
                    <a:pt x="1173494" y="256163"/>
                    <a:pt x="1161268" y="264078"/>
                    <a:pt x="1149042" y="264078"/>
                  </a:cubicBezTo>
                  <a:cubicBezTo>
                    <a:pt x="1149042" y="264078"/>
                    <a:pt x="1149042" y="264078"/>
                    <a:pt x="1065618" y="264078"/>
                  </a:cubicBezTo>
                  <a:cubicBezTo>
                    <a:pt x="976441" y="264078"/>
                    <a:pt x="890141" y="288543"/>
                    <a:pt x="817505" y="334594"/>
                  </a:cubicBezTo>
                  <a:cubicBezTo>
                    <a:pt x="762129" y="369853"/>
                    <a:pt x="718978" y="413746"/>
                    <a:pt x="689492" y="464115"/>
                  </a:cubicBezTo>
                  <a:cubicBezTo>
                    <a:pt x="683739" y="454041"/>
                    <a:pt x="677986" y="443248"/>
                    <a:pt x="671513" y="433174"/>
                  </a:cubicBezTo>
                  <a:cubicBezTo>
                    <a:pt x="703157" y="384964"/>
                    <a:pt x="746307" y="342510"/>
                    <a:pt x="800245" y="307971"/>
                  </a:cubicBezTo>
                  <a:cubicBezTo>
                    <a:pt x="878634" y="258321"/>
                    <a:pt x="969969" y="232417"/>
                    <a:pt x="1065618" y="232417"/>
                  </a:cubicBezTo>
                  <a:cubicBezTo>
                    <a:pt x="1065618" y="232417"/>
                    <a:pt x="1065618" y="232417"/>
                    <a:pt x="1149042" y="232417"/>
                  </a:cubicBezTo>
                  <a:cubicBezTo>
                    <a:pt x="1149042" y="232417"/>
                    <a:pt x="1149042" y="232417"/>
                    <a:pt x="998736" y="84188"/>
                  </a:cubicBezTo>
                  <a:cubicBezTo>
                    <a:pt x="980037" y="65480"/>
                    <a:pt x="979318" y="34539"/>
                    <a:pt x="997297" y="15111"/>
                  </a:cubicBezTo>
                  <a:cubicBezTo>
                    <a:pt x="1006646" y="5037"/>
                    <a:pt x="1018872" y="0"/>
                    <a:pt x="1031098" y="0"/>
                  </a:cubicBezTo>
                  <a:close/>
                </a:path>
              </a:pathLst>
            </a:custGeom>
            <a:solidFill>
              <a:srgbClr val="001836">
                <a:lumMod val="100000"/>
              </a:srgbClr>
            </a:solidFill>
            <a:ln>
              <a:noFill/>
            </a:ln>
          </p:spPr>
          <p:txBody>
            <a:bodyPr vert="horz" wrap="square" lIns="42203" tIns="21102" rIns="42203" bIns="21102" numCol="1" anchor="t" anchorCtr="0" compatLnSpc="1">
              <a:prstTxWarp prst="textNoShape">
                <a:avLst/>
              </a:prstTxWarp>
              <a:noAutofit/>
            </a:bodyPr>
            <a:lstStyle/>
            <a:p>
              <a:endParaRPr lang="en-US" sz="2000"/>
            </a:p>
          </p:txBody>
        </p:sp>
        <p:sp>
          <p:nvSpPr>
            <p:cNvPr id="33" name="Freeform 13"/>
            <p:cNvSpPr>
              <a:spLocks/>
            </p:cNvSpPr>
            <p:nvPr/>
          </p:nvSpPr>
          <p:spPr bwMode="auto">
            <a:xfrm>
              <a:off x="6471443" y="3005138"/>
              <a:ext cx="1314450" cy="1082675"/>
            </a:xfrm>
            <a:custGeom>
              <a:avLst/>
              <a:gdLst>
                <a:gd name="T0" fmla="*/ 1820 w 1828"/>
                <a:gd name="T1" fmla="*/ 1082 h 1505"/>
                <a:gd name="T2" fmla="*/ 1819 w 1828"/>
                <a:gd name="T3" fmla="*/ 1080 h 1505"/>
                <a:gd name="T4" fmla="*/ 1816 w 1828"/>
                <a:gd name="T5" fmla="*/ 1076 h 1505"/>
                <a:gd name="T6" fmla="*/ 1815 w 1828"/>
                <a:gd name="T7" fmla="*/ 1074 h 1505"/>
                <a:gd name="T8" fmla="*/ 1813 w 1828"/>
                <a:gd name="T9" fmla="*/ 1071 h 1505"/>
                <a:gd name="T10" fmla="*/ 1811 w 1828"/>
                <a:gd name="T11" fmla="*/ 1069 h 1505"/>
                <a:gd name="T12" fmla="*/ 1808 w 1828"/>
                <a:gd name="T13" fmla="*/ 1066 h 1505"/>
                <a:gd name="T14" fmla="*/ 1808 w 1828"/>
                <a:gd name="T15" fmla="*/ 1065 h 1505"/>
                <a:gd name="T16" fmla="*/ 1480 w 1828"/>
                <a:gd name="T17" fmla="*/ 743 h 1505"/>
                <a:gd name="T18" fmla="*/ 1434 w 1828"/>
                <a:gd name="T19" fmla="*/ 724 h 1505"/>
                <a:gd name="T20" fmla="*/ 1387 w 1828"/>
                <a:gd name="T21" fmla="*/ 745 h 1505"/>
                <a:gd name="T22" fmla="*/ 1389 w 1828"/>
                <a:gd name="T23" fmla="*/ 841 h 1505"/>
                <a:gd name="T24" fmla="*/ 1598 w 1828"/>
                <a:gd name="T25" fmla="*/ 1046 h 1505"/>
                <a:gd name="T26" fmla="*/ 1482 w 1828"/>
                <a:gd name="T27" fmla="*/ 1046 h 1505"/>
                <a:gd name="T28" fmla="*/ 1183 w 1828"/>
                <a:gd name="T29" fmla="*/ 961 h 1505"/>
                <a:gd name="T30" fmla="*/ 980 w 1828"/>
                <a:gd name="T31" fmla="*/ 602 h 1505"/>
                <a:gd name="T32" fmla="*/ 980 w 1828"/>
                <a:gd name="T33" fmla="*/ 591 h 1505"/>
                <a:gd name="T34" fmla="*/ 957 w 1828"/>
                <a:gd name="T35" fmla="*/ 436 h 1505"/>
                <a:gd name="T36" fmla="*/ 933 w 1828"/>
                <a:gd name="T37" fmla="*/ 372 h 1505"/>
                <a:gd name="T38" fmla="*/ 908 w 1828"/>
                <a:gd name="T39" fmla="*/ 322 h 1505"/>
                <a:gd name="T40" fmla="*/ 770 w 1828"/>
                <a:gd name="T41" fmla="*/ 158 h 1505"/>
                <a:gd name="T42" fmla="*/ 325 w 1828"/>
                <a:gd name="T43" fmla="*/ 0 h 1505"/>
                <a:gd name="T44" fmla="*/ 66 w 1828"/>
                <a:gd name="T45" fmla="*/ 0 h 1505"/>
                <a:gd name="T46" fmla="*/ 0 w 1828"/>
                <a:gd name="T47" fmla="*/ 68 h 1505"/>
                <a:gd name="T48" fmla="*/ 66 w 1828"/>
                <a:gd name="T49" fmla="*/ 136 h 1505"/>
                <a:gd name="T50" fmla="*/ 325 w 1828"/>
                <a:gd name="T51" fmla="*/ 136 h 1505"/>
                <a:gd name="T52" fmla="*/ 687 w 1828"/>
                <a:gd name="T53" fmla="*/ 264 h 1505"/>
                <a:gd name="T54" fmla="*/ 848 w 1828"/>
                <a:gd name="T55" fmla="*/ 591 h 1505"/>
                <a:gd name="T56" fmla="*/ 848 w 1828"/>
                <a:gd name="T57" fmla="*/ 602 h 1505"/>
                <a:gd name="T58" fmla="*/ 865 w 1828"/>
                <a:gd name="T59" fmla="*/ 744 h 1505"/>
                <a:gd name="T60" fmla="*/ 885 w 1828"/>
                <a:gd name="T61" fmla="*/ 809 h 1505"/>
                <a:gd name="T62" fmla="*/ 908 w 1828"/>
                <a:gd name="T63" fmla="*/ 860 h 1505"/>
                <a:gd name="T64" fmla="*/ 1113 w 1828"/>
                <a:gd name="T65" fmla="*/ 1077 h 1505"/>
                <a:gd name="T66" fmla="*/ 1482 w 1828"/>
                <a:gd name="T67" fmla="*/ 1182 h 1505"/>
                <a:gd name="T68" fmla="*/ 1598 w 1828"/>
                <a:gd name="T69" fmla="*/ 1182 h 1505"/>
                <a:gd name="T70" fmla="*/ 1389 w 1828"/>
                <a:gd name="T71" fmla="*/ 1388 h 1505"/>
                <a:gd name="T72" fmla="*/ 1387 w 1828"/>
                <a:gd name="T73" fmla="*/ 1484 h 1505"/>
                <a:gd name="T74" fmla="*/ 1434 w 1828"/>
                <a:gd name="T75" fmla="*/ 1505 h 1505"/>
                <a:gd name="T76" fmla="*/ 1480 w 1828"/>
                <a:gd name="T77" fmla="*/ 1486 h 1505"/>
                <a:gd name="T78" fmla="*/ 1808 w 1828"/>
                <a:gd name="T79" fmla="*/ 1164 h 1505"/>
                <a:gd name="T80" fmla="*/ 1808 w 1828"/>
                <a:gd name="T81" fmla="*/ 1163 h 1505"/>
                <a:gd name="T82" fmla="*/ 1811 w 1828"/>
                <a:gd name="T83" fmla="*/ 1160 h 1505"/>
                <a:gd name="T84" fmla="*/ 1813 w 1828"/>
                <a:gd name="T85" fmla="*/ 1158 h 1505"/>
                <a:gd name="T86" fmla="*/ 1815 w 1828"/>
                <a:gd name="T87" fmla="*/ 1155 h 1505"/>
                <a:gd name="T88" fmla="*/ 1816 w 1828"/>
                <a:gd name="T89" fmla="*/ 1153 h 1505"/>
                <a:gd name="T90" fmla="*/ 1819 w 1828"/>
                <a:gd name="T91" fmla="*/ 1148 h 1505"/>
                <a:gd name="T92" fmla="*/ 1820 w 1828"/>
                <a:gd name="T93" fmla="*/ 1147 h 1505"/>
                <a:gd name="T94" fmla="*/ 1828 w 1828"/>
                <a:gd name="T95" fmla="*/ 1114 h 1505"/>
                <a:gd name="T96" fmla="*/ 1820 w 1828"/>
                <a:gd name="T97" fmla="*/ 108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8" h="1505">
                  <a:moveTo>
                    <a:pt x="1820" y="1082"/>
                  </a:moveTo>
                  <a:cubicBezTo>
                    <a:pt x="1820" y="1081"/>
                    <a:pt x="1819" y="1081"/>
                    <a:pt x="1819" y="1080"/>
                  </a:cubicBezTo>
                  <a:cubicBezTo>
                    <a:pt x="1818" y="1079"/>
                    <a:pt x="1817" y="1077"/>
                    <a:pt x="1816" y="1076"/>
                  </a:cubicBezTo>
                  <a:cubicBezTo>
                    <a:pt x="1816" y="1075"/>
                    <a:pt x="1815" y="1075"/>
                    <a:pt x="1815" y="1074"/>
                  </a:cubicBezTo>
                  <a:cubicBezTo>
                    <a:pt x="1814" y="1073"/>
                    <a:pt x="1813" y="1072"/>
                    <a:pt x="1813" y="1071"/>
                  </a:cubicBezTo>
                  <a:cubicBezTo>
                    <a:pt x="1812" y="1070"/>
                    <a:pt x="1811" y="1069"/>
                    <a:pt x="1811" y="1069"/>
                  </a:cubicBezTo>
                  <a:cubicBezTo>
                    <a:pt x="1810" y="1068"/>
                    <a:pt x="1809" y="1067"/>
                    <a:pt x="1808" y="1066"/>
                  </a:cubicBezTo>
                  <a:cubicBezTo>
                    <a:pt x="1808" y="1066"/>
                    <a:pt x="1808" y="1065"/>
                    <a:pt x="1808" y="1065"/>
                  </a:cubicBezTo>
                  <a:cubicBezTo>
                    <a:pt x="1480" y="743"/>
                    <a:pt x="1480" y="743"/>
                    <a:pt x="1480" y="743"/>
                  </a:cubicBezTo>
                  <a:cubicBezTo>
                    <a:pt x="1467" y="730"/>
                    <a:pt x="1451" y="724"/>
                    <a:pt x="1434" y="724"/>
                  </a:cubicBezTo>
                  <a:cubicBezTo>
                    <a:pt x="1417" y="724"/>
                    <a:pt x="1400" y="731"/>
                    <a:pt x="1387" y="745"/>
                  </a:cubicBezTo>
                  <a:cubicBezTo>
                    <a:pt x="1362" y="772"/>
                    <a:pt x="1363" y="815"/>
                    <a:pt x="1389" y="841"/>
                  </a:cubicBezTo>
                  <a:cubicBezTo>
                    <a:pt x="1598" y="1046"/>
                    <a:pt x="1598" y="1046"/>
                    <a:pt x="1598" y="1046"/>
                  </a:cubicBezTo>
                  <a:cubicBezTo>
                    <a:pt x="1482" y="1046"/>
                    <a:pt x="1482" y="1046"/>
                    <a:pt x="1482" y="1046"/>
                  </a:cubicBezTo>
                  <a:cubicBezTo>
                    <a:pt x="1374" y="1046"/>
                    <a:pt x="1270" y="1017"/>
                    <a:pt x="1183" y="961"/>
                  </a:cubicBezTo>
                  <a:cubicBezTo>
                    <a:pt x="1048" y="876"/>
                    <a:pt x="980" y="755"/>
                    <a:pt x="980" y="602"/>
                  </a:cubicBezTo>
                  <a:cubicBezTo>
                    <a:pt x="980" y="598"/>
                    <a:pt x="980" y="595"/>
                    <a:pt x="980" y="591"/>
                  </a:cubicBezTo>
                  <a:cubicBezTo>
                    <a:pt x="979" y="537"/>
                    <a:pt x="971" y="485"/>
                    <a:pt x="957" y="436"/>
                  </a:cubicBezTo>
                  <a:cubicBezTo>
                    <a:pt x="950" y="414"/>
                    <a:pt x="942" y="393"/>
                    <a:pt x="933" y="372"/>
                  </a:cubicBezTo>
                  <a:cubicBezTo>
                    <a:pt x="926" y="355"/>
                    <a:pt x="918" y="339"/>
                    <a:pt x="908" y="322"/>
                  </a:cubicBezTo>
                  <a:cubicBezTo>
                    <a:pt x="874" y="261"/>
                    <a:pt x="828" y="206"/>
                    <a:pt x="770" y="158"/>
                  </a:cubicBezTo>
                  <a:cubicBezTo>
                    <a:pt x="647" y="56"/>
                    <a:pt x="489" y="0"/>
                    <a:pt x="325" y="0"/>
                  </a:cubicBezTo>
                  <a:cubicBezTo>
                    <a:pt x="66" y="0"/>
                    <a:pt x="66" y="0"/>
                    <a:pt x="66" y="0"/>
                  </a:cubicBezTo>
                  <a:cubicBezTo>
                    <a:pt x="30" y="0"/>
                    <a:pt x="0" y="30"/>
                    <a:pt x="0" y="68"/>
                  </a:cubicBezTo>
                  <a:cubicBezTo>
                    <a:pt x="0" y="105"/>
                    <a:pt x="30" y="136"/>
                    <a:pt x="66" y="136"/>
                  </a:cubicBezTo>
                  <a:cubicBezTo>
                    <a:pt x="325" y="136"/>
                    <a:pt x="325" y="136"/>
                    <a:pt x="325" y="136"/>
                  </a:cubicBezTo>
                  <a:cubicBezTo>
                    <a:pt x="459" y="136"/>
                    <a:pt x="588" y="181"/>
                    <a:pt x="687" y="264"/>
                  </a:cubicBezTo>
                  <a:cubicBezTo>
                    <a:pt x="791" y="350"/>
                    <a:pt x="845" y="460"/>
                    <a:pt x="848" y="591"/>
                  </a:cubicBezTo>
                  <a:cubicBezTo>
                    <a:pt x="848" y="595"/>
                    <a:pt x="848" y="598"/>
                    <a:pt x="848" y="602"/>
                  </a:cubicBezTo>
                  <a:cubicBezTo>
                    <a:pt x="848" y="652"/>
                    <a:pt x="854" y="699"/>
                    <a:pt x="865" y="744"/>
                  </a:cubicBezTo>
                  <a:cubicBezTo>
                    <a:pt x="870" y="766"/>
                    <a:pt x="877" y="788"/>
                    <a:pt x="885" y="809"/>
                  </a:cubicBezTo>
                  <a:cubicBezTo>
                    <a:pt x="892" y="826"/>
                    <a:pt x="900" y="843"/>
                    <a:pt x="908" y="860"/>
                  </a:cubicBezTo>
                  <a:cubicBezTo>
                    <a:pt x="953" y="945"/>
                    <a:pt x="1022" y="1019"/>
                    <a:pt x="1113" y="1077"/>
                  </a:cubicBezTo>
                  <a:cubicBezTo>
                    <a:pt x="1222" y="1146"/>
                    <a:pt x="1349" y="1182"/>
                    <a:pt x="1482" y="1182"/>
                  </a:cubicBezTo>
                  <a:cubicBezTo>
                    <a:pt x="1598" y="1182"/>
                    <a:pt x="1598" y="1182"/>
                    <a:pt x="1598" y="1182"/>
                  </a:cubicBezTo>
                  <a:cubicBezTo>
                    <a:pt x="1389" y="1388"/>
                    <a:pt x="1389" y="1388"/>
                    <a:pt x="1389" y="1388"/>
                  </a:cubicBezTo>
                  <a:cubicBezTo>
                    <a:pt x="1363" y="1414"/>
                    <a:pt x="1362" y="1457"/>
                    <a:pt x="1387" y="1484"/>
                  </a:cubicBezTo>
                  <a:cubicBezTo>
                    <a:pt x="1400" y="1498"/>
                    <a:pt x="1417" y="1505"/>
                    <a:pt x="1434" y="1505"/>
                  </a:cubicBezTo>
                  <a:cubicBezTo>
                    <a:pt x="1451" y="1505"/>
                    <a:pt x="1467" y="1499"/>
                    <a:pt x="1480" y="1486"/>
                  </a:cubicBezTo>
                  <a:cubicBezTo>
                    <a:pt x="1808" y="1164"/>
                    <a:pt x="1808" y="1164"/>
                    <a:pt x="1808" y="1164"/>
                  </a:cubicBezTo>
                  <a:cubicBezTo>
                    <a:pt x="1808" y="1163"/>
                    <a:pt x="1808" y="1163"/>
                    <a:pt x="1808" y="1163"/>
                  </a:cubicBezTo>
                  <a:cubicBezTo>
                    <a:pt x="1809" y="1162"/>
                    <a:pt x="1810" y="1161"/>
                    <a:pt x="1811" y="1160"/>
                  </a:cubicBezTo>
                  <a:cubicBezTo>
                    <a:pt x="1811" y="1159"/>
                    <a:pt x="1812" y="1159"/>
                    <a:pt x="1813" y="1158"/>
                  </a:cubicBezTo>
                  <a:cubicBezTo>
                    <a:pt x="1813" y="1157"/>
                    <a:pt x="1814" y="1156"/>
                    <a:pt x="1815" y="1155"/>
                  </a:cubicBezTo>
                  <a:cubicBezTo>
                    <a:pt x="1815" y="1154"/>
                    <a:pt x="1816" y="1153"/>
                    <a:pt x="1816" y="1153"/>
                  </a:cubicBezTo>
                  <a:cubicBezTo>
                    <a:pt x="1817" y="1151"/>
                    <a:pt x="1818" y="1150"/>
                    <a:pt x="1819" y="1148"/>
                  </a:cubicBezTo>
                  <a:cubicBezTo>
                    <a:pt x="1819" y="1148"/>
                    <a:pt x="1820" y="1148"/>
                    <a:pt x="1820" y="1147"/>
                  </a:cubicBezTo>
                  <a:cubicBezTo>
                    <a:pt x="1825" y="1137"/>
                    <a:pt x="1828" y="1126"/>
                    <a:pt x="1828" y="1114"/>
                  </a:cubicBezTo>
                  <a:cubicBezTo>
                    <a:pt x="1828" y="1102"/>
                    <a:pt x="1825" y="1091"/>
                    <a:pt x="1820" y="1082"/>
                  </a:cubicBezTo>
                  <a:close/>
                </a:path>
              </a:pathLst>
            </a:custGeom>
            <a:solidFill>
              <a:srgbClr val="002F6D">
                <a:lumMod val="100000"/>
              </a:srgbClr>
            </a:solidFill>
            <a:ln>
              <a:noFill/>
            </a:ln>
          </p:spPr>
          <p:txBody>
            <a:bodyPr vert="horz" wrap="square" lIns="42203" tIns="21102" rIns="42203" bIns="21102" numCol="1" anchor="t" anchorCtr="0" compatLnSpc="1">
              <a:prstTxWarp prst="textNoShape">
                <a:avLst/>
              </a:prstTxWarp>
            </a:bodyPr>
            <a:lstStyle/>
            <a:p>
              <a:endParaRPr lang="en-US" sz="2000"/>
            </a:p>
          </p:txBody>
        </p:sp>
      </p:grpSp>
      <p:grpSp>
        <p:nvGrpSpPr>
          <p:cNvPr id="24" name="Group 23">
            <a:extLst>
              <a:ext uri="{FF2B5EF4-FFF2-40B4-BE49-F238E27FC236}">
                <a16:creationId xmlns="" xmlns:a16="http://schemas.microsoft.com/office/drawing/2014/main" id="{5C73351B-2EAC-4875-9FF2-E47D3FC05D15}"/>
              </a:ext>
            </a:extLst>
          </p:cNvPr>
          <p:cNvGrpSpPr>
            <a:grpSpLocks/>
          </p:cNvGrpSpPr>
          <p:nvPr/>
        </p:nvGrpSpPr>
        <p:grpSpPr>
          <a:xfrm>
            <a:off x="1052295" y="2339100"/>
            <a:ext cx="541624" cy="552301"/>
            <a:chOff x="4843364" y="3319364"/>
            <a:chExt cx="219273" cy="219273"/>
          </a:xfrm>
        </p:grpSpPr>
        <p:sp>
          <p:nvSpPr>
            <p:cNvPr id="25" name="Oval 16">
              <a:extLst>
                <a:ext uri="{FF2B5EF4-FFF2-40B4-BE49-F238E27FC236}">
                  <a16:creationId xmlns="" xmlns:a16="http://schemas.microsoft.com/office/drawing/2014/main" id="{DC293ACF-3F14-4559-B015-4B8A6B0B5F27}"/>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ndParaRPr>
            </a:p>
          </p:txBody>
        </p:sp>
        <p:sp>
          <p:nvSpPr>
            <p:cNvPr id="26" name="Freeform 17">
              <a:extLst>
                <a:ext uri="{FF2B5EF4-FFF2-40B4-BE49-F238E27FC236}">
                  <a16:creationId xmlns="" xmlns:a16="http://schemas.microsoft.com/office/drawing/2014/main" id="{EBE36B35-2EBE-4121-80FA-B31FE8BD54F6}"/>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200596" tIns="100300" rIns="200596" bIns="10030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ndParaRPr>
            </a:p>
          </p:txBody>
        </p:sp>
      </p:grpSp>
      <p:sp>
        <p:nvSpPr>
          <p:cNvPr id="27" name="Title 1">
            <a:extLst>
              <a:ext uri="{FF2B5EF4-FFF2-40B4-BE49-F238E27FC236}">
                <a16:creationId xmlns="" xmlns:a16="http://schemas.microsoft.com/office/drawing/2014/main" id="{E91E0C29-83C6-436D-A740-E2F4707C2042}"/>
              </a:ext>
            </a:extLst>
          </p:cNvPr>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sz="2400" b="0" dirty="0" smtClean="0">
                <a:solidFill>
                  <a:schemeClr val="accent3"/>
                </a:solidFill>
              </a:rPr>
              <a:t>Selling goods into the UK</a:t>
            </a:r>
            <a:endParaRPr lang="en-GB" sz="2400" b="0" dirty="0"/>
          </a:p>
        </p:txBody>
      </p:sp>
      <p:sp>
        <p:nvSpPr>
          <p:cNvPr id="30"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34" name="ee4pHeader1">
            <a:extLst>
              <a:ext uri="{FF2B5EF4-FFF2-40B4-BE49-F238E27FC236}">
                <a16:creationId xmlns="" xmlns:a16="http://schemas.microsoft.com/office/drawing/2014/main" id="{87DA45BE-4CAC-4058-AC5F-1C8F01FAE44A}"/>
              </a:ext>
            </a:extLst>
          </p:cNvPr>
          <p:cNvSpPr txBox="1"/>
          <p:nvPr/>
        </p:nvSpPr>
        <p:spPr>
          <a:xfrm>
            <a:off x="2210725" y="3215622"/>
            <a:ext cx="6645938" cy="715793"/>
          </a:xfrm>
          <a:prstGeom prst="rect">
            <a:avLst/>
          </a:prstGeom>
          <a:noFill/>
          <a:ln cap="sq">
            <a:noFill/>
          </a:ln>
        </p:spPr>
        <p:txBody>
          <a:bodyPr vert="horz" wrap="square" lIns="0" tIns="0" rIns="0" bIns="0" rtlCol="0" anchor="ctr" anchorCtr="0">
            <a:noAutofit/>
          </a:bodyPr>
          <a:lstStyle/>
          <a:p>
            <a:pPr marL="0" lvl="3" indent="0">
              <a:spcBef>
                <a:spcPts val="0"/>
              </a:spcBef>
              <a:spcAft>
                <a:spcPts val="600"/>
              </a:spcAft>
              <a:buClr>
                <a:srgbClr val="002F6D">
                  <a:lumMod val="100000"/>
                </a:srgbClr>
              </a:buClr>
              <a:buNone/>
            </a:pPr>
            <a:r>
              <a:rPr lang="en-GB" sz="1600" dirty="0">
                <a:cs typeface="Arial" panose="020B0604020202020204" pitchFamily="34" charset="0"/>
              </a:rPr>
              <a:t>A new </a:t>
            </a:r>
            <a:r>
              <a:rPr lang="en-GB" sz="1600" dirty="0"/>
              <a:t>UK</a:t>
            </a:r>
            <a:r>
              <a:rPr lang="en-GB" sz="1600" dirty="0">
                <a:cs typeface="Arial" panose="020B0604020202020204" pitchFamily="34" charset="0"/>
              </a:rPr>
              <a:t> database will replace the EU’s NANDO database.</a:t>
            </a:r>
          </a:p>
        </p:txBody>
      </p:sp>
      <p:grpSp>
        <p:nvGrpSpPr>
          <p:cNvPr id="35" name="bcgIcons_CloudReplacesOnPremises">
            <a:extLst>
              <a:ext uri="{FF2B5EF4-FFF2-40B4-BE49-F238E27FC236}">
                <a16:creationId xmlns="" xmlns:a16="http://schemas.microsoft.com/office/drawing/2014/main" id="{43826C09-42DE-46CB-9749-B8E99D5417AC}"/>
              </a:ext>
            </a:extLst>
          </p:cNvPr>
          <p:cNvGrpSpPr>
            <a:grpSpLocks noChangeAspect="1"/>
          </p:cNvGrpSpPr>
          <p:nvPr/>
        </p:nvGrpSpPr>
        <p:grpSpPr bwMode="auto">
          <a:xfrm>
            <a:off x="912325" y="3162356"/>
            <a:ext cx="821564" cy="822325"/>
            <a:chOff x="1682" y="0"/>
            <a:chExt cx="4316" cy="4320"/>
          </a:xfrm>
        </p:grpSpPr>
        <p:sp>
          <p:nvSpPr>
            <p:cNvPr id="36" name="AutoShape 34">
              <a:extLst>
                <a:ext uri="{FF2B5EF4-FFF2-40B4-BE49-F238E27FC236}">
                  <a16:creationId xmlns="" xmlns:a16="http://schemas.microsoft.com/office/drawing/2014/main" id="{F3B27224-9057-4010-B434-E63A2627FC0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
              <a:extLst>
                <a:ext uri="{FF2B5EF4-FFF2-40B4-BE49-F238E27FC236}">
                  <a16:creationId xmlns="" xmlns:a16="http://schemas.microsoft.com/office/drawing/2014/main" id="{0CFC2A5A-A106-4186-93C6-D75F5A74EB79}"/>
                </a:ext>
              </a:extLst>
            </p:cNvPr>
            <p:cNvSpPr>
              <a:spLocks noEditPoints="1"/>
            </p:cNvSpPr>
            <p:nvPr/>
          </p:nvSpPr>
          <p:spPr bwMode="auto">
            <a:xfrm>
              <a:off x="2482" y="233"/>
              <a:ext cx="2720" cy="3873"/>
            </a:xfrm>
            <a:custGeom>
              <a:avLst/>
              <a:gdLst>
                <a:gd name="T0" fmla="*/ 558 w 1452"/>
                <a:gd name="T1" fmla="*/ 579 h 2066"/>
                <a:gd name="T2" fmla="*/ 724 w 1452"/>
                <a:gd name="T3" fmla="*/ 424 h 2066"/>
                <a:gd name="T4" fmla="*/ 725 w 1452"/>
                <a:gd name="T5" fmla="*/ 424 h 2066"/>
                <a:gd name="T6" fmla="*/ 893 w 1452"/>
                <a:gd name="T7" fmla="*/ 576 h 2066"/>
                <a:gd name="T8" fmla="*/ 845 w 1452"/>
                <a:gd name="T9" fmla="*/ 625 h 2066"/>
                <a:gd name="T10" fmla="*/ 759 w 1452"/>
                <a:gd name="T11" fmla="*/ 1041 h 2066"/>
                <a:gd name="T12" fmla="*/ 691 w 1452"/>
                <a:gd name="T13" fmla="*/ 540 h 2066"/>
                <a:gd name="T14" fmla="*/ 582 w 1452"/>
                <a:gd name="T15" fmla="*/ 636 h 2066"/>
                <a:gd name="T16" fmla="*/ 1128 w 1452"/>
                <a:gd name="T17" fmla="*/ 2044 h 2066"/>
                <a:gd name="T18" fmla="*/ 1106 w 1452"/>
                <a:gd name="T19" fmla="*/ 1086 h 2066"/>
                <a:gd name="T20" fmla="*/ 320 w 1452"/>
                <a:gd name="T21" fmla="*/ 1108 h 2066"/>
                <a:gd name="T22" fmla="*/ 342 w 1452"/>
                <a:gd name="T23" fmla="*/ 2066 h 2066"/>
                <a:gd name="T24" fmla="*/ 1128 w 1452"/>
                <a:gd name="T25" fmla="*/ 2044 h 2066"/>
                <a:gd name="T26" fmla="*/ 1084 w 1452"/>
                <a:gd name="T27" fmla="*/ 1130 h 2066"/>
                <a:gd name="T28" fmla="*/ 364 w 1452"/>
                <a:gd name="T29" fmla="*/ 2022 h 2066"/>
                <a:gd name="T30" fmla="*/ 1216 w 1452"/>
                <a:gd name="T31" fmla="*/ 338 h 2066"/>
                <a:gd name="T32" fmla="*/ 1010 w 1452"/>
                <a:gd name="T33" fmla="*/ 242 h 2066"/>
                <a:gd name="T34" fmla="*/ 845 w 1452"/>
                <a:gd name="T35" fmla="*/ 152 h 2066"/>
                <a:gd name="T36" fmla="*/ 761 w 1452"/>
                <a:gd name="T37" fmla="*/ 62 h 2066"/>
                <a:gd name="T38" fmla="*/ 356 w 1452"/>
                <a:gd name="T39" fmla="*/ 88 h 2066"/>
                <a:gd name="T40" fmla="*/ 159 w 1452"/>
                <a:gd name="T41" fmla="*/ 347 h 2066"/>
                <a:gd name="T42" fmla="*/ 140 w 1452"/>
                <a:gd name="T43" fmla="*/ 694 h 2066"/>
                <a:gd name="T44" fmla="*/ 498 w 1452"/>
                <a:gd name="T45" fmla="*/ 904 h 2066"/>
                <a:gd name="T46" fmla="*/ 647 w 1452"/>
                <a:gd name="T47" fmla="*/ 812 h 2066"/>
                <a:gd name="T48" fmla="*/ 290 w 1452"/>
                <a:gd name="T49" fmla="*/ 755 h 2066"/>
                <a:gd name="T50" fmla="*/ 192 w 1452"/>
                <a:gd name="T51" fmla="*/ 376 h 2066"/>
                <a:gd name="T52" fmla="*/ 574 w 1452"/>
                <a:gd name="T53" fmla="*/ 44 h 2066"/>
                <a:gd name="T54" fmla="*/ 817 w 1452"/>
                <a:gd name="T55" fmla="*/ 198 h 2066"/>
                <a:gd name="T56" fmla="*/ 985 w 1452"/>
                <a:gd name="T57" fmla="*/ 290 h 2066"/>
                <a:gd name="T58" fmla="*/ 1188 w 1452"/>
                <a:gd name="T59" fmla="*/ 375 h 2066"/>
                <a:gd name="T60" fmla="*/ 1132 w 1452"/>
                <a:gd name="T61" fmla="*/ 770 h 2066"/>
                <a:gd name="T62" fmla="*/ 996 w 1452"/>
                <a:gd name="T63" fmla="*/ 811 h 2066"/>
                <a:gd name="T64" fmla="*/ 803 w 1452"/>
                <a:gd name="T65" fmla="*/ 831 h 2066"/>
                <a:gd name="T66" fmla="*/ 917 w 1452"/>
                <a:gd name="T67" fmla="*/ 841 h 2066"/>
                <a:gd name="T68" fmla="*/ 1129 w 1452"/>
                <a:gd name="T69" fmla="*/ 814 h 2066"/>
                <a:gd name="T70" fmla="*/ 1379 w 1452"/>
                <a:gd name="T71" fmla="*/ 569 h 2066"/>
                <a:gd name="T72" fmla="*/ 278 w 1452"/>
                <a:gd name="T73" fmla="*/ 1890 h 2066"/>
                <a:gd name="T74" fmla="*/ 44 w 1452"/>
                <a:gd name="T75" fmla="*/ 1195 h 2066"/>
                <a:gd name="T76" fmla="*/ 278 w 1452"/>
                <a:gd name="T77" fmla="*/ 1151 h 2066"/>
                <a:gd name="T78" fmla="*/ 0 w 1452"/>
                <a:gd name="T79" fmla="*/ 1173 h 2066"/>
                <a:gd name="T80" fmla="*/ 22 w 1452"/>
                <a:gd name="T81" fmla="*/ 1934 h 2066"/>
                <a:gd name="T82" fmla="*/ 278 w 1452"/>
                <a:gd name="T83" fmla="*/ 1890 h 2066"/>
                <a:gd name="T84" fmla="*/ 1172 w 1452"/>
                <a:gd name="T85" fmla="*/ 1151 h 2066"/>
                <a:gd name="T86" fmla="*/ 1408 w 1452"/>
                <a:gd name="T87" fmla="*/ 1195 h 2066"/>
                <a:gd name="T88" fmla="*/ 1172 w 1452"/>
                <a:gd name="T89" fmla="*/ 1890 h 2066"/>
                <a:gd name="T90" fmla="*/ 1430 w 1452"/>
                <a:gd name="T91" fmla="*/ 1934 h 2066"/>
                <a:gd name="T92" fmla="*/ 1452 w 1452"/>
                <a:gd name="T93" fmla="*/ 1173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2" h="2066">
                  <a:moveTo>
                    <a:pt x="558" y="627"/>
                  </a:moveTo>
                  <a:cubicBezTo>
                    <a:pt x="544" y="614"/>
                    <a:pt x="544" y="592"/>
                    <a:pt x="558" y="579"/>
                  </a:cubicBezTo>
                  <a:cubicBezTo>
                    <a:pt x="700" y="434"/>
                    <a:pt x="700" y="434"/>
                    <a:pt x="700" y="434"/>
                  </a:cubicBezTo>
                  <a:cubicBezTo>
                    <a:pt x="706" y="428"/>
                    <a:pt x="715" y="424"/>
                    <a:pt x="724" y="424"/>
                  </a:cubicBezTo>
                  <a:cubicBezTo>
                    <a:pt x="724" y="424"/>
                    <a:pt x="724" y="424"/>
                    <a:pt x="725" y="424"/>
                  </a:cubicBezTo>
                  <a:cubicBezTo>
                    <a:pt x="725" y="424"/>
                    <a:pt x="725" y="424"/>
                    <a:pt x="725" y="424"/>
                  </a:cubicBezTo>
                  <a:cubicBezTo>
                    <a:pt x="737" y="424"/>
                    <a:pt x="747" y="430"/>
                    <a:pt x="753" y="439"/>
                  </a:cubicBezTo>
                  <a:cubicBezTo>
                    <a:pt x="893" y="576"/>
                    <a:pt x="893" y="576"/>
                    <a:pt x="893" y="576"/>
                  </a:cubicBezTo>
                  <a:cubicBezTo>
                    <a:pt x="906" y="590"/>
                    <a:pt x="906" y="611"/>
                    <a:pt x="893" y="624"/>
                  </a:cubicBezTo>
                  <a:cubicBezTo>
                    <a:pt x="880" y="638"/>
                    <a:pt x="858" y="638"/>
                    <a:pt x="845" y="625"/>
                  </a:cubicBezTo>
                  <a:cubicBezTo>
                    <a:pt x="759" y="540"/>
                    <a:pt x="759" y="540"/>
                    <a:pt x="759" y="540"/>
                  </a:cubicBezTo>
                  <a:cubicBezTo>
                    <a:pt x="759" y="1041"/>
                    <a:pt x="759" y="1041"/>
                    <a:pt x="759" y="1041"/>
                  </a:cubicBezTo>
                  <a:cubicBezTo>
                    <a:pt x="691" y="1041"/>
                    <a:pt x="691" y="1041"/>
                    <a:pt x="691" y="1041"/>
                  </a:cubicBezTo>
                  <a:cubicBezTo>
                    <a:pt x="691" y="540"/>
                    <a:pt x="691" y="540"/>
                    <a:pt x="691" y="540"/>
                  </a:cubicBezTo>
                  <a:cubicBezTo>
                    <a:pt x="606" y="626"/>
                    <a:pt x="606" y="626"/>
                    <a:pt x="606" y="626"/>
                  </a:cubicBezTo>
                  <a:cubicBezTo>
                    <a:pt x="599" y="633"/>
                    <a:pt x="591" y="636"/>
                    <a:pt x="582" y="636"/>
                  </a:cubicBezTo>
                  <a:cubicBezTo>
                    <a:pt x="573" y="636"/>
                    <a:pt x="564" y="633"/>
                    <a:pt x="558" y="627"/>
                  </a:cubicBezTo>
                  <a:close/>
                  <a:moveTo>
                    <a:pt x="1128" y="2044"/>
                  </a:moveTo>
                  <a:cubicBezTo>
                    <a:pt x="1128" y="1108"/>
                    <a:pt x="1128" y="1108"/>
                    <a:pt x="1128" y="1108"/>
                  </a:cubicBezTo>
                  <a:cubicBezTo>
                    <a:pt x="1128" y="1096"/>
                    <a:pt x="1118" y="1086"/>
                    <a:pt x="1106" y="1086"/>
                  </a:cubicBezTo>
                  <a:cubicBezTo>
                    <a:pt x="342" y="1086"/>
                    <a:pt x="342" y="1086"/>
                    <a:pt x="342" y="1086"/>
                  </a:cubicBezTo>
                  <a:cubicBezTo>
                    <a:pt x="330" y="1086"/>
                    <a:pt x="320" y="1096"/>
                    <a:pt x="320" y="1108"/>
                  </a:cubicBezTo>
                  <a:cubicBezTo>
                    <a:pt x="320" y="2044"/>
                    <a:pt x="320" y="2044"/>
                    <a:pt x="320" y="2044"/>
                  </a:cubicBezTo>
                  <a:cubicBezTo>
                    <a:pt x="320" y="2056"/>
                    <a:pt x="330" y="2066"/>
                    <a:pt x="342" y="2066"/>
                  </a:cubicBezTo>
                  <a:cubicBezTo>
                    <a:pt x="1106" y="2066"/>
                    <a:pt x="1106" y="2066"/>
                    <a:pt x="1106" y="2066"/>
                  </a:cubicBezTo>
                  <a:cubicBezTo>
                    <a:pt x="1118" y="2066"/>
                    <a:pt x="1128" y="2056"/>
                    <a:pt x="1128" y="2044"/>
                  </a:cubicBezTo>
                  <a:close/>
                  <a:moveTo>
                    <a:pt x="364" y="1130"/>
                  </a:moveTo>
                  <a:cubicBezTo>
                    <a:pt x="1084" y="1130"/>
                    <a:pt x="1084" y="1130"/>
                    <a:pt x="1084" y="1130"/>
                  </a:cubicBezTo>
                  <a:cubicBezTo>
                    <a:pt x="1084" y="2022"/>
                    <a:pt x="1084" y="2022"/>
                    <a:pt x="1084" y="2022"/>
                  </a:cubicBezTo>
                  <a:cubicBezTo>
                    <a:pt x="364" y="2022"/>
                    <a:pt x="364" y="2022"/>
                    <a:pt x="364" y="2022"/>
                  </a:cubicBezTo>
                  <a:lnTo>
                    <a:pt x="364" y="1130"/>
                  </a:lnTo>
                  <a:close/>
                  <a:moveTo>
                    <a:pt x="1216" y="338"/>
                  </a:moveTo>
                  <a:cubicBezTo>
                    <a:pt x="1172" y="277"/>
                    <a:pt x="1103" y="241"/>
                    <a:pt x="1026" y="241"/>
                  </a:cubicBezTo>
                  <a:cubicBezTo>
                    <a:pt x="1021" y="241"/>
                    <a:pt x="1015" y="242"/>
                    <a:pt x="1010" y="242"/>
                  </a:cubicBezTo>
                  <a:cubicBezTo>
                    <a:pt x="996" y="220"/>
                    <a:pt x="977" y="201"/>
                    <a:pt x="955" y="186"/>
                  </a:cubicBezTo>
                  <a:cubicBezTo>
                    <a:pt x="923" y="163"/>
                    <a:pt x="885" y="152"/>
                    <a:pt x="845" y="152"/>
                  </a:cubicBezTo>
                  <a:cubicBezTo>
                    <a:pt x="844" y="152"/>
                    <a:pt x="843" y="152"/>
                    <a:pt x="842" y="152"/>
                  </a:cubicBezTo>
                  <a:cubicBezTo>
                    <a:pt x="821" y="117"/>
                    <a:pt x="794" y="86"/>
                    <a:pt x="761" y="62"/>
                  </a:cubicBezTo>
                  <a:cubicBezTo>
                    <a:pt x="707" y="21"/>
                    <a:pt x="642" y="0"/>
                    <a:pt x="574" y="0"/>
                  </a:cubicBezTo>
                  <a:cubicBezTo>
                    <a:pt x="492" y="0"/>
                    <a:pt x="414" y="31"/>
                    <a:pt x="356" y="88"/>
                  </a:cubicBezTo>
                  <a:cubicBezTo>
                    <a:pt x="305" y="138"/>
                    <a:pt x="273" y="202"/>
                    <a:pt x="265" y="272"/>
                  </a:cubicBezTo>
                  <a:cubicBezTo>
                    <a:pt x="224" y="288"/>
                    <a:pt x="188" y="314"/>
                    <a:pt x="159" y="347"/>
                  </a:cubicBezTo>
                  <a:cubicBezTo>
                    <a:pt x="114" y="398"/>
                    <a:pt x="89" y="464"/>
                    <a:pt x="89" y="532"/>
                  </a:cubicBezTo>
                  <a:cubicBezTo>
                    <a:pt x="89" y="590"/>
                    <a:pt x="107" y="646"/>
                    <a:pt x="140" y="694"/>
                  </a:cubicBezTo>
                  <a:cubicBezTo>
                    <a:pt x="171" y="737"/>
                    <a:pt x="213" y="771"/>
                    <a:pt x="262" y="792"/>
                  </a:cubicBezTo>
                  <a:cubicBezTo>
                    <a:pt x="320" y="862"/>
                    <a:pt x="407" y="904"/>
                    <a:pt x="498" y="904"/>
                  </a:cubicBezTo>
                  <a:cubicBezTo>
                    <a:pt x="551" y="904"/>
                    <a:pt x="602" y="890"/>
                    <a:pt x="647" y="864"/>
                  </a:cubicBezTo>
                  <a:cubicBezTo>
                    <a:pt x="647" y="812"/>
                    <a:pt x="647" y="812"/>
                    <a:pt x="647" y="812"/>
                  </a:cubicBezTo>
                  <a:cubicBezTo>
                    <a:pt x="604" y="843"/>
                    <a:pt x="552" y="860"/>
                    <a:pt x="498" y="860"/>
                  </a:cubicBezTo>
                  <a:cubicBezTo>
                    <a:pt x="415" y="860"/>
                    <a:pt x="338" y="821"/>
                    <a:pt x="290" y="755"/>
                  </a:cubicBezTo>
                  <a:cubicBezTo>
                    <a:pt x="196" y="721"/>
                    <a:pt x="133" y="633"/>
                    <a:pt x="133" y="532"/>
                  </a:cubicBezTo>
                  <a:cubicBezTo>
                    <a:pt x="133" y="474"/>
                    <a:pt x="154" y="419"/>
                    <a:pt x="192" y="376"/>
                  </a:cubicBezTo>
                  <a:cubicBezTo>
                    <a:pt x="223" y="341"/>
                    <a:pt x="262" y="316"/>
                    <a:pt x="307" y="304"/>
                  </a:cubicBezTo>
                  <a:cubicBezTo>
                    <a:pt x="309" y="160"/>
                    <a:pt x="428" y="44"/>
                    <a:pt x="574" y="44"/>
                  </a:cubicBezTo>
                  <a:cubicBezTo>
                    <a:pt x="632" y="44"/>
                    <a:pt x="688" y="62"/>
                    <a:pt x="735" y="97"/>
                  </a:cubicBezTo>
                  <a:cubicBezTo>
                    <a:pt x="770" y="124"/>
                    <a:pt x="799" y="159"/>
                    <a:pt x="817" y="198"/>
                  </a:cubicBezTo>
                  <a:cubicBezTo>
                    <a:pt x="827" y="196"/>
                    <a:pt x="836" y="196"/>
                    <a:pt x="845" y="196"/>
                  </a:cubicBezTo>
                  <a:cubicBezTo>
                    <a:pt x="908" y="196"/>
                    <a:pt x="963" y="235"/>
                    <a:pt x="985" y="290"/>
                  </a:cubicBezTo>
                  <a:cubicBezTo>
                    <a:pt x="999" y="287"/>
                    <a:pt x="1013" y="285"/>
                    <a:pt x="1026" y="285"/>
                  </a:cubicBezTo>
                  <a:cubicBezTo>
                    <a:pt x="1093" y="285"/>
                    <a:pt x="1154" y="319"/>
                    <a:pt x="1188" y="375"/>
                  </a:cubicBezTo>
                  <a:cubicBezTo>
                    <a:pt x="1274" y="399"/>
                    <a:pt x="1335" y="478"/>
                    <a:pt x="1335" y="569"/>
                  </a:cubicBezTo>
                  <a:cubicBezTo>
                    <a:pt x="1335" y="680"/>
                    <a:pt x="1244" y="770"/>
                    <a:pt x="1132" y="770"/>
                  </a:cubicBezTo>
                  <a:cubicBezTo>
                    <a:pt x="1114" y="770"/>
                    <a:pt x="1114" y="770"/>
                    <a:pt x="1114" y="770"/>
                  </a:cubicBezTo>
                  <a:cubicBezTo>
                    <a:pt x="1080" y="796"/>
                    <a:pt x="1039" y="811"/>
                    <a:pt x="996" y="811"/>
                  </a:cubicBezTo>
                  <a:cubicBezTo>
                    <a:pt x="967" y="811"/>
                    <a:pt x="938" y="804"/>
                    <a:pt x="912" y="792"/>
                  </a:cubicBezTo>
                  <a:cubicBezTo>
                    <a:pt x="880" y="815"/>
                    <a:pt x="843" y="829"/>
                    <a:pt x="803" y="831"/>
                  </a:cubicBezTo>
                  <a:cubicBezTo>
                    <a:pt x="803" y="875"/>
                    <a:pt x="803" y="875"/>
                    <a:pt x="803" y="875"/>
                  </a:cubicBezTo>
                  <a:cubicBezTo>
                    <a:pt x="843" y="873"/>
                    <a:pt x="882" y="862"/>
                    <a:pt x="917" y="841"/>
                  </a:cubicBezTo>
                  <a:cubicBezTo>
                    <a:pt x="942" y="850"/>
                    <a:pt x="968" y="855"/>
                    <a:pt x="996" y="855"/>
                  </a:cubicBezTo>
                  <a:cubicBezTo>
                    <a:pt x="1043" y="855"/>
                    <a:pt x="1089" y="840"/>
                    <a:pt x="1129" y="814"/>
                  </a:cubicBezTo>
                  <a:cubicBezTo>
                    <a:pt x="1132" y="814"/>
                    <a:pt x="1132" y="814"/>
                    <a:pt x="1132" y="814"/>
                  </a:cubicBezTo>
                  <a:cubicBezTo>
                    <a:pt x="1269" y="814"/>
                    <a:pt x="1379" y="704"/>
                    <a:pt x="1379" y="569"/>
                  </a:cubicBezTo>
                  <a:cubicBezTo>
                    <a:pt x="1379" y="465"/>
                    <a:pt x="1313" y="372"/>
                    <a:pt x="1216" y="338"/>
                  </a:cubicBezTo>
                  <a:close/>
                  <a:moveTo>
                    <a:pt x="278" y="1890"/>
                  </a:moveTo>
                  <a:cubicBezTo>
                    <a:pt x="44" y="1890"/>
                    <a:pt x="44" y="1890"/>
                    <a:pt x="44" y="1890"/>
                  </a:cubicBezTo>
                  <a:cubicBezTo>
                    <a:pt x="44" y="1195"/>
                    <a:pt x="44" y="1195"/>
                    <a:pt x="44" y="1195"/>
                  </a:cubicBezTo>
                  <a:cubicBezTo>
                    <a:pt x="278" y="1195"/>
                    <a:pt x="278" y="1195"/>
                    <a:pt x="278" y="1195"/>
                  </a:cubicBezTo>
                  <a:cubicBezTo>
                    <a:pt x="278" y="1151"/>
                    <a:pt x="278" y="1151"/>
                    <a:pt x="278" y="1151"/>
                  </a:cubicBezTo>
                  <a:cubicBezTo>
                    <a:pt x="22" y="1151"/>
                    <a:pt x="22" y="1151"/>
                    <a:pt x="22" y="1151"/>
                  </a:cubicBezTo>
                  <a:cubicBezTo>
                    <a:pt x="10" y="1151"/>
                    <a:pt x="0" y="1161"/>
                    <a:pt x="0" y="1173"/>
                  </a:cubicBezTo>
                  <a:cubicBezTo>
                    <a:pt x="0" y="1912"/>
                    <a:pt x="0" y="1912"/>
                    <a:pt x="0" y="1912"/>
                  </a:cubicBezTo>
                  <a:cubicBezTo>
                    <a:pt x="0" y="1924"/>
                    <a:pt x="10" y="1934"/>
                    <a:pt x="22" y="1934"/>
                  </a:cubicBezTo>
                  <a:cubicBezTo>
                    <a:pt x="278" y="1934"/>
                    <a:pt x="278" y="1934"/>
                    <a:pt x="278" y="1934"/>
                  </a:cubicBezTo>
                  <a:lnTo>
                    <a:pt x="278" y="1890"/>
                  </a:lnTo>
                  <a:close/>
                  <a:moveTo>
                    <a:pt x="1430" y="1151"/>
                  </a:moveTo>
                  <a:cubicBezTo>
                    <a:pt x="1172" y="1151"/>
                    <a:pt x="1172" y="1151"/>
                    <a:pt x="1172" y="1151"/>
                  </a:cubicBezTo>
                  <a:cubicBezTo>
                    <a:pt x="1172" y="1195"/>
                    <a:pt x="1172" y="1195"/>
                    <a:pt x="1172" y="1195"/>
                  </a:cubicBezTo>
                  <a:cubicBezTo>
                    <a:pt x="1408" y="1195"/>
                    <a:pt x="1408" y="1195"/>
                    <a:pt x="1408" y="1195"/>
                  </a:cubicBezTo>
                  <a:cubicBezTo>
                    <a:pt x="1408" y="1890"/>
                    <a:pt x="1408" y="1890"/>
                    <a:pt x="1408" y="1890"/>
                  </a:cubicBezTo>
                  <a:cubicBezTo>
                    <a:pt x="1172" y="1890"/>
                    <a:pt x="1172" y="1890"/>
                    <a:pt x="1172" y="1890"/>
                  </a:cubicBezTo>
                  <a:cubicBezTo>
                    <a:pt x="1172" y="1934"/>
                    <a:pt x="1172" y="1934"/>
                    <a:pt x="1172" y="1934"/>
                  </a:cubicBezTo>
                  <a:cubicBezTo>
                    <a:pt x="1430" y="1934"/>
                    <a:pt x="1430" y="1934"/>
                    <a:pt x="1430" y="1934"/>
                  </a:cubicBezTo>
                  <a:cubicBezTo>
                    <a:pt x="1442" y="1934"/>
                    <a:pt x="1452" y="1924"/>
                    <a:pt x="1452" y="1912"/>
                  </a:cubicBezTo>
                  <a:cubicBezTo>
                    <a:pt x="1452" y="1173"/>
                    <a:pt x="1452" y="1173"/>
                    <a:pt x="1452" y="1173"/>
                  </a:cubicBezTo>
                  <a:cubicBezTo>
                    <a:pt x="1452" y="1161"/>
                    <a:pt x="1442" y="1151"/>
                    <a:pt x="1430" y="115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7">
              <a:extLst>
                <a:ext uri="{FF2B5EF4-FFF2-40B4-BE49-F238E27FC236}">
                  <a16:creationId xmlns="" xmlns:a16="http://schemas.microsoft.com/office/drawing/2014/main" id="{4F8697EA-4ABF-4D48-9BE8-9F1BAEAD5FE7}"/>
                </a:ext>
              </a:extLst>
            </p:cNvPr>
            <p:cNvSpPr>
              <a:spLocks noEditPoints="1"/>
            </p:cNvSpPr>
            <p:nvPr/>
          </p:nvSpPr>
          <p:spPr bwMode="auto">
            <a:xfrm>
              <a:off x="2656" y="383"/>
              <a:ext cx="2372" cy="3558"/>
            </a:xfrm>
            <a:custGeom>
              <a:avLst/>
              <a:gdLst>
                <a:gd name="T0" fmla="*/ 1008 w 1266"/>
                <a:gd name="T1" fmla="*/ 654 h 1898"/>
                <a:gd name="T2" fmla="*/ 710 w 1266"/>
                <a:gd name="T3" fmla="*/ 715 h 1898"/>
                <a:gd name="T4" fmla="*/ 776 w 1266"/>
                <a:gd name="T5" fmla="*/ 599 h 1898"/>
                <a:gd name="T6" fmla="*/ 830 w 1266"/>
                <a:gd name="T7" fmla="*/ 465 h 1898"/>
                <a:gd name="T8" fmla="*/ 631 w 1266"/>
                <a:gd name="T9" fmla="*/ 300 h 1898"/>
                <a:gd name="T10" fmla="*/ 411 w 1266"/>
                <a:gd name="T11" fmla="*/ 523 h 1898"/>
                <a:gd name="T12" fmla="*/ 544 w 1266"/>
                <a:gd name="T13" fmla="*/ 577 h 1898"/>
                <a:gd name="T14" fmla="*/ 405 w 1266"/>
                <a:gd name="T15" fmla="*/ 744 h 1898"/>
                <a:gd name="T16" fmla="*/ 250 w 1266"/>
                <a:gd name="T17" fmla="*/ 253 h 1898"/>
                <a:gd name="T18" fmla="*/ 703 w 1266"/>
                <a:gd name="T19" fmla="*/ 163 h 1898"/>
                <a:gd name="T20" fmla="*/ 933 w 1266"/>
                <a:gd name="T21" fmla="*/ 241 h 1898"/>
                <a:gd name="T22" fmla="*/ 947 w 1266"/>
                <a:gd name="T23" fmla="*/ 1103 h 1898"/>
                <a:gd name="T24" fmla="*/ 327 w 1266"/>
                <a:gd name="T25" fmla="*/ 1308 h 1898"/>
                <a:gd name="T26" fmla="*/ 327 w 1266"/>
                <a:gd name="T27" fmla="*/ 1093 h 1898"/>
                <a:gd name="T28" fmla="*/ 478 w 1266"/>
                <a:gd name="T29" fmla="*/ 1196 h 1898"/>
                <a:gd name="T30" fmla="*/ 433 w 1266"/>
                <a:gd name="T31" fmla="*/ 1242 h 1898"/>
                <a:gd name="T32" fmla="*/ 798 w 1266"/>
                <a:gd name="T33" fmla="*/ 1174 h 1898"/>
                <a:gd name="T34" fmla="*/ 535 w 1266"/>
                <a:gd name="T35" fmla="*/ 1218 h 1898"/>
                <a:gd name="T36" fmla="*/ 947 w 1266"/>
                <a:gd name="T37" fmla="*/ 1399 h 1898"/>
                <a:gd name="T38" fmla="*/ 327 w 1266"/>
                <a:gd name="T39" fmla="*/ 1603 h 1898"/>
                <a:gd name="T40" fmla="*/ 327 w 1266"/>
                <a:gd name="T41" fmla="*/ 1389 h 1898"/>
                <a:gd name="T42" fmla="*/ 478 w 1266"/>
                <a:gd name="T43" fmla="*/ 1492 h 1898"/>
                <a:gd name="T44" fmla="*/ 433 w 1266"/>
                <a:gd name="T45" fmla="*/ 1537 h 1898"/>
                <a:gd name="T46" fmla="*/ 798 w 1266"/>
                <a:gd name="T47" fmla="*/ 1470 h 1898"/>
                <a:gd name="T48" fmla="*/ 535 w 1266"/>
                <a:gd name="T49" fmla="*/ 1514 h 1898"/>
                <a:gd name="T50" fmla="*/ 947 w 1266"/>
                <a:gd name="T51" fmla="*/ 1693 h 1898"/>
                <a:gd name="T52" fmla="*/ 327 w 1266"/>
                <a:gd name="T53" fmla="*/ 1898 h 1898"/>
                <a:gd name="T54" fmla="*/ 327 w 1266"/>
                <a:gd name="T55" fmla="*/ 1683 h 1898"/>
                <a:gd name="T56" fmla="*/ 478 w 1266"/>
                <a:gd name="T57" fmla="*/ 1787 h 1898"/>
                <a:gd name="T58" fmla="*/ 433 w 1266"/>
                <a:gd name="T59" fmla="*/ 1832 h 1898"/>
                <a:gd name="T60" fmla="*/ 798 w 1266"/>
                <a:gd name="T61" fmla="*/ 1765 h 1898"/>
                <a:gd name="T62" fmla="*/ 535 w 1266"/>
                <a:gd name="T63" fmla="*/ 1809 h 1898"/>
                <a:gd name="T64" fmla="*/ 1256 w 1266"/>
                <a:gd name="T65" fmla="*/ 1168 h 1898"/>
                <a:gd name="T66" fmla="*/ 1256 w 1266"/>
                <a:gd name="T67" fmla="*/ 1307 h 1898"/>
                <a:gd name="T68" fmla="*/ 1256 w 1266"/>
                <a:gd name="T69" fmla="*/ 1168 h 1898"/>
                <a:gd name="T70" fmla="*/ 0 w 1266"/>
                <a:gd name="T71" fmla="*/ 1178 h 1898"/>
                <a:gd name="T72" fmla="*/ 185 w 1266"/>
                <a:gd name="T73" fmla="*/ 1307 h 1898"/>
                <a:gd name="T74" fmla="*/ 10 w 1266"/>
                <a:gd name="T75" fmla="*/ 1395 h 1898"/>
                <a:gd name="T76" fmla="*/ 10 w 1266"/>
                <a:gd name="T77" fmla="*/ 1533 h 1898"/>
                <a:gd name="T78" fmla="*/ 1256 w 1266"/>
                <a:gd name="T79" fmla="*/ 1395 h 1898"/>
                <a:gd name="T80" fmla="*/ 1256 w 1266"/>
                <a:gd name="T81" fmla="*/ 1533 h 1898"/>
                <a:gd name="T82" fmla="*/ 1256 w 1266"/>
                <a:gd name="T83" fmla="*/ 1395 h 1898"/>
                <a:gd name="T84" fmla="*/ 0 w 1266"/>
                <a:gd name="T85" fmla="*/ 1630 h 1898"/>
                <a:gd name="T86" fmla="*/ 185 w 1266"/>
                <a:gd name="T87" fmla="*/ 1759 h 1898"/>
                <a:gd name="T88" fmla="*/ 1079 w 1266"/>
                <a:gd name="T89" fmla="*/ 1620 h 1898"/>
                <a:gd name="T90" fmla="*/ 1266 w 1266"/>
                <a:gd name="T91" fmla="*/ 1749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6" h="1898">
                  <a:moveTo>
                    <a:pt x="1207" y="489"/>
                  </a:moveTo>
                  <a:cubicBezTo>
                    <a:pt x="1207" y="580"/>
                    <a:pt x="1132" y="654"/>
                    <a:pt x="1039" y="654"/>
                  </a:cubicBezTo>
                  <a:cubicBezTo>
                    <a:pt x="1033" y="654"/>
                    <a:pt x="1022" y="654"/>
                    <a:pt x="1008" y="654"/>
                  </a:cubicBezTo>
                  <a:cubicBezTo>
                    <a:pt x="980" y="679"/>
                    <a:pt x="943" y="695"/>
                    <a:pt x="903" y="695"/>
                  </a:cubicBezTo>
                  <a:cubicBezTo>
                    <a:pt x="870" y="695"/>
                    <a:pt x="841" y="685"/>
                    <a:pt x="816" y="669"/>
                  </a:cubicBezTo>
                  <a:cubicBezTo>
                    <a:pt x="788" y="695"/>
                    <a:pt x="751" y="712"/>
                    <a:pt x="710" y="715"/>
                  </a:cubicBezTo>
                  <a:cubicBezTo>
                    <a:pt x="710" y="566"/>
                    <a:pt x="710" y="566"/>
                    <a:pt x="710" y="566"/>
                  </a:cubicBezTo>
                  <a:cubicBezTo>
                    <a:pt x="721" y="576"/>
                    <a:pt x="721" y="576"/>
                    <a:pt x="721" y="576"/>
                  </a:cubicBezTo>
                  <a:cubicBezTo>
                    <a:pt x="736" y="591"/>
                    <a:pt x="755" y="599"/>
                    <a:pt x="776" y="599"/>
                  </a:cubicBezTo>
                  <a:cubicBezTo>
                    <a:pt x="776" y="599"/>
                    <a:pt x="776" y="599"/>
                    <a:pt x="776" y="599"/>
                  </a:cubicBezTo>
                  <a:cubicBezTo>
                    <a:pt x="797" y="599"/>
                    <a:pt x="816" y="590"/>
                    <a:pt x="831" y="575"/>
                  </a:cubicBezTo>
                  <a:cubicBezTo>
                    <a:pt x="861" y="545"/>
                    <a:pt x="861" y="495"/>
                    <a:pt x="830" y="465"/>
                  </a:cubicBezTo>
                  <a:cubicBezTo>
                    <a:pt x="694" y="330"/>
                    <a:pt x="694" y="330"/>
                    <a:pt x="694" y="330"/>
                  </a:cubicBezTo>
                  <a:cubicBezTo>
                    <a:pt x="679" y="311"/>
                    <a:pt x="656" y="300"/>
                    <a:pt x="632" y="300"/>
                  </a:cubicBezTo>
                  <a:cubicBezTo>
                    <a:pt x="632" y="300"/>
                    <a:pt x="631" y="300"/>
                    <a:pt x="631" y="300"/>
                  </a:cubicBezTo>
                  <a:cubicBezTo>
                    <a:pt x="610" y="300"/>
                    <a:pt x="590" y="308"/>
                    <a:pt x="576" y="323"/>
                  </a:cubicBezTo>
                  <a:cubicBezTo>
                    <a:pt x="433" y="468"/>
                    <a:pt x="433" y="468"/>
                    <a:pt x="433" y="468"/>
                  </a:cubicBezTo>
                  <a:cubicBezTo>
                    <a:pt x="419" y="483"/>
                    <a:pt x="411" y="502"/>
                    <a:pt x="411" y="523"/>
                  </a:cubicBezTo>
                  <a:cubicBezTo>
                    <a:pt x="411" y="544"/>
                    <a:pt x="419" y="563"/>
                    <a:pt x="434" y="578"/>
                  </a:cubicBezTo>
                  <a:cubicBezTo>
                    <a:pt x="449" y="593"/>
                    <a:pt x="468" y="600"/>
                    <a:pt x="489" y="600"/>
                  </a:cubicBezTo>
                  <a:cubicBezTo>
                    <a:pt x="510" y="600"/>
                    <a:pt x="529" y="592"/>
                    <a:pt x="544" y="577"/>
                  </a:cubicBezTo>
                  <a:cubicBezTo>
                    <a:pt x="554" y="567"/>
                    <a:pt x="554" y="567"/>
                    <a:pt x="554" y="567"/>
                  </a:cubicBezTo>
                  <a:cubicBezTo>
                    <a:pt x="554" y="687"/>
                    <a:pt x="554" y="687"/>
                    <a:pt x="554" y="687"/>
                  </a:cubicBezTo>
                  <a:cubicBezTo>
                    <a:pt x="515" y="722"/>
                    <a:pt x="462" y="744"/>
                    <a:pt x="405" y="744"/>
                  </a:cubicBezTo>
                  <a:cubicBezTo>
                    <a:pt x="327" y="744"/>
                    <a:pt x="259" y="705"/>
                    <a:pt x="219" y="645"/>
                  </a:cubicBezTo>
                  <a:cubicBezTo>
                    <a:pt x="136" y="619"/>
                    <a:pt x="76" y="543"/>
                    <a:pt x="76" y="452"/>
                  </a:cubicBezTo>
                  <a:cubicBezTo>
                    <a:pt x="76" y="350"/>
                    <a:pt x="152" y="266"/>
                    <a:pt x="250" y="253"/>
                  </a:cubicBezTo>
                  <a:cubicBezTo>
                    <a:pt x="250" y="244"/>
                    <a:pt x="249" y="237"/>
                    <a:pt x="249" y="229"/>
                  </a:cubicBezTo>
                  <a:cubicBezTo>
                    <a:pt x="249" y="103"/>
                    <a:pt x="353" y="0"/>
                    <a:pt x="481" y="0"/>
                  </a:cubicBezTo>
                  <a:cubicBezTo>
                    <a:pt x="586" y="0"/>
                    <a:pt x="674" y="69"/>
                    <a:pt x="703" y="163"/>
                  </a:cubicBezTo>
                  <a:cubicBezTo>
                    <a:pt x="718" y="156"/>
                    <a:pt x="734" y="151"/>
                    <a:pt x="752" y="151"/>
                  </a:cubicBezTo>
                  <a:cubicBezTo>
                    <a:pt x="813" y="151"/>
                    <a:pt x="862" y="198"/>
                    <a:pt x="867" y="256"/>
                  </a:cubicBezTo>
                  <a:cubicBezTo>
                    <a:pt x="887" y="247"/>
                    <a:pt x="910" y="241"/>
                    <a:pt x="933" y="241"/>
                  </a:cubicBezTo>
                  <a:cubicBezTo>
                    <a:pt x="994" y="241"/>
                    <a:pt x="1046" y="276"/>
                    <a:pt x="1071" y="326"/>
                  </a:cubicBezTo>
                  <a:cubicBezTo>
                    <a:pt x="1148" y="341"/>
                    <a:pt x="1207" y="408"/>
                    <a:pt x="1207" y="489"/>
                  </a:cubicBezTo>
                  <a:close/>
                  <a:moveTo>
                    <a:pt x="947" y="1103"/>
                  </a:moveTo>
                  <a:cubicBezTo>
                    <a:pt x="947" y="1298"/>
                    <a:pt x="947" y="1298"/>
                    <a:pt x="947" y="1298"/>
                  </a:cubicBezTo>
                  <a:cubicBezTo>
                    <a:pt x="947" y="1303"/>
                    <a:pt x="943" y="1308"/>
                    <a:pt x="937" y="1308"/>
                  </a:cubicBezTo>
                  <a:cubicBezTo>
                    <a:pt x="327" y="1308"/>
                    <a:pt x="327" y="1308"/>
                    <a:pt x="327" y="1308"/>
                  </a:cubicBezTo>
                  <a:cubicBezTo>
                    <a:pt x="321" y="1308"/>
                    <a:pt x="317" y="1303"/>
                    <a:pt x="317" y="1298"/>
                  </a:cubicBezTo>
                  <a:cubicBezTo>
                    <a:pt x="317" y="1103"/>
                    <a:pt x="317" y="1103"/>
                    <a:pt x="317" y="1103"/>
                  </a:cubicBezTo>
                  <a:cubicBezTo>
                    <a:pt x="317" y="1098"/>
                    <a:pt x="321" y="1093"/>
                    <a:pt x="327" y="1093"/>
                  </a:cubicBezTo>
                  <a:cubicBezTo>
                    <a:pt x="937" y="1093"/>
                    <a:pt x="937" y="1093"/>
                    <a:pt x="937" y="1093"/>
                  </a:cubicBezTo>
                  <a:cubicBezTo>
                    <a:pt x="943" y="1093"/>
                    <a:pt x="947" y="1098"/>
                    <a:pt x="947" y="1103"/>
                  </a:cubicBezTo>
                  <a:close/>
                  <a:moveTo>
                    <a:pt x="478" y="1196"/>
                  </a:moveTo>
                  <a:cubicBezTo>
                    <a:pt x="478" y="1171"/>
                    <a:pt x="458" y="1151"/>
                    <a:pt x="433" y="1151"/>
                  </a:cubicBezTo>
                  <a:cubicBezTo>
                    <a:pt x="408" y="1151"/>
                    <a:pt x="387" y="1171"/>
                    <a:pt x="387" y="1196"/>
                  </a:cubicBezTo>
                  <a:cubicBezTo>
                    <a:pt x="387" y="1221"/>
                    <a:pt x="408" y="1242"/>
                    <a:pt x="433" y="1242"/>
                  </a:cubicBezTo>
                  <a:cubicBezTo>
                    <a:pt x="458" y="1242"/>
                    <a:pt x="478" y="1221"/>
                    <a:pt x="478" y="1196"/>
                  </a:cubicBezTo>
                  <a:close/>
                  <a:moveTo>
                    <a:pt x="820" y="1196"/>
                  </a:moveTo>
                  <a:cubicBezTo>
                    <a:pt x="820" y="1184"/>
                    <a:pt x="810" y="1174"/>
                    <a:pt x="798" y="1174"/>
                  </a:cubicBezTo>
                  <a:cubicBezTo>
                    <a:pt x="535" y="1174"/>
                    <a:pt x="535" y="1174"/>
                    <a:pt x="535" y="1174"/>
                  </a:cubicBezTo>
                  <a:cubicBezTo>
                    <a:pt x="522" y="1174"/>
                    <a:pt x="513" y="1184"/>
                    <a:pt x="513" y="1196"/>
                  </a:cubicBezTo>
                  <a:cubicBezTo>
                    <a:pt x="513" y="1209"/>
                    <a:pt x="522" y="1218"/>
                    <a:pt x="535" y="1218"/>
                  </a:cubicBezTo>
                  <a:cubicBezTo>
                    <a:pt x="798" y="1218"/>
                    <a:pt x="798" y="1218"/>
                    <a:pt x="798" y="1218"/>
                  </a:cubicBezTo>
                  <a:cubicBezTo>
                    <a:pt x="810" y="1218"/>
                    <a:pt x="820" y="1209"/>
                    <a:pt x="820" y="1196"/>
                  </a:cubicBezTo>
                  <a:close/>
                  <a:moveTo>
                    <a:pt x="947" y="1399"/>
                  </a:moveTo>
                  <a:cubicBezTo>
                    <a:pt x="947" y="1593"/>
                    <a:pt x="947" y="1593"/>
                    <a:pt x="947" y="1593"/>
                  </a:cubicBezTo>
                  <a:cubicBezTo>
                    <a:pt x="947" y="1599"/>
                    <a:pt x="943" y="1603"/>
                    <a:pt x="937" y="1603"/>
                  </a:cubicBezTo>
                  <a:cubicBezTo>
                    <a:pt x="327" y="1603"/>
                    <a:pt x="327" y="1603"/>
                    <a:pt x="327" y="1603"/>
                  </a:cubicBezTo>
                  <a:cubicBezTo>
                    <a:pt x="321" y="1603"/>
                    <a:pt x="317" y="1599"/>
                    <a:pt x="317" y="1593"/>
                  </a:cubicBezTo>
                  <a:cubicBezTo>
                    <a:pt x="317" y="1399"/>
                    <a:pt x="317" y="1399"/>
                    <a:pt x="317" y="1399"/>
                  </a:cubicBezTo>
                  <a:cubicBezTo>
                    <a:pt x="317" y="1393"/>
                    <a:pt x="321" y="1389"/>
                    <a:pt x="327" y="1389"/>
                  </a:cubicBezTo>
                  <a:cubicBezTo>
                    <a:pt x="937" y="1389"/>
                    <a:pt x="937" y="1389"/>
                    <a:pt x="937" y="1389"/>
                  </a:cubicBezTo>
                  <a:cubicBezTo>
                    <a:pt x="943" y="1389"/>
                    <a:pt x="947" y="1393"/>
                    <a:pt x="947" y="1399"/>
                  </a:cubicBezTo>
                  <a:close/>
                  <a:moveTo>
                    <a:pt x="478" y="1492"/>
                  </a:moveTo>
                  <a:cubicBezTo>
                    <a:pt x="478" y="1467"/>
                    <a:pt x="458" y="1446"/>
                    <a:pt x="433" y="1446"/>
                  </a:cubicBezTo>
                  <a:cubicBezTo>
                    <a:pt x="408" y="1446"/>
                    <a:pt x="387" y="1467"/>
                    <a:pt x="387" y="1492"/>
                  </a:cubicBezTo>
                  <a:cubicBezTo>
                    <a:pt x="387" y="1517"/>
                    <a:pt x="408" y="1537"/>
                    <a:pt x="433" y="1537"/>
                  </a:cubicBezTo>
                  <a:cubicBezTo>
                    <a:pt x="458" y="1537"/>
                    <a:pt x="478" y="1517"/>
                    <a:pt x="478" y="1492"/>
                  </a:cubicBezTo>
                  <a:close/>
                  <a:moveTo>
                    <a:pt x="820" y="1492"/>
                  </a:moveTo>
                  <a:cubicBezTo>
                    <a:pt x="820" y="1480"/>
                    <a:pt x="810" y="1470"/>
                    <a:pt x="798" y="1470"/>
                  </a:cubicBezTo>
                  <a:cubicBezTo>
                    <a:pt x="535" y="1470"/>
                    <a:pt x="535" y="1470"/>
                    <a:pt x="535" y="1470"/>
                  </a:cubicBezTo>
                  <a:cubicBezTo>
                    <a:pt x="522" y="1470"/>
                    <a:pt x="513" y="1480"/>
                    <a:pt x="513" y="1492"/>
                  </a:cubicBezTo>
                  <a:cubicBezTo>
                    <a:pt x="513" y="1504"/>
                    <a:pt x="522" y="1514"/>
                    <a:pt x="535" y="1514"/>
                  </a:cubicBezTo>
                  <a:cubicBezTo>
                    <a:pt x="798" y="1514"/>
                    <a:pt x="798" y="1514"/>
                    <a:pt x="798" y="1514"/>
                  </a:cubicBezTo>
                  <a:cubicBezTo>
                    <a:pt x="810" y="1514"/>
                    <a:pt x="820" y="1504"/>
                    <a:pt x="820" y="1492"/>
                  </a:cubicBezTo>
                  <a:close/>
                  <a:moveTo>
                    <a:pt x="947" y="1693"/>
                  </a:moveTo>
                  <a:cubicBezTo>
                    <a:pt x="947" y="1888"/>
                    <a:pt x="947" y="1888"/>
                    <a:pt x="947" y="1888"/>
                  </a:cubicBezTo>
                  <a:cubicBezTo>
                    <a:pt x="947" y="1893"/>
                    <a:pt x="943" y="1898"/>
                    <a:pt x="937" y="1898"/>
                  </a:cubicBezTo>
                  <a:cubicBezTo>
                    <a:pt x="327" y="1898"/>
                    <a:pt x="327" y="1898"/>
                    <a:pt x="327" y="1898"/>
                  </a:cubicBezTo>
                  <a:cubicBezTo>
                    <a:pt x="321" y="1898"/>
                    <a:pt x="317" y="1893"/>
                    <a:pt x="317" y="1888"/>
                  </a:cubicBezTo>
                  <a:cubicBezTo>
                    <a:pt x="317" y="1693"/>
                    <a:pt x="317" y="1693"/>
                    <a:pt x="317" y="1693"/>
                  </a:cubicBezTo>
                  <a:cubicBezTo>
                    <a:pt x="317" y="1688"/>
                    <a:pt x="321" y="1683"/>
                    <a:pt x="327" y="1683"/>
                  </a:cubicBezTo>
                  <a:cubicBezTo>
                    <a:pt x="937" y="1683"/>
                    <a:pt x="937" y="1683"/>
                    <a:pt x="937" y="1683"/>
                  </a:cubicBezTo>
                  <a:cubicBezTo>
                    <a:pt x="943" y="1683"/>
                    <a:pt x="947" y="1688"/>
                    <a:pt x="947" y="1693"/>
                  </a:cubicBezTo>
                  <a:close/>
                  <a:moveTo>
                    <a:pt x="478" y="1787"/>
                  </a:moveTo>
                  <a:cubicBezTo>
                    <a:pt x="478" y="1762"/>
                    <a:pt x="458" y="1741"/>
                    <a:pt x="433" y="1741"/>
                  </a:cubicBezTo>
                  <a:cubicBezTo>
                    <a:pt x="408" y="1741"/>
                    <a:pt x="387" y="1762"/>
                    <a:pt x="387" y="1787"/>
                  </a:cubicBezTo>
                  <a:cubicBezTo>
                    <a:pt x="387" y="1812"/>
                    <a:pt x="408" y="1832"/>
                    <a:pt x="433" y="1832"/>
                  </a:cubicBezTo>
                  <a:cubicBezTo>
                    <a:pt x="458" y="1832"/>
                    <a:pt x="478" y="1812"/>
                    <a:pt x="478" y="1787"/>
                  </a:cubicBezTo>
                  <a:close/>
                  <a:moveTo>
                    <a:pt x="820" y="1787"/>
                  </a:moveTo>
                  <a:cubicBezTo>
                    <a:pt x="820" y="1774"/>
                    <a:pt x="810" y="1765"/>
                    <a:pt x="798" y="1765"/>
                  </a:cubicBezTo>
                  <a:cubicBezTo>
                    <a:pt x="535" y="1765"/>
                    <a:pt x="535" y="1765"/>
                    <a:pt x="535" y="1765"/>
                  </a:cubicBezTo>
                  <a:cubicBezTo>
                    <a:pt x="522" y="1765"/>
                    <a:pt x="513" y="1774"/>
                    <a:pt x="513" y="1787"/>
                  </a:cubicBezTo>
                  <a:cubicBezTo>
                    <a:pt x="513" y="1799"/>
                    <a:pt x="522" y="1809"/>
                    <a:pt x="535" y="1809"/>
                  </a:cubicBezTo>
                  <a:cubicBezTo>
                    <a:pt x="798" y="1809"/>
                    <a:pt x="798" y="1809"/>
                    <a:pt x="798" y="1809"/>
                  </a:cubicBezTo>
                  <a:cubicBezTo>
                    <a:pt x="810" y="1809"/>
                    <a:pt x="820" y="1799"/>
                    <a:pt x="820" y="1787"/>
                  </a:cubicBezTo>
                  <a:close/>
                  <a:moveTo>
                    <a:pt x="1256" y="1168"/>
                  </a:moveTo>
                  <a:cubicBezTo>
                    <a:pt x="1079" y="1168"/>
                    <a:pt x="1079" y="1168"/>
                    <a:pt x="1079" y="1168"/>
                  </a:cubicBezTo>
                  <a:cubicBezTo>
                    <a:pt x="1079" y="1307"/>
                    <a:pt x="1079" y="1307"/>
                    <a:pt x="1079" y="1307"/>
                  </a:cubicBezTo>
                  <a:cubicBezTo>
                    <a:pt x="1256" y="1307"/>
                    <a:pt x="1256" y="1307"/>
                    <a:pt x="1256" y="1307"/>
                  </a:cubicBezTo>
                  <a:cubicBezTo>
                    <a:pt x="1262" y="1307"/>
                    <a:pt x="1266" y="1302"/>
                    <a:pt x="1266" y="1297"/>
                  </a:cubicBezTo>
                  <a:cubicBezTo>
                    <a:pt x="1266" y="1178"/>
                    <a:pt x="1266" y="1178"/>
                    <a:pt x="1266" y="1178"/>
                  </a:cubicBezTo>
                  <a:cubicBezTo>
                    <a:pt x="1266" y="1172"/>
                    <a:pt x="1262" y="1168"/>
                    <a:pt x="1256" y="1168"/>
                  </a:cubicBezTo>
                  <a:close/>
                  <a:moveTo>
                    <a:pt x="185" y="1168"/>
                  </a:moveTo>
                  <a:cubicBezTo>
                    <a:pt x="10" y="1168"/>
                    <a:pt x="10" y="1168"/>
                    <a:pt x="10" y="1168"/>
                  </a:cubicBezTo>
                  <a:cubicBezTo>
                    <a:pt x="4" y="1168"/>
                    <a:pt x="0" y="1172"/>
                    <a:pt x="0" y="1178"/>
                  </a:cubicBezTo>
                  <a:cubicBezTo>
                    <a:pt x="0" y="1297"/>
                    <a:pt x="0" y="1297"/>
                    <a:pt x="0" y="1297"/>
                  </a:cubicBezTo>
                  <a:cubicBezTo>
                    <a:pt x="0" y="1302"/>
                    <a:pt x="4" y="1307"/>
                    <a:pt x="10" y="1307"/>
                  </a:cubicBezTo>
                  <a:cubicBezTo>
                    <a:pt x="185" y="1307"/>
                    <a:pt x="185" y="1307"/>
                    <a:pt x="185" y="1307"/>
                  </a:cubicBezTo>
                  <a:lnTo>
                    <a:pt x="185" y="1168"/>
                  </a:lnTo>
                  <a:close/>
                  <a:moveTo>
                    <a:pt x="185" y="1395"/>
                  </a:moveTo>
                  <a:cubicBezTo>
                    <a:pt x="10" y="1395"/>
                    <a:pt x="10" y="1395"/>
                    <a:pt x="10" y="1395"/>
                  </a:cubicBezTo>
                  <a:cubicBezTo>
                    <a:pt x="4" y="1395"/>
                    <a:pt x="0" y="1399"/>
                    <a:pt x="0" y="1405"/>
                  </a:cubicBezTo>
                  <a:cubicBezTo>
                    <a:pt x="0" y="1523"/>
                    <a:pt x="0" y="1523"/>
                    <a:pt x="0" y="1523"/>
                  </a:cubicBezTo>
                  <a:cubicBezTo>
                    <a:pt x="0" y="1529"/>
                    <a:pt x="4" y="1533"/>
                    <a:pt x="10" y="1533"/>
                  </a:cubicBezTo>
                  <a:cubicBezTo>
                    <a:pt x="185" y="1533"/>
                    <a:pt x="185" y="1533"/>
                    <a:pt x="185" y="1533"/>
                  </a:cubicBezTo>
                  <a:lnTo>
                    <a:pt x="185" y="1395"/>
                  </a:lnTo>
                  <a:close/>
                  <a:moveTo>
                    <a:pt x="1256" y="1395"/>
                  </a:moveTo>
                  <a:cubicBezTo>
                    <a:pt x="1079" y="1395"/>
                    <a:pt x="1079" y="1395"/>
                    <a:pt x="1079" y="1395"/>
                  </a:cubicBezTo>
                  <a:cubicBezTo>
                    <a:pt x="1079" y="1533"/>
                    <a:pt x="1079" y="1533"/>
                    <a:pt x="1079" y="1533"/>
                  </a:cubicBezTo>
                  <a:cubicBezTo>
                    <a:pt x="1256" y="1533"/>
                    <a:pt x="1256" y="1533"/>
                    <a:pt x="1256" y="1533"/>
                  </a:cubicBezTo>
                  <a:cubicBezTo>
                    <a:pt x="1262" y="1533"/>
                    <a:pt x="1266" y="1529"/>
                    <a:pt x="1266" y="1523"/>
                  </a:cubicBezTo>
                  <a:cubicBezTo>
                    <a:pt x="1266" y="1405"/>
                    <a:pt x="1266" y="1405"/>
                    <a:pt x="1266" y="1405"/>
                  </a:cubicBezTo>
                  <a:cubicBezTo>
                    <a:pt x="1266" y="1399"/>
                    <a:pt x="1262" y="1395"/>
                    <a:pt x="1256" y="1395"/>
                  </a:cubicBezTo>
                  <a:close/>
                  <a:moveTo>
                    <a:pt x="185" y="1620"/>
                  </a:moveTo>
                  <a:cubicBezTo>
                    <a:pt x="10" y="1620"/>
                    <a:pt x="10" y="1620"/>
                    <a:pt x="10" y="1620"/>
                  </a:cubicBezTo>
                  <a:cubicBezTo>
                    <a:pt x="4" y="1620"/>
                    <a:pt x="0" y="1624"/>
                    <a:pt x="0" y="1630"/>
                  </a:cubicBezTo>
                  <a:cubicBezTo>
                    <a:pt x="0" y="1749"/>
                    <a:pt x="0" y="1749"/>
                    <a:pt x="0" y="1749"/>
                  </a:cubicBezTo>
                  <a:cubicBezTo>
                    <a:pt x="0" y="1754"/>
                    <a:pt x="4" y="1759"/>
                    <a:pt x="10" y="1759"/>
                  </a:cubicBezTo>
                  <a:cubicBezTo>
                    <a:pt x="185" y="1759"/>
                    <a:pt x="185" y="1759"/>
                    <a:pt x="185" y="1759"/>
                  </a:cubicBezTo>
                  <a:lnTo>
                    <a:pt x="185" y="1620"/>
                  </a:lnTo>
                  <a:close/>
                  <a:moveTo>
                    <a:pt x="1256" y="1620"/>
                  </a:moveTo>
                  <a:cubicBezTo>
                    <a:pt x="1079" y="1620"/>
                    <a:pt x="1079" y="1620"/>
                    <a:pt x="1079" y="1620"/>
                  </a:cubicBezTo>
                  <a:cubicBezTo>
                    <a:pt x="1079" y="1759"/>
                    <a:pt x="1079" y="1759"/>
                    <a:pt x="1079" y="1759"/>
                  </a:cubicBezTo>
                  <a:cubicBezTo>
                    <a:pt x="1256" y="1759"/>
                    <a:pt x="1256" y="1759"/>
                    <a:pt x="1256" y="1759"/>
                  </a:cubicBezTo>
                  <a:cubicBezTo>
                    <a:pt x="1262" y="1759"/>
                    <a:pt x="1266" y="1754"/>
                    <a:pt x="1266" y="1749"/>
                  </a:cubicBezTo>
                  <a:cubicBezTo>
                    <a:pt x="1266" y="1630"/>
                    <a:pt x="1266" y="1630"/>
                    <a:pt x="1266" y="1630"/>
                  </a:cubicBezTo>
                  <a:cubicBezTo>
                    <a:pt x="1266" y="1624"/>
                    <a:pt x="1262" y="1620"/>
                    <a:pt x="1256" y="162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52884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25721"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466" y="265235"/>
                        <a:ext cx="1466" cy="1466"/>
                      </a:xfrm>
                      <a:prstGeom prst="rect">
                        <a:avLst/>
                      </a:prstGeom>
                    </p:spPr>
                  </p:pic>
                </p:oleObj>
              </mc:Fallback>
            </mc:AlternateContent>
          </a:graphicData>
        </a:graphic>
      </p:graphicFrame>
      <p:sp>
        <p:nvSpPr>
          <p:cNvPr id="3" name="Rectangle 2" hidden="1"/>
          <p:cNvSpPr/>
          <p:nvPr>
            <p:custDataLst>
              <p:tags r:id="rId3"/>
            </p:custDataLst>
          </p:nvPr>
        </p:nvSpPr>
        <p:spPr>
          <a:xfrm>
            <a:off x="0" y="263769"/>
            <a:ext cx="146538" cy="146538"/>
          </a:xfrm>
          <a:prstGeom prst="rect">
            <a:avLst/>
          </a:prstGeom>
          <a:solidFill>
            <a:srgbClr val="002F6D"/>
          </a:solidFill>
          <a:ln w="952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2585"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42" name="ee4pHeader2"/>
          <p:cNvSpPr txBox="1"/>
          <p:nvPr/>
        </p:nvSpPr>
        <p:spPr>
          <a:xfrm>
            <a:off x="2184848" y="4213554"/>
            <a:ext cx="6645938" cy="690664"/>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importer’s address also often has to be put on the product or its packaging.</a:t>
            </a:r>
          </a:p>
        </p:txBody>
      </p:sp>
      <p:sp>
        <p:nvSpPr>
          <p:cNvPr id="43" name="ee4pHeader3"/>
          <p:cNvSpPr txBox="1"/>
          <p:nvPr/>
        </p:nvSpPr>
        <p:spPr>
          <a:xfrm>
            <a:off x="2210725" y="1438944"/>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EU-based authorised representatives who received their mandate pre-exit day recognised in UK.</a:t>
            </a:r>
          </a:p>
        </p:txBody>
      </p:sp>
      <p:sp>
        <p:nvSpPr>
          <p:cNvPr id="37" name="ee4pHeader2"/>
          <p:cNvSpPr txBox="1"/>
          <p:nvPr/>
        </p:nvSpPr>
        <p:spPr>
          <a:xfrm>
            <a:off x="2184848" y="5165661"/>
            <a:ext cx="6645938"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Different arrangements apply to medical devices.</a:t>
            </a:r>
          </a:p>
        </p:txBody>
      </p:sp>
      <p:sp>
        <p:nvSpPr>
          <p:cNvPr id="19" name="ee4pHeader1">
            <a:extLst>
              <a:ext uri="{FF2B5EF4-FFF2-40B4-BE49-F238E27FC236}">
                <a16:creationId xmlns="" xmlns:a16="http://schemas.microsoft.com/office/drawing/2014/main" id="{87DA45BE-4CAC-4058-AC5F-1C8F01FAE44A}"/>
              </a:ext>
            </a:extLst>
          </p:cNvPr>
          <p:cNvSpPr txBox="1"/>
          <p:nvPr/>
        </p:nvSpPr>
        <p:spPr>
          <a:xfrm>
            <a:off x="2210725" y="2286029"/>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An UK-based distributor of EU goods may become an ‘importer’ – and vice-versa.</a:t>
            </a:r>
          </a:p>
        </p:txBody>
      </p:sp>
      <p:sp>
        <p:nvSpPr>
          <p:cNvPr id="27" name="Title 1">
            <a:extLst>
              <a:ext uri="{FF2B5EF4-FFF2-40B4-BE49-F238E27FC236}">
                <a16:creationId xmlns="" xmlns:a16="http://schemas.microsoft.com/office/drawing/2014/main" id="{E91E0C29-83C6-436D-A740-E2F4707C2042}"/>
              </a:ext>
            </a:extLst>
          </p:cNvPr>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sz="2400" b="0" dirty="0" smtClean="0">
                <a:solidFill>
                  <a:schemeClr val="accent3"/>
                </a:solidFill>
              </a:rPr>
              <a:t>Other issues to consider</a:t>
            </a:r>
            <a:endParaRPr lang="en-GB" sz="2400" b="0" dirty="0"/>
          </a:p>
        </p:txBody>
      </p:sp>
      <p:sp>
        <p:nvSpPr>
          <p:cNvPr id="30"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34" name="ee4pHeader1">
            <a:extLst>
              <a:ext uri="{FF2B5EF4-FFF2-40B4-BE49-F238E27FC236}">
                <a16:creationId xmlns="" xmlns:a16="http://schemas.microsoft.com/office/drawing/2014/main" id="{87DA45BE-4CAC-4058-AC5F-1C8F01FAE44A}"/>
              </a:ext>
            </a:extLst>
          </p:cNvPr>
          <p:cNvSpPr txBox="1"/>
          <p:nvPr/>
        </p:nvSpPr>
        <p:spPr>
          <a:xfrm>
            <a:off x="2210725" y="3215622"/>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Compared to a distributor, importers have a stronger duty to ensure products are compliant.</a:t>
            </a:r>
          </a:p>
        </p:txBody>
      </p:sp>
      <p:grpSp>
        <p:nvGrpSpPr>
          <p:cNvPr id="45" name="Group 44"/>
          <p:cNvGrpSpPr/>
          <p:nvPr/>
        </p:nvGrpSpPr>
        <p:grpSpPr>
          <a:xfrm>
            <a:off x="897451" y="1470289"/>
            <a:ext cx="684000" cy="684000"/>
            <a:chOff x="4843364" y="3319364"/>
            <a:chExt cx="219273" cy="219273"/>
          </a:xfrm>
          <a:solidFill>
            <a:srgbClr val="002060"/>
          </a:solidFill>
        </p:grpSpPr>
        <p:sp>
          <p:nvSpPr>
            <p:cNvPr id="46"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47"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48" name="Group 47">
            <a:extLst>
              <a:ext uri="{FF2B5EF4-FFF2-40B4-BE49-F238E27FC236}">
                <a16:creationId xmlns:a16="http://schemas.microsoft.com/office/drawing/2014/main" xmlns="" id="{381CA8EA-94D5-4F58-B97C-9D8362D1EC68}"/>
              </a:ext>
            </a:extLst>
          </p:cNvPr>
          <p:cNvGrpSpPr>
            <a:grpSpLocks noChangeAspect="1"/>
          </p:cNvGrpSpPr>
          <p:nvPr/>
        </p:nvGrpSpPr>
        <p:grpSpPr>
          <a:xfrm>
            <a:off x="897451" y="2355465"/>
            <a:ext cx="606150" cy="606150"/>
            <a:chOff x="5273675" y="2606675"/>
            <a:chExt cx="1644650" cy="1644650"/>
          </a:xfrm>
        </p:grpSpPr>
        <p:sp>
          <p:nvSpPr>
            <p:cNvPr id="49" name="AutoShape 3">
              <a:extLst>
                <a:ext uri="{FF2B5EF4-FFF2-40B4-BE49-F238E27FC236}">
                  <a16:creationId xmlns:a16="http://schemas.microsoft.com/office/drawing/2014/main" xmlns="" id="{22AF2273-501F-4DEC-A698-0EA12358D151}"/>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600"/>
            </a:p>
          </p:txBody>
        </p:sp>
        <p:grpSp>
          <p:nvGrpSpPr>
            <p:cNvPr id="50" name="Group 49">
              <a:extLst>
                <a:ext uri="{FF2B5EF4-FFF2-40B4-BE49-F238E27FC236}">
                  <a16:creationId xmlns:a16="http://schemas.microsoft.com/office/drawing/2014/main" xmlns="" id="{7974AD20-1392-4989-8E94-A60367D1D5F5}"/>
                </a:ext>
              </a:extLst>
            </p:cNvPr>
            <p:cNvGrpSpPr/>
            <p:nvPr/>
          </p:nvGrpSpPr>
          <p:grpSpPr>
            <a:xfrm>
              <a:off x="5646738" y="2776538"/>
              <a:ext cx="898525" cy="1304925"/>
              <a:chOff x="5646738" y="2776538"/>
              <a:chExt cx="898525" cy="1304925"/>
            </a:xfrm>
          </p:grpSpPr>
          <p:sp>
            <p:nvSpPr>
              <p:cNvPr id="51" name="Freeform 63">
                <a:extLst>
                  <a:ext uri="{FF2B5EF4-FFF2-40B4-BE49-F238E27FC236}">
                    <a16:creationId xmlns:a16="http://schemas.microsoft.com/office/drawing/2014/main" xmlns="" id="{21B5F4FF-B866-4282-BFBA-FCBEE6665771}"/>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600"/>
              </a:p>
            </p:txBody>
          </p:sp>
          <p:sp>
            <p:nvSpPr>
              <p:cNvPr id="52" name="Freeform 64">
                <a:extLst>
                  <a:ext uri="{FF2B5EF4-FFF2-40B4-BE49-F238E27FC236}">
                    <a16:creationId xmlns:a16="http://schemas.microsoft.com/office/drawing/2014/main" xmlns="" id="{C90A0608-B35A-4BD0-8A8E-972419A9BD72}"/>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600"/>
              </a:p>
            </p:txBody>
          </p:sp>
        </p:grpSp>
      </p:grpSp>
      <p:grpSp>
        <p:nvGrpSpPr>
          <p:cNvPr id="53" name="Group 52"/>
          <p:cNvGrpSpPr>
            <a:grpSpLocks noChangeAspect="1"/>
          </p:cNvGrpSpPr>
          <p:nvPr/>
        </p:nvGrpSpPr>
        <p:grpSpPr>
          <a:xfrm>
            <a:off x="827035" y="4196416"/>
            <a:ext cx="746980" cy="746260"/>
            <a:chOff x="5273675" y="2606675"/>
            <a:chExt cx="1646238" cy="1644650"/>
          </a:xfrm>
        </p:grpSpPr>
        <p:sp>
          <p:nvSpPr>
            <p:cNvPr id="54"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600"/>
            </a:p>
          </p:txBody>
        </p:sp>
        <p:grpSp>
          <p:nvGrpSpPr>
            <p:cNvPr id="55" name="Group 54"/>
            <p:cNvGrpSpPr/>
            <p:nvPr/>
          </p:nvGrpSpPr>
          <p:grpSpPr>
            <a:xfrm>
              <a:off x="5443538" y="2960688"/>
              <a:ext cx="1304925" cy="936625"/>
              <a:chOff x="5443538" y="2960688"/>
              <a:chExt cx="1304925" cy="936625"/>
            </a:xfrm>
          </p:grpSpPr>
          <p:sp>
            <p:nvSpPr>
              <p:cNvPr id="56" name="Freeform 5"/>
              <p:cNvSpPr>
                <a:spLocks/>
              </p:cNvSpPr>
              <p:nvPr/>
            </p:nvSpPr>
            <p:spPr bwMode="auto">
              <a:xfrm>
                <a:off x="5443538" y="2960688"/>
                <a:ext cx="1304925" cy="936625"/>
              </a:xfrm>
              <a:custGeom>
                <a:avLst/>
                <a:gdLst>
                  <a:gd name="T0" fmla="*/ 1806 w 1828"/>
                  <a:gd name="T1" fmla="*/ 0 h 1313"/>
                  <a:gd name="T2" fmla="*/ 1123 w 1828"/>
                  <a:gd name="T3" fmla="*/ 0 h 1313"/>
                  <a:gd name="T4" fmla="*/ 1123 w 1828"/>
                  <a:gd name="T5" fmla="*/ 1 h 1313"/>
                  <a:gd name="T6" fmla="*/ 1123 w 1828"/>
                  <a:gd name="T7" fmla="*/ 44 h 1313"/>
                  <a:gd name="T8" fmla="*/ 1784 w 1828"/>
                  <a:gd name="T9" fmla="*/ 44 h 1313"/>
                  <a:gd name="T10" fmla="*/ 1784 w 1828"/>
                  <a:gd name="T11" fmla="*/ 1269 h 1313"/>
                  <a:gd name="T12" fmla="*/ 44 w 1828"/>
                  <a:gd name="T13" fmla="*/ 1269 h 1313"/>
                  <a:gd name="T14" fmla="*/ 44 w 1828"/>
                  <a:gd name="T15" fmla="*/ 44 h 1313"/>
                  <a:gd name="T16" fmla="*/ 705 w 1828"/>
                  <a:gd name="T17" fmla="*/ 44 h 1313"/>
                  <a:gd name="T18" fmla="*/ 705 w 1828"/>
                  <a:gd name="T19" fmla="*/ 1 h 1313"/>
                  <a:gd name="T20" fmla="*/ 705 w 1828"/>
                  <a:gd name="T21" fmla="*/ 0 h 1313"/>
                  <a:gd name="T22" fmla="*/ 22 w 1828"/>
                  <a:gd name="T23" fmla="*/ 0 h 1313"/>
                  <a:gd name="T24" fmla="*/ 0 w 1828"/>
                  <a:gd name="T25" fmla="*/ 22 h 1313"/>
                  <a:gd name="T26" fmla="*/ 0 w 1828"/>
                  <a:gd name="T27" fmla="*/ 1291 h 1313"/>
                  <a:gd name="T28" fmla="*/ 22 w 1828"/>
                  <a:gd name="T29" fmla="*/ 1313 h 1313"/>
                  <a:gd name="T30" fmla="*/ 1806 w 1828"/>
                  <a:gd name="T31" fmla="*/ 1313 h 1313"/>
                  <a:gd name="T32" fmla="*/ 1828 w 1828"/>
                  <a:gd name="T33" fmla="*/ 1291 h 1313"/>
                  <a:gd name="T34" fmla="*/ 1828 w 1828"/>
                  <a:gd name="T35" fmla="*/ 22 h 1313"/>
                  <a:gd name="T36" fmla="*/ 1806 w 1828"/>
                  <a:gd name="T3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8" h="1313">
                    <a:moveTo>
                      <a:pt x="1806" y="0"/>
                    </a:moveTo>
                    <a:cubicBezTo>
                      <a:pt x="1123" y="0"/>
                      <a:pt x="1123" y="0"/>
                      <a:pt x="1123" y="0"/>
                    </a:cubicBezTo>
                    <a:cubicBezTo>
                      <a:pt x="1123" y="1"/>
                      <a:pt x="1123" y="1"/>
                      <a:pt x="1123" y="1"/>
                    </a:cubicBezTo>
                    <a:cubicBezTo>
                      <a:pt x="1123" y="44"/>
                      <a:pt x="1123" y="44"/>
                      <a:pt x="1123" y="44"/>
                    </a:cubicBezTo>
                    <a:cubicBezTo>
                      <a:pt x="1784" y="44"/>
                      <a:pt x="1784" y="44"/>
                      <a:pt x="1784" y="44"/>
                    </a:cubicBezTo>
                    <a:cubicBezTo>
                      <a:pt x="1784" y="1269"/>
                      <a:pt x="1784" y="1269"/>
                      <a:pt x="1784" y="1269"/>
                    </a:cubicBezTo>
                    <a:cubicBezTo>
                      <a:pt x="44" y="1269"/>
                      <a:pt x="44" y="1269"/>
                      <a:pt x="44" y="1269"/>
                    </a:cubicBezTo>
                    <a:cubicBezTo>
                      <a:pt x="44" y="44"/>
                      <a:pt x="44" y="44"/>
                      <a:pt x="44" y="44"/>
                    </a:cubicBezTo>
                    <a:cubicBezTo>
                      <a:pt x="705" y="44"/>
                      <a:pt x="705" y="44"/>
                      <a:pt x="705" y="44"/>
                    </a:cubicBezTo>
                    <a:cubicBezTo>
                      <a:pt x="705" y="1"/>
                      <a:pt x="705" y="1"/>
                      <a:pt x="705" y="1"/>
                    </a:cubicBezTo>
                    <a:cubicBezTo>
                      <a:pt x="705" y="0"/>
                      <a:pt x="705" y="0"/>
                      <a:pt x="705" y="0"/>
                    </a:cubicBezTo>
                    <a:cubicBezTo>
                      <a:pt x="22" y="0"/>
                      <a:pt x="22" y="0"/>
                      <a:pt x="22" y="0"/>
                    </a:cubicBezTo>
                    <a:cubicBezTo>
                      <a:pt x="10" y="0"/>
                      <a:pt x="0" y="10"/>
                      <a:pt x="0" y="22"/>
                    </a:cubicBezTo>
                    <a:cubicBezTo>
                      <a:pt x="0" y="1291"/>
                      <a:pt x="0" y="1291"/>
                      <a:pt x="0" y="1291"/>
                    </a:cubicBezTo>
                    <a:cubicBezTo>
                      <a:pt x="0" y="1303"/>
                      <a:pt x="10" y="1313"/>
                      <a:pt x="22" y="1313"/>
                    </a:cubicBezTo>
                    <a:cubicBezTo>
                      <a:pt x="1806" y="1313"/>
                      <a:pt x="1806" y="1313"/>
                      <a:pt x="1806" y="1313"/>
                    </a:cubicBezTo>
                    <a:cubicBezTo>
                      <a:pt x="1818" y="1313"/>
                      <a:pt x="1828" y="1303"/>
                      <a:pt x="1828" y="1291"/>
                    </a:cubicBezTo>
                    <a:cubicBezTo>
                      <a:pt x="1828" y="22"/>
                      <a:pt x="1828" y="22"/>
                      <a:pt x="1828" y="22"/>
                    </a:cubicBezTo>
                    <a:cubicBezTo>
                      <a:pt x="1828" y="10"/>
                      <a:pt x="1818" y="0"/>
                      <a:pt x="1806" y="0"/>
                    </a:cubicBezTo>
                    <a:close/>
                  </a:path>
                </a:pathLst>
              </a:custGeom>
              <a:solidFill>
                <a:srgbClr val="001836">
                  <a:lumMod val="100000"/>
                </a:srgbClr>
              </a:solidFill>
              <a:ln>
                <a:noFill/>
              </a:ln>
            </p:spPr>
            <p:txBody>
              <a:bodyPr vert="horz" wrap="square" lIns="34290" tIns="17145" rIns="34290" bIns="17145" numCol="1" anchor="t" anchorCtr="0" compatLnSpc="1">
                <a:prstTxWarp prst="textNoShape">
                  <a:avLst/>
                </a:prstTxWarp>
              </a:bodyPr>
              <a:lstStyle/>
              <a:p>
                <a:endParaRPr lang="en-US" sz="1600"/>
              </a:p>
            </p:txBody>
          </p:sp>
          <p:sp>
            <p:nvSpPr>
              <p:cNvPr id="57" name="Freeform 56"/>
              <p:cNvSpPr>
                <a:spLocks/>
              </p:cNvSpPr>
              <p:nvPr/>
            </p:nvSpPr>
            <p:spPr bwMode="auto">
              <a:xfrm>
                <a:off x="5538788" y="2962274"/>
                <a:ext cx="1108419" cy="846138"/>
              </a:xfrm>
              <a:custGeom>
                <a:avLst/>
                <a:gdLst>
                  <a:gd name="connsiteX0" fmla="*/ 15729 w 1108419"/>
                  <a:gd name="connsiteY0" fmla="*/ 814388 h 846138"/>
                  <a:gd name="connsiteX1" fmla="*/ 172310 w 1108419"/>
                  <a:gd name="connsiteY1" fmla="*/ 814388 h 846138"/>
                  <a:gd name="connsiteX2" fmla="*/ 187325 w 1108419"/>
                  <a:gd name="connsiteY2" fmla="*/ 830632 h 846138"/>
                  <a:gd name="connsiteX3" fmla="*/ 172310 w 1108419"/>
                  <a:gd name="connsiteY3" fmla="*/ 846138 h 846138"/>
                  <a:gd name="connsiteX4" fmla="*/ 15729 w 1108419"/>
                  <a:gd name="connsiteY4" fmla="*/ 846138 h 846138"/>
                  <a:gd name="connsiteX5" fmla="*/ 0 w 1108419"/>
                  <a:gd name="connsiteY5" fmla="*/ 830632 h 846138"/>
                  <a:gd name="connsiteX6" fmla="*/ 15729 w 1108419"/>
                  <a:gd name="connsiteY6" fmla="*/ 814388 h 846138"/>
                  <a:gd name="connsiteX7" fmla="*/ 15772 w 1108419"/>
                  <a:gd name="connsiteY7" fmla="*/ 755650 h 846138"/>
                  <a:gd name="connsiteX8" fmla="*/ 296095 w 1108419"/>
                  <a:gd name="connsiteY8" fmla="*/ 755650 h 846138"/>
                  <a:gd name="connsiteX9" fmla="*/ 311150 w 1108419"/>
                  <a:gd name="connsiteY9" fmla="*/ 771082 h 846138"/>
                  <a:gd name="connsiteX10" fmla="*/ 296095 w 1108419"/>
                  <a:gd name="connsiteY10" fmla="*/ 785813 h 846138"/>
                  <a:gd name="connsiteX11" fmla="*/ 15772 w 1108419"/>
                  <a:gd name="connsiteY11" fmla="*/ 785813 h 846138"/>
                  <a:gd name="connsiteX12" fmla="*/ 0 w 1108419"/>
                  <a:gd name="connsiteY12" fmla="*/ 771082 h 846138"/>
                  <a:gd name="connsiteX13" fmla="*/ 15772 w 1108419"/>
                  <a:gd name="connsiteY13" fmla="*/ 755650 h 846138"/>
                  <a:gd name="connsiteX14" fmla="*/ 15795 w 1108419"/>
                  <a:gd name="connsiteY14" fmla="*/ 695325 h 846138"/>
                  <a:gd name="connsiteX15" fmla="*/ 269955 w 1108419"/>
                  <a:gd name="connsiteY15" fmla="*/ 695325 h 846138"/>
                  <a:gd name="connsiteX16" fmla="*/ 285750 w 1108419"/>
                  <a:gd name="connsiteY16" fmla="*/ 710757 h 846138"/>
                  <a:gd name="connsiteX17" fmla="*/ 269955 w 1108419"/>
                  <a:gd name="connsiteY17" fmla="*/ 725488 h 846138"/>
                  <a:gd name="connsiteX18" fmla="*/ 15795 w 1108419"/>
                  <a:gd name="connsiteY18" fmla="*/ 725488 h 846138"/>
                  <a:gd name="connsiteX19" fmla="*/ 0 w 1108419"/>
                  <a:gd name="connsiteY19" fmla="*/ 710757 h 846138"/>
                  <a:gd name="connsiteX20" fmla="*/ 15795 w 1108419"/>
                  <a:gd name="connsiteY20" fmla="*/ 695325 h 846138"/>
                  <a:gd name="connsiteX21" fmla="*/ 1022350 w 1108419"/>
                  <a:gd name="connsiteY21" fmla="*/ 657225 h 846138"/>
                  <a:gd name="connsiteX22" fmla="*/ 1025189 w 1108419"/>
                  <a:gd name="connsiteY22" fmla="*/ 657941 h 846138"/>
                  <a:gd name="connsiteX23" fmla="*/ 1028029 w 1108419"/>
                  <a:gd name="connsiteY23" fmla="*/ 658656 h 846138"/>
                  <a:gd name="connsiteX24" fmla="*/ 1028738 w 1108419"/>
                  <a:gd name="connsiteY24" fmla="*/ 658656 h 846138"/>
                  <a:gd name="connsiteX25" fmla="*/ 1030868 w 1108419"/>
                  <a:gd name="connsiteY25" fmla="*/ 659372 h 846138"/>
                  <a:gd name="connsiteX26" fmla="*/ 1033707 w 1108419"/>
                  <a:gd name="connsiteY26" fmla="*/ 661519 h 846138"/>
                  <a:gd name="connsiteX27" fmla="*/ 1104693 w 1108419"/>
                  <a:gd name="connsiteY27" fmla="*/ 733077 h 846138"/>
                  <a:gd name="connsiteX28" fmla="*/ 1104693 w 1108419"/>
                  <a:gd name="connsiteY28" fmla="*/ 754544 h 846138"/>
                  <a:gd name="connsiteX29" fmla="*/ 1093336 w 1108419"/>
                  <a:gd name="connsiteY29" fmla="*/ 758837 h 846138"/>
                  <a:gd name="connsiteX30" fmla="*/ 1082688 w 1108419"/>
                  <a:gd name="connsiteY30" fmla="*/ 754544 h 846138"/>
                  <a:gd name="connsiteX31" fmla="*/ 1037967 w 1108419"/>
                  <a:gd name="connsiteY31" fmla="*/ 709462 h 846138"/>
                  <a:gd name="connsiteX32" fmla="*/ 1037967 w 1108419"/>
                  <a:gd name="connsiteY32" fmla="*/ 831111 h 846138"/>
                  <a:gd name="connsiteX33" fmla="*/ 1022350 w 1108419"/>
                  <a:gd name="connsiteY33" fmla="*/ 846138 h 846138"/>
                  <a:gd name="connsiteX34" fmla="*/ 1007443 w 1108419"/>
                  <a:gd name="connsiteY34" fmla="*/ 831111 h 846138"/>
                  <a:gd name="connsiteX35" fmla="*/ 1007443 w 1108419"/>
                  <a:gd name="connsiteY35" fmla="*/ 709462 h 846138"/>
                  <a:gd name="connsiteX36" fmla="*/ 962722 w 1108419"/>
                  <a:gd name="connsiteY36" fmla="*/ 754544 h 846138"/>
                  <a:gd name="connsiteX37" fmla="*/ 941426 w 1108419"/>
                  <a:gd name="connsiteY37" fmla="*/ 754544 h 846138"/>
                  <a:gd name="connsiteX38" fmla="*/ 941426 w 1108419"/>
                  <a:gd name="connsiteY38" fmla="*/ 733077 h 846138"/>
                  <a:gd name="connsiteX39" fmla="*/ 1012412 w 1108419"/>
                  <a:gd name="connsiteY39" fmla="*/ 661519 h 846138"/>
                  <a:gd name="connsiteX40" fmla="*/ 1014541 w 1108419"/>
                  <a:gd name="connsiteY40" fmla="*/ 659372 h 846138"/>
                  <a:gd name="connsiteX41" fmla="*/ 1016671 w 1108419"/>
                  <a:gd name="connsiteY41" fmla="*/ 658656 h 846138"/>
                  <a:gd name="connsiteX42" fmla="*/ 1019510 w 1108419"/>
                  <a:gd name="connsiteY42" fmla="*/ 657941 h 846138"/>
                  <a:gd name="connsiteX43" fmla="*/ 1022350 w 1108419"/>
                  <a:gd name="connsiteY43" fmla="*/ 657225 h 846138"/>
                  <a:gd name="connsiteX44" fmla="*/ 198437 w 1108419"/>
                  <a:gd name="connsiteY44" fmla="*/ 471488 h 846138"/>
                  <a:gd name="connsiteX45" fmla="*/ 263525 w 1108419"/>
                  <a:gd name="connsiteY45" fmla="*/ 471488 h 846138"/>
                  <a:gd name="connsiteX46" fmla="*/ 263525 w 1108419"/>
                  <a:gd name="connsiteY46" fmla="*/ 505234 h 846138"/>
                  <a:gd name="connsiteX47" fmla="*/ 247790 w 1108419"/>
                  <a:gd name="connsiteY47" fmla="*/ 520701 h 846138"/>
                  <a:gd name="connsiteX48" fmla="*/ 198437 w 1108419"/>
                  <a:gd name="connsiteY48" fmla="*/ 520701 h 846138"/>
                  <a:gd name="connsiteX49" fmla="*/ 198437 w 1108419"/>
                  <a:gd name="connsiteY49" fmla="*/ 471488 h 846138"/>
                  <a:gd name="connsiteX50" fmla="*/ 1587 w 1108419"/>
                  <a:gd name="connsiteY50" fmla="*/ 471488 h 846138"/>
                  <a:gd name="connsiteX51" fmla="*/ 166687 w 1108419"/>
                  <a:gd name="connsiteY51" fmla="*/ 471488 h 846138"/>
                  <a:gd name="connsiteX52" fmla="*/ 166687 w 1108419"/>
                  <a:gd name="connsiteY52" fmla="*/ 520701 h 846138"/>
                  <a:gd name="connsiteX53" fmla="*/ 17311 w 1108419"/>
                  <a:gd name="connsiteY53" fmla="*/ 520701 h 846138"/>
                  <a:gd name="connsiteX54" fmla="*/ 1587 w 1108419"/>
                  <a:gd name="connsiteY54" fmla="*/ 505234 h 846138"/>
                  <a:gd name="connsiteX55" fmla="*/ 1587 w 1108419"/>
                  <a:gd name="connsiteY55" fmla="*/ 471488 h 846138"/>
                  <a:gd name="connsiteX56" fmla="*/ 198437 w 1108419"/>
                  <a:gd name="connsiteY56" fmla="*/ 390525 h 846138"/>
                  <a:gd name="connsiteX57" fmla="*/ 247790 w 1108419"/>
                  <a:gd name="connsiteY57" fmla="*/ 390525 h 846138"/>
                  <a:gd name="connsiteX58" fmla="*/ 263525 w 1108419"/>
                  <a:gd name="connsiteY58" fmla="*/ 406216 h 846138"/>
                  <a:gd name="connsiteX59" fmla="*/ 263525 w 1108419"/>
                  <a:gd name="connsiteY59" fmla="*/ 439738 h 846138"/>
                  <a:gd name="connsiteX60" fmla="*/ 198437 w 1108419"/>
                  <a:gd name="connsiteY60" fmla="*/ 439738 h 846138"/>
                  <a:gd name="connsiteX61" fmla="*/ 198437 w 1108419"/>
                  <a:gd name="connsiteY61" fmla="*/ 390525 h 846138"/>
                  <a:gd name="connsiteX62" fmla="*/ 17311 w 1108419"/>
                  <a:gd name="connsiteY62" fmla="*/ 390525 h 846138"/>
                  <a:gd name="connsiteX63" fmla="*/ 166687 w 1108419"/>
                  <a:gd name="connsiteY63" fmla="*/ 390525 h 846138"/>
                  <a:gd name="connsiteX64" fmla="*/ 166687 w 1108419"/>
                  <a:gd name="connsiteY64" fmla="*/ 439738 h 846138"/>
                  <a:gd name="connsiteX65" fmla="*/ 1587 w 1108419"/>
                  <a:gd name="connsiteY65" fmla="*/ 439738 h 846138"/>
                  <a:gd name="connsiteX66" fmla="*/ 1587 w 1108419"/>
                  <a:gd name="connsiteY66" fmla="*/ 406216 h 846138"/>
                  <a:gd name="connsiteX67" fmla="*/ 17311 w 1108419"/>
                  <a:gd name="connsiteY67" fmla="*/ 390525 h 846138"/>
                  <a:gd name="connsiteX68" fmla="*/ 439737 w 1108419"/>
                  <a:gd name="connsiteY68" fmla="*/ 0 h 846138"/>
                  <a:gd name="connsiteX69" fmla="*/ 446857 w 1108419"/>
                  <a:gd name="connsiteY69" fmla="*/ 0 h 846138"/>
                  <a:gd name="connsiteX70" fmla="*/ 667568 w 1108419"/>
                  <a:gd name="connsiteY70" fmla="*/ 0 h 846138"/>
                  <a:gd name="connsiteX71" fmla="*/ 674687 w 1108419"/>
                  <a:gd name="connsiteY71" fmla="*/ 0 h 846138"/>
                  <a:gd name="connsiteX72" fmla="*/ 674687 w 1108419"/>
                  <a:gd name="connsiteY72" fmla="*/ 30490 h 846138"/>
                  <a:gd name="connsiteX73" fmla="*/ 674687 w 1108419"/>
                  <a:gd name="connsiteY73" fmla="*/ 204216 h 846138"/>
                  <a:gd name="connsiteX74" fmla="*/ 668991 w 1108419"/>
                  <a:gd name="connsiteY74" fmla="*/ 209179 h 846138"/>
                  <a:gd name="connsiteX75" fmla="*/ 666144 w 1108419"/>
                  <a:gd name="connsiteY75" fmla="*/ 208470 h 846138"/>
                  <a:gd name="connsiteX76" fmla="*/ 641225 w 1108419"/>
                  <a:gd name="connsiteY76" fmla="*/ 194998 h 846138"/>
                  <a:gd name="connsiteX77" fmla="*/ 638377 w 1108419"/>
                  <a:gd name="connsiteY77" fmla="*/ 194289 h 846138"/>
                  <a:gd name="connsiteX78" fmla="*/ 635529 w 1108419"/>
                  <a:gd name="connsiteY78" fmla="*/ 194998 h 846138"/>
                  <a:gd name="connsiteX79" fmla="*/ 603490 w 1108419"/>
                  <a:gd name="connsiteY79" fmla="*/ 212016 h 846138"/>
                  <a:gd name="connsiteX80" fmla="*/ 600642 w 1108419"/>
                  <a:gd name="connsiteY80" fmla="*/ 212725 h 846138"/>
                  <a:gd name="connsiteX81" fmla="*/ 597795 w 1108419"/>
                  <a:gd name="connsiteY81" fmla="*/ 212016 h 846138"/>
                  <a:gd name="connsiteX82" fmla="*/ 560060 w 1108419"/>
                  <a:gd name="connsiteY82" fmla="*/ 194998 h 846138"/>
                  <a:gd name="connsiteX83" fmla="*/ 557212 w 1108419"/>
                  <a:gd name="connsiteY83" fmla="*/ 194289 h 846138"/>
                  <a:gd name="connsiteX84" fmla="*/ 554364 w 1108419"/>
                  <a:gd name="connsiteY84" fmla="*/ 194998 h 846138"/>
                  <a:gd name="connsiteX85" fmla="*/ 517342 w 1108419"/>
                  <a:gd name="connsiteY85" fmla="*/ 212016 h 846138"/>
                  <a:gd name="connsiteX86" fmla="*/ 515206 w 1108419"/>
                  <a:gd name="connsiteY86" fmla="*/ 212725 h 846138"/>
                  <a:gd name="connsiteX87" fmla="*/ 511646 w 1108419"/>
                  <a:gd name="connsiteY87" fmla="*/ 212016 h 846138"/>
                  <a:gd name="connsiteX88" fmla="*/ 478896 w 1108419"/>
                  <a:gd name="connsiteY88" fmla="*/ 194998 h 846138"/>
                  <a:gd name="connsiteX89" fmla="*/ 476760 w 1108419"/>
                  <a:gd name="connsiteY89" fmla="*/ 194289 h 846138"/>
                  <a:gd name="connsiteX90" fmla="*/ 473912 w 1108419"/>
                  <a:gd name="connsiteY90" fmla="*/ 194998 h 846138"/>
                  <a:gd name="connsiteX91" fmla="*/ 448281 w 1108419"/>
                  <a:gd name="connsiteY91" fmla="*/ 208470 h 846138"/>
                  <a:gd name="connsiteX92" fmla="*/ 444721 w 1108419"/>
                  <a:gd name="connsiteY92" fmla="*/ 209179 h 846138"/>
                  <a:gd name="connsiteX93" fmla="*/ 439737 w 1108419"/>
                  <a:gd name="connsiteY93" fmla="*/ 204216 h 846138"/>
                  <a:gd name="connsiteX94" fmla="*/ 439737 w 1108419"/>
                  <a:gd name="connsiteY94" fmla="*/ 30490 h 846138"/>
                  <a:gd name="connsiteX95" fmla="*/ 439737 w 1108419"/>
                  <a:gd name="connsiteY95" fmla="*/ 0 h 84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419" h="846138">
                    <a:moveTo>
                      <a:pt x="15729" y="814388"/>
                    </a:moveTo>
                    <a:cubicBezTo>
                      <a:pt x="15729" y="814388"/>
                      <a:pt x="15729" y="814388"/>
                      <a:pt x="172310" y="814388"/>
                    </a:cubicBezTo>
                    <a:cubicBezTo>
                      <a:pt x="180175" y="814388"/>
                      <a:pt x="187325" y="821772"/>
                      <a:pt x="187325" y="830632"/>
                    </a:cubicBezTo>
                    <a:cubicBezTo>
                      <a:pt x="187325" y="839493"/>
                      <a:pt x="180175" y="846138"/>
                      <a:pt x="172310" y="846138"/>
                    </a:cubicBezTo>
                    <a:cubicBezTo>
                      <a:pt x="172310" y="846138"/>
                      <a:pt x="172310" y="846138"/>
                      <a:pt x="15729" y="846138"/>
                    </a:cubicBezTo>
                    <a:cubicBezTo>
                      <a:pt x="7150" y="846138"/>
                      <a:pt x="0" y="839493"/>
                      <a:pt x="0" y="830632"/>
                    </a:cubicBezTo>
                    <a:cubicBezTo>
                      <a:pt x="0" y="821772"/>
                      <a:pt x="7150" y="814388"/>
                      <a:pt x="15729" y="814388"/>
                    </a:cubicBezTo>
                    <a:close/>
                    <a:moveTo>
                      <a:pt x="15772" y="755650"/>
                    </a:moveTo>
                    <a:cubicBezTo>
                      <a:pt x="15772" y="755650"/>
                      <a:pt x="15772" y="755650"/>
                      <a:pt x="296095" y="755650"/>
                    </a:cubicBezTo>
                    <a:cubicBezTo>
                      <a:pt x="303981" y="755650"/>
                      <a:pt x="311150" y="762665"/>
                      <a:pt x="311150" y="771082"/>
                    </a:cubicBezTo>
                    <a:cubicBezTo>
                      <a:pt x="311150" y="779500"/>
                      <a:pt x="303981" y="785813"/>
                      <a:pt x="296095" y="785813"/>
                    </a:cubicBezTo>
                    <a:cubicBezTo>
                      <a:pt x="296095" y="785813"/>
                      <a:pt x="296095" y="785813"/>
                      <a:pt x="15772" y="785813"/>
                    </a:cubicBezTo>
                    <a:cubicBezTo>
                      <a:pt x="7169" y="785813"/>
                      <a:pt x="0" y="779500"/>
                      <a:pt x="0" y="771082"/>
                    </a:cubicBezTo>
                    <a:cubicBezTo>
                      <a:pt x="0" y="762665"/>
                      <a:pt x="7169" y="755650"/>
                      <a:pt x="15772" y="755650"/>
                    </a:cubicBezTo>
                    <a:close/>
                    <a:moveTo>
                      <a:pt x="15795" y="695325"/>
                    </a:moveTo>
                    <a:cubicBezTo>
                      <a:pt x="15795" y="695325"/>
                      <a:pt x="15795" y="695325"/>
                      <a:pt x="269955" y="695325"/>
                    </a:cubicBezTo>
                    <a:cubicBezTo>
                      <a:pt x="278571" y="695325"/>
                      <a:pt x="285750" y="702340"/>
                      <a:pt x="285750" y="710757"/>
                    </a:cubicBezTo>
                    <a:cubicBezTo>
                      <a:pt x="285750" y="719876"/>
                      <a:pt x="278571" y="725488"/>
                      <a:pt x="269955" y="725488"/>
                    </a:cubicBezTo>
                    <a:cubicBezTo>
                      <a:pt x="269955" y="725488"/>
                      <a:pt x="269955" y="725488"/>
                      <a:pt x="15795" y="725488"/>
                    </a:cubicBezTo>
                    <a:cubicBezTo>
                      <a:pt x="7179" y="725488"/>
                      <a:pt x="0" y="719876"/>
                      <a:pt x="0" y="710757"/>
                    </a:cubicBezTo>
                    <a:cubicBezTo>
                      <a:pt x="0" y="702340"/>
                      <a:pt x="7179" y="695325"/>
                      <a:pt x="15795" y="695325"/>
                    </a:cubicBezTo>
                    <a:close/>
                    <a:moveTo>
                      <a:pt x="1022350" y="657225"/>
                    </a:moveTo>
                    <a:cubicBezTo>
                      <a:pt x="1023769" y="657225"/>
                      <a:pt x="1024479" y="657225"/>
                      <a:pt x="1025189" y="657941"/>
                    </a:cubicBezTo>
                    <a:cubicBezTo>
                      <a:pt x="1026609" y="657941"/>
                      <a:pt x="1027319" y="657941"/>
                      <a:pt x="1028029" y="658656"/>
                    </a:cubicBezTo>
                    <a:cubicBezTo>
                      <a:pt x="1028029" y="658656"/>
                      <a:pt x="1028029" y="658656"/>
                      <a:pt x="1028738" y="658656"/>
                    </a:cubicBezTo>
                    <a:cubicBezTo>
                      <a:pt x="1029448" y="658656"/>
                      <a:pt x="1030158" y="659372"/>
                      <a:pt x="1030868" y="659372"/>
                    </a:cubicBezTo>
                    <a:cubicBezTo>
                      <a:pt x="1032288" y="660087"/>
                      <a:pt x="1032998" y="660803"/>
                      <a:pt x="1033707" y="661519"/>
                    </a:cubicBezTo>
                    <a:cubicBezTo>
                      <a:pt x="1104693" y="733077"/>
                      <a:pt x="1104693" y="733077"/>
                      <a:pt x="1104693" y="733077"/>
                    </a:cubicBezTo>
                    <a:cubicBezTo>
                      <a:pt x="1109662" y="738801"/>
                      <a:pt x="1109662" y="748819"/>
                      <a:pt x="1104693" y="754544"/>
                    </a:cubicBezTo>
                    <a:cubicBezTo>
                      <a:pt x="1101854" y="757406"/>
                      <a:pt x="1097595" y="758837"/>
                      <a:pt x="1093336" y="758837"/>
                    </a:cubicBezTo>
                    <a:cubicBezTo>
                      <a:pt x="1089786" y="758837"/>
                      <a:pt x="1085527" y="757406"/>
                      <a:pt x="1082688" y="754544"/>
                    </a:cubicBezTo>
                    <a:cubicBezTo>
                      <a:pt x="1037967" y="709462"/>
                      <a:pt x="1037967" y="709462"/>
                      <a:pt x="1037967" y="709462"/>
                    </a:cubicBezTo>
                    <a:cubicBezTo>
                      <a:pt x="1037967" y="831111"/>
                      <a:pt x="1037967" y="831111"/>
                      <a:pt x="1037967" y="831111"/>
                    </a:cubicBezTo>
                    <a:cubicBezTo>
                      <a:pt x="1037967" y="839698"/>
                      <a:pt x="1030868" y="846138"/>
                      <a:pt x="1022350" y="846138"/>
                    </a:cubicBezTo>
                    <a:cubicBezTo>
                      <a:pt x="1014541" y="846138"/>
                      <a:pt x="1007443" y="839698"/>
                      <a:pt x="1007443" y="831111"/>
                    </a:cubicBezTo>
                    <a:cubicBezTo>
                      <a:pt x="1007443" y="709462"/>
                      <a:pt x="1007443" y="709462"/>
                      <a:pt x="1007443" y="709462"/>
                    </a:cubicBezTo>
                    <a:cubicBezTo>
                      <a:pt x="962722" y="754544"/>
                      <a:pt x="962722" y="754544"/>
                      <a:pt x="962722" y="754544"/>
                    </a:cubicBezTo>
                    <a:cubicBezTo>
                      <a:pt x="957043" y="760984"/>
                      <a:pt x="947105" y="760984"/>
                      <a:pt x="941426" y="754544"/>
                    </a:cubicBezTo>
                    <a:cubicBezTo>
                      <a:pt x="935037" y="748819"/>
                      <a:pt x="935037" y="738801"/>
                      <a:pt x="941426" y="733077"/>
                    </a:cubicBezTo>
                    <a:cubicBezTo>
                      <a:pt x="1012412" y="661519"/>
                      <a:pt x="1012412" y="661519"/>
                      <a:pt x="1012412" y="661519"/>
                    </a:cubicBezTo>
                    <a:cubicBezTo>
                      <a:pt x="1013122" y="660803"/>
                      <a:pt x="1013831" y="660087"/>
                      <a:pt x="1014541" y="659372"/>
                    </a:cubicBezTo>
                    <a:cubicBezTo>
                      <a:pt x="1015251" y="659372"/>
                      <a:pt x="1016671" y="658656"/>
                      <a:pt x="1016671" y="658656"/>
                    </a:cubicBezTo>
                    <a:cubicBezTo>
                      <a:pt x="1017381" y="657941"/>
                      <a:pt x="1018800" y="657941"/>
                      <a:pt x="1019510" y="657941"/>
                    </a:cubicBezTo>
                    <a:cubicBezTo>
                      <a:pt x="1020220" y="657225"/>
                      <a:pt x="1021640" y="657225"/>
                      <a:pt x="1022350" y="657225"/>
                    </a:cubicBezTo>
                    <a:close/>
                    <a:moveTo>
                      <a:pt x="198437" y="471488"/>
                    </a:moveTo>
                    <a:cubicBezTo>
                      <a:pt x="198437" y="471488"/>
                      <a:pt x="198437" y="471488"/>
                      <a:pt x="263525" y="471488"/>
                    </a:cubicBezTo>
                    <a:cubicBezTo>
                      <a:pt x="263525" y="471488"/>
                      <a:pt x="263525" y="471488"/>
                      <a:pt x="263525" y="505234"/>
                    </a:cubicBezTo>
                    <a:cubicBezTo>
                      <a:pt x="263525" y="513671"/>
                      <a:pt x="256373" y="520701"/>
                      <a:pt x="247790" y="520701"/>
                    </a:cubicBezTo>
                    <a:cubicBezTo>
                      <a:pt x="247790" y="520701"/>
                      <a:pt x="247790" y="520701"/>
                      <a:pt x="198437" y="520701"/>
                    </a:cubicBezTo>
                    <a:cubicBezTo>
                      <a:pt x="198437" y="520701"/>
                      <a:pt x="198437" y="520701"/>
                      <a:pt x="198437" y="471488"/>
                    </a:cubicBezTo>
                    <a:close/>
                    <a:moveTo>
                      <a:pt x="1587" y="471488"/>
                    </a:moveTo>
                    <a:cubicBezTo>
                      <a:pt x="1587" y="471488"/>
                      <a:pt x="1587" y="471488"/>
                      <a:pt x="166687" y="471488"/>
                    </a:cubicBezTo>
                    <a:cubicBezTo>
                      <a:pt x="166687" y="471488"/>
                      <a:pt x="166687" y="471488"/>
                      <a:pt x="166687" y="520701"/>
                    </a:cubicBezTo>
                    <a:cubicBezTo>
                      <a:pt x="166687" y="520701"/>
                      <a:pt x="166687" y="520701"/>
                      <a:pt x="17311" y="520701"/>
                    </a:cubicBezTo>
                    <a:cubicBezTo>
                      <a:pt x="8734" y="520701"/>
                      <a:pt x="1587" y="513671"/>
                      <a:pt x="1587" y="505234"/>
                    </a:cubicBezTo>
                    <a:cubicBezTo>
                      <a:pt x="1587" y="505234"/>
                      <a:pt x="1587" y="505234"/>
                      <a:pt x="1587" y="471488"/>
                    </a:cubicBezTo>
                    <a:close/>
                    <a:moveTo>
                      <a:pt x="198437" y="390525"/>
                    </a:moveTo>
                    <a:cubicBezTo>
                      <a:pt x="198437" y="390525"/>
                      <a:pt x="198437" y="390525"/>
                      <a:pt x="247790" y="390525"/>
                    </a:cubicBezTo>
                    <a:cubicBezTo>
                      <a:pt x="256373" y="390525"/>
                      <a:pt x="263525" y="397657"/>
                      <a:pt x="263525" y="406216"/>
                    </a:cubicBezTo>
                    <a:lnTo>
                      <a:pt x="263525" y="439738"/>
                    </a:lnTo>
                    <a:cubicBezTo>
                      <a:pt x="263525" y="439738"/>
                      <a:pt x="263525" y="439738"/>
                      <a:pt x="198437" y="439738"/>
                    </a:cubicBezTo>
                    <a:cubicBezTo>
                      <a:pt x="198437" y="439738"/>
                      <a:pt x="198437" y="439738"/>
                      <a:pt x="198437" y="390525"/>
                    </a:cubicBezTo>
                    <a:close/>
                    <a:moveTo>
                      <a:pt x="17311" y="390525"/>
                    </a:moveTo>
                    <a:cubicBezTo>
                      <a:pt x="17311" y="390525"/>
                      <a:pt x="17311" y="390525"/>
                      <a:pt x="166687" y="390525"/>
                    </a:cubicBezTo>
                    <a:lnTo>
                      <a:pt x="166687" y="439738"/>
                    </a:lnTo>
                    <a:cubicBezTo>
                      <a:pt x="166687" y="439738"/>
                      <a:pt x="166687" y="439738"/>
                      <a:pt x="1587" y="439738"/>
                    </a:cubicBezTo>
                    <a:cubicBezTo>
                      <a:pt x="1587" y="439738"/>
                      <a:pt x="1587" y="439738"/>
                      <a:pt x="1587" y="406216"/>
                    </a:cubicBezTo>
                    <a:cubicBezTo>
                      <a:pt x="1587" y="397657"/>
                      <a:pt x="8734" y="390525"/>
                      <a:pt x="17311" y="390525"/>
                    </a:cubicBezTo>
                    <a:close/>
                    <a:moveTo>
                      <a:pt x="439737" y="0"/>
                    </a:moveTo>
                    <a:cubicBezTo>
                      <a:pt x="439737" y="0"/>
                      <a:pt x="439737" y="0"/>
                      <a:pt x="446857" y="0"/>
                    </a:cubicBezTo>
                    <a:lnTo>
                      <a:pt x="667568" y="0"/>
                    </a:lnTo>
                    <a:cubicBezTo>
                      <a:pt x="667568" y="0"/>
                      <a:pt x="667568" y="0"/>
                      <a:pt x="674687" y="0"/>
                    </a:cubicBezTo>
                    <a:cubicBezTo>
                      <a:pt x="674687" y="0"/>
                      <a:pt x="674687" y="6382"/>
                      <a:pt x="674687" y="30490"/>
                    </a:cubicBezTo>
                    <a:cubicBezTo>
                      <a:pt x="674687" y="58145"/>
                      <a:pt x="674687" y="109908"/>
                      <a:pt x="674687" y="204216"/>
                    </a:cubicBezTo>
                    <a:cubicBezTo>
                      <a:pt x="674687" y="207761"/>
                      <a:pt x="671839" y="209179"/>
                      <a:pt x="668991" y="209179"/>
                    </a:cubicBezTo>
                    <a:cubicBezTo>
                      <a:pt x="668280" y="209179"/>
                      <a:pt x="667568" y="209179"/>
                      <a:pt x="666144" y="208470"/>
                    </a:cubicBezTo>
                    <a:cubicBezTo>
                      <a:pt x="666144" y="208470"/>
                      <a:pt x="666144" y="208470"/>
                      <a:pt x="641225" y="194998"/>
                    </a:cubicBezTo>
                    <a:cubicBezTo>
                      <a:pt x="640513" y="194289"/>
                      <a:pt x="639801" y="194289"/>
                      <a:pt x="638377" y="194289"/>
                    </a:cubicBezTo>
                    <a:cubicBezTo>
                      <a:pt x="637665" y="194289"/>
                      <a:pt x="636241" y="194289"/>
                      <a:pt x="635529" y="194998"/>
                    </a:cubicBezTo>
                    <a:cubicBezTo>
                      <a:pt x="635529" y="194998"/>
                      <a:pt x="635529" y="194998"/>
                      <a:pt x="603490" y="212016"/>
                    </a:cubicBezTo>
                    <a:cubicBezTo>
                      <a:pt x="602778" y="212016"/>
                      <a:pt x="601354" y="212725"/>
                      <a:pt x="600642" y="212725"/>
                    </a:cubicBezTo>
                    <a:cubicBezTo>
                      <a:pt x="599930" y="212725"/>
                      <a:pt x="598506" y="212016"/>
                      <a:pt x="597795" y="212016"/>
                    </a:cubicBezTo>
                    <a:cubicBezTo>
                      <a:pt x="597795" y="212016"/>
                      <a:pt x="597795" y="212016"/>
                      <a:pt x="560060" y="194998"/>
                    </a:cubicBezTo>
                    <a:cubicBezTo>
                      <a:pt x="558636" y="194289"/>
                      <a:pt x="557924" y="194289"/>
                      <a:pt x="557212" y="194289"/>
                    </a:cubicBezTo>
                    <a:cubicBezTo>
                      <a:pt x="556500" y="194289"/>
                      <a:pt x="555076" y="194289"/>
                      <a:pt x="554364" y="194998"/>
                    </a:cubicBezTo>
                    <a:cubicBezTo>
                      <a:pt x="554364" y="194998"/>
                      <a:pt x="554364" y="194998"/>
                      <a:pt x="517342" y="212016"/>
                    </a:cubicBezTo>
                    <a:cubicBezTo>
                      <a:pt x="516630" y="212016"/>
                      <a:pt x="515918" y="212725"/>
                      <a:pt x="515206" y="212725"/>
                    </a:cubicBezTo>
                    <a:cubicBezTo>
                      <a:pt x="513782" y="212725"/>
                      <a:pt x="513070" y="212016"/>
                      <a:pt x="511646" y="212016"/>
                    </a:cubicBezTo>
                    <a:cubicBezTo>
                      <a:pt x="511646" y="212016"/>
                      <a:pt x="511646" y="212016"/>
                      <a:pt x="478896" y="194998"/>
                    </a:cubicBezTo>
                    <a:cubicBezTo>
                      <a:pt x="478896" y="194289"/>
                      <a:pt x="477472" y="194289"/>
                      <a:pt x="476760" y="194289"/>
                    </a:cubicBezTo>
                    <a:cubicBezTo>
                      <a:pt x="475336" y="194289"/>
                      <a:pt x="474624" y="194289"/>
                      <a:pt x="473912" y="194998"/>
                    </a:cubicBezTo>
                    <a:cubicBezTo>
                      <a:pt x="473912" y="194998"/>
                      <a:pt x="473912" y="194998"/>
                      <a:pt x="448281" y="208470"/>
                    </a:cubicBezTo>
                    <a:cubicBezTo>
                      <a:pt x="446857" y="209179"/>
                      <a:pt x="446145" y="209179"/>
                      <a:pt x="444721" y="209179"/>
                    </a:cubicBezTo>
                    <a:cubicBezTo>
                      <a:pt x="441873" y="209179"/>
                      <a:pt x="439737" y="207761"/>
                      <a:pt x="439737" y="204216"/>
                    </a:cubicBezTo>
                    <a:cubicBezTo>
                      <a:pt x="439737" y="204216"/>
                      <a:pt x="439737" y="204216"/>
                      <a:pt x="439737" y="30490"/>
                    </a:cubicBezTo>
                    <a:cubicBezTo>
                      <a:pt x="439737" y="30490"/>
                      <a:pt x="439737" y="30490"/>
                      <a:pt x="439737" y="0"/>
                    </a:cubicBezTo>
                    <a:close/>
                  </a:path>
                </a:pathLst>
              </a:custGeom>
              <a:solidFill>
                <a:srgbClr val="002F6D">
                  <a:lumMod val="100000"/>
                </a:srgbClr>
              </a:solidFill>
              <a:ln>
                <a:noFill/>
              </a:ln>
            </p:spPr>
            <p:txBody>
              <a:bodyPr vert="horz" wrap="square" lIns="34290" tIns="17145" rIns="34290" bIns="17145" numCol="1" anchor="t" anchorCtr="0" compatLnSpc="1">
                <a:prstTxWarp prst="textNoShape">
                  <a:avLst/>
                </a:prstTxWarp>
                <a:noAutofit/>
              </a:bodyPr>
              <a:lstStyle/>
              <a:p>
                <a:endParaRPr lang="en-US" sz="1600"/>
              </a:p>
            </p:txBody>
          </p:sp>
        </p:grpSp>
      </p:grpSp>
      <p:grpSp>
        <p:nvGrpSpPr>
          <p:cNvPr id="58" name="Group 57"/>
          <p:cNvGrpSpPr>
            <a:grpSpLocks noChangeAspect="1"/>
          </p:cNvGrpSpPr>
          <p:nvPr/>
        </p:nvGrpSpPr>
        <p:grpSpPr>
          <a:xfrm>
            <a:off x="897451" y="3261408"/>
            <a:ext cx="606150" cy="606150"/>
            <a:chOff x="5273675" y="2606675"/>
            <a:chExt cx="1644650" cy="1644650"/>
          </a:xfrm>
        </p:grpSpPr>
        <p:sp>
          <p:nvSpPr>
            <p:cNvPr id="59" name="AutoShape 3"/>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0176" tIns="15088" rIns="30176" bIns="15088" numCol="1" anchor="t" anchorCtr="0" compatLnSpc="1">
              <a:prstTxWarp prst="textNoShape">
                <a:avLst/>
              </a:prstTxWarp>
            </a:bodyPr>
            <a:lstStyle/>
            <a:p>
              <a:endParaRPr lang="en-US" sz="1600"/>
            </a:p>
          </p:txBody>
        </p:sp>
        <p:grpSp>
          <p:nvGrpSpPr>
            <p:cNvPr id="60" name="Group 59"/>
            <p:cNvGrpSpPr/>
            <p:nvPr/>
          </p:nvGrpSpPr>
          <p:grpSpPr>
            <a:xfrm>
              <a:off x="5646738" y="2776538"/>
              <a:ext cx="898525" cy="1304925"/>
              <a:chOff x="5646738" y="2776538"/>
              <a:chExt cx="898525" cy="1304925"/>
            </a:xfrm>
          </p:grpSpPr>
          <p:sp>
            <p:nvSpPr>
              <p:cNvPr id="61" name="Freeform 60"/>
              <p:cNvSpPr>
                <a:spLocks/>
              </p:cNvSpPr>
              <p:nvPr/>
            </p:nvSpPr>
            <p:spPr bwMode="auto">
              <a:xfrm>
                <a:off x="5646738" y="2889250"/>
                <a:ext cx="898525" cy="1192213"/>
              </a:xfrm>
              <a:custGeom>
                <a:avLst/>
                <a:gdLst>
                  <a:gd name="connsiteX0" fmla="*/ 319134 w 898525"/>
                  <a:gd name="connsiteY0" fmla="*/ 817630 h 1192213"/>
                  <a:gd name="connsiteX1" fmla="*/ 341244 w 898525"/>
                  <a:gd name="connsiteY1" fmla="*/ 817630 h 1192213"/>
                  <a:gd name="connsiteX2" fmla="*/ 341244 w 898525"/>
                  <a:gd name="connsiteY2" fmla="*/ 839731 h 1192213"/>
                  <a:gd name="connsiteX3" fmla="*/ 310575 w 898525"/>
                  <a:gd name="connsiteY3" fmla="*/ 870388 h 1192213"/>
                  <a:gd name="connsiteX4" fmla="*/ 279193 w 898525"/>
                  <a:gd name="connsiteY4" fmla="*/ 901758 h 1192213"/>
                  <a:gd name="connsiteX5" fmla="*/ 255657 w 898525"/>
                  <a:gd name="connsiteY5" fmla="*/ 925998 h 1192213"/>
                  <a:gd name="connsiteX6" fmla="*/ 244245 w 898525"/>
                  <a:gd name="connsiteY6" fmla="*/ 930276 h 1192213"/>
                  <a:gd name="connsiteX7" fmla="*/ 232834 w 898525"/>
                  <a:gd name="connsiteY7" fmla="*/ 925998 h 1192213"/>
                  <a:gd name="connsiteX8" fmla="*/ 205731 w 898525"/>
                  <a:gd name="connsiteY8" fmla="*/ 898193 h 1192213"/>
                  <a:gd name="connsiteX9" fmla="*/ 205731 w 898525"/>
                  <a:gd name="connsiteY9" fmla="*/ 876092 h 1192213"/>
                  <a:gd name="connsiteX10" fmla="*/ 227841 w 898525"/>
                  <a:gd name="connsiteY10" fmla="*/ 876092 h 1192213"/>
                  <a:gd name="connsiteX11" fmla="*/ 244245 w 898525"/>
                  <a:gd name="connsiteY11" fmla="*/ 892490 h 1192213"/>
                  <a:gd name="connsiteX12" fmla="*/ 277767 w 898525"/>
                  <a:gd name="connsiteY12" fmla="*/ 858981 h 1192213"/>
                  <a:gd name="connsiteX13" fmla="*/ 305583 w 898525"/>
                  <a:gd name="connsiteY13" fmla="*/ 831176 h 1192213"/>
                  <a:gd name="connsiteX14" fmla="*/ 319134 w 898525"/>
                  <a:gd name="connsiteY14" fmla="*/ 817630 h 1192213"/>
                  <a:gd name="connsiteX15" fmla="*/ 15713 w 898525"/>
                  <a:gd name="connsiteY15" fmla="*/ 0 h 1192213"/>
                  <a:gd name="connsiteX16" fmla="*/ 272843 w 898525"/>
                  <a:gd name="connsiteY16" fmla="*/ 0 h 1192213"/>
                  <a:gd name="connsiteX17" fmla="*/ 272843 w 898525"/>
                  <a:gd name="connsiteY17" fmla="*/ 31411 h 1192213"/>
                  <a:gd name="connsiteX18" fmla="*/ 31427 w 898525"/>
                  <a:gd name="connsiteY18" fmla="*/ 31411 h 1192213"/>
                  <a:gd name="connsiteX19" fmla="*/ 31427 w 898525"/>
                  <a:gd name="connsiteY19" fmla="*/ 1160802 h 1192213"/>
                  <a:gd name="connsiteX20" fmla="*/ 867098 w 898525"/>
                  <a:gd name="connsiteY20" fmla="*/ 1160802 h 1192213"/>
                  <a:gd name="connsiteX21" fmla="*/ 867098 w 898525"/>
                  <a:gd name="connsiteY21" fmla="*/ 31411 h 1192213"/>
                  <a:gd name="connsiteX22" fmla="*/ 625682 w 898525"/>
                  <a:gd name="connsiteY22" fmla="*/ 31411 h 1192213"/>
                  <a:gd name="connsiteX23" fmla="*/ 625682 w 898525"/>
                  <a:gd name="connsiteY23" fmla="*/ 0 h 1192213"/>
                  <a:gd name="connsiteX24" fmla="*/ 882812 w 898525"/>
                  <a:gd name="connsiteY24" fmla="*/ 0 h 1192213"/>
                  <a:gd name="connsiteX25" fmla="*/ 898525 w 898525"/>
                  <a:gd name="connsiteY25" fmla="*/ 15706 h 1192213"/>
                  <a:gd name="connsiteX26" fmla="*/ 898525 w 898525"/>
                  <a:gd name="connsiteY26" fmla="*/ 1176507 h 1192213"/>
                  <a:gd name="connsiteX27" fmla="*/ 882812 w 898525"/>
                  <a:gd name="connsiteY27" fmla="*/ 1192213 h 1192213"/>
                  <a:gd name="connsiteX28" fmla="*/ 15713 w 898525"/>
                  <a:gd name="connsiteY28" fmla="*/ 1192213 h 1192213"/>
                  <a:gd name="connsiteX29" fmla="*/ 0 w 898525"/>
                  <a:gd name="connsiteY29" fmla="*/ 1176507 h 1192213"/>
                  <a:gd name="connsiteX30" fmla="*/ 0 w 898525"/>
                  <a:gd name="connsiteY30" fmla="*/ 15706 h 1192213"/>
                  <a:gd name="connsiteX31" fmla="*/ 15713 w 898525"/>
                  <a:gd name="connsiteY31" fmla="*/ 0 h 1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8525" h="1192213">
                    <a:moveTo>
                      <a:pt x="319134" y="817630"/>
                    </a:moveTo>
                    <a:cubicBezTo>
                      <a:pt x="325553" y="811213"/>
                      <a:pt x="335538" y="811213"/>
                      <a:pt x="341244" y="817630"/>
                    </a:cubicBezTo>
                    <a:cubicBezTo>
                      <a:pt x="347663" y="823333"/>
                      <a:pt x="347663" y="833315"/>
                      <a:pt x="341244" y="839731"/>
                    </a:cubicBezTo>
                    <a:cubicBezTo>
                      <a:pt x="341244" y="839731"/>
                      <a:pt x="341244" y="839731"/>
                      <a:pt x="310575" y="870388"/>
                    </a:cubicBezTo>
                    <a:cubicBezTo>
                      <a:pt x="310575" y="870388"/>
                      <a:pt x="310575" y="870388"/>
                      <a:pt x="279193" y="901758"/>
                    </a:cubicBezTo>
                    <a:cubicBezTo>
                      <a:pt x="279193" y="901758"/>
                      <a:pt x="279193" y="901758"/>
                      <a:pt x="255657" y="925998"/>
                    </a:cubicBezTo>
                    <a:cubicBezTo>
                      <a:pt x="252091" y="928850"/>
                      <a:pt x="248525" y="930276"/>
                      <a:pt x="244245" y="930276"/>
                    </a:cubicBezTo>
                    <a:cubicBezTo>
                      <a:pt x="239966" y="930276"/>
                      <a:pt x="236400" y="928850"/>
                      <a:pt x="232834" y="925998"/>
                    </a:cubicBezTo>
                    <a:cubicBezTo>
                      <a:pt x="232834" y="925998"/>
                      <a:pt x="232834" y="925998"/>
                      <a:pt x="205731" y="898193"/>
                    </a:cubicBezTo>
                    <a:cubicBezTo>
                      <a:pt x="200025" y="892490"/>
                      <a:pt x="200025" y="882508"/>
                      <a:pt x="205731" y="876092"/>
                    </a:cubicBezTo>
                    <a:cubicBezTo>
                      <a:pt x="212150" y="870388"/>
                      <a:pt x="222135" y="870388"/>
                      <a:pt x="227841" y="876092"/>
                    </a:cubicBezTo>
                    <a:lnTo>
                      <a:pt x="244245" y="892490"/>
                    </a:lnTo>
                    <a:cubicBezTo>
                      <a:pt x="244245" y="892490"/>
                      <a:pt x="244245" y="892490"/>
                      <a:pt x="277767" y="858981"/>
                    </a:cubicBezTo>
                    <a:cubicBezTo>
                      <a:pt x="277767" y="858981"/>
                      <a:pt x="277767" y="858981"/>
                      <a:pt x="305583" y="831176"/>
                    </a:cubicBezTo>
                    <a:cubicBezTo>
                      <a:pt x="305583" y="831176"/>
                      <a:pt x="305583" y="831176"/>
                      <a:pt x="319134" y="817630"/>
                    </a:cubicBezTo>
                    <a:close/>
                    <a:moveTo>
                      <a:pt x="15713" y="0"/>
                    </a:moveTo>
                    <a:cubicBezTo>
                      <a:pt x="15713" y="0"/>
                      <a:pt x="15713" y="0"/>
                      <a:pt x="272843" y="0"/>
                    </a:cubicBezTo>
                    <a:cubicBezTo>
                      <a:pt x="272843" y="0"/>
                      <a:pt x="272843" y="0"/>
                      <a:pt x="272843" y="31411"/>
                    </a:cubicBezTo>
                    <a:cubicBezTo>
                      <a:pt x="272843" y="31411"/>
                      <a:pt x="272843" y="31411"/>
                      <a:pt x="31427" y="31411"/>
                    </a:cubicBezTo>
                    <a:cubicBezTo>
                      <a:pt x="31427" y="31411"/>
                      <a:pt x="31427" y="31411"/>
                      <a:pt x="31427" y="1160802"/>
                    </a:cubicBezTo>
                    <a:cubicBezTo>
                      <a:pt x="31427" y="1160802"/>
                      <a:pt x="31427" y="1160802"/>
                      <a:pt x="867098" y="1160802"/>
                    </a:cubicBezTo>
                    <a:cubicBezTo>
                      <a:pt x="867098" y="1160802"/>
                      <a:pt x="867098" y="1160802"/>
                      <a:pt x="867098" y="31411"/>
                    </a:cubicBezTo>
                    <a:cubicBezTo>
                      <a:pt x="867098" y="31411"/>
                      <a:pt x="867098" y="31411"/>
                      <a:pt x="625682" y="31411"/>
                    </a:cubicBezTo>
                    <a:cubicBezTo>
                      <a:pt x="625682" y="31411"/>
                      <a:pt x="625682" y="31411"/>
                      <a:pt x="625682" y="0"/>
                    </a:cubicBezTo>
                    <a:cubicBezTo>
                      <a:pt x="625682" y="0"/>
                      <a:pt x="625682" y="0"/>
                      <a:pt x="882812" y="0"/>
                    </a:cubicBezTo>
                    <a:cubicBezTo>
                      <a:pt x="892097" y="0"/>
                      <a:pt x="898525" y="7139"/>
                      <a:pt x="898525" y="15706"/>
                    </a:cubicBezTo>
                    <a:cubicBezTo>
                      <a:pt x="898525" y="15706"/>
                      <a:pt x="898525" y="15706"/>
                      <a:pt x="898525" y="1176507"/>
                    </a:cubicBezTo>
                    <a:cubicBezTo>
                      <a:pt x="898525" y="1185788"/>
                      <a:pt x="892097" y="1192213"/>
                      <a:pt x="882812" y="1192213"/>
                    </a:cubicBezTo>
                    <a:cubicBezTo>
                      <a:pt x="882812" y="1192213"/>
                      <a:pt x="882812" y="1192213"/>
                      <a:pt x="15713" y="1192213"/>
                    </a:cubicBezTo>
                    <a:cubicBezTo>
                      <a:pt x="6428" y="1192213"/>
                      <a:pt x="0" y="1185788"/>
                      <a:pt x="0" y="1176507"/>
                    </a:cubicBezTo>
                    <a:cubicBezTo>
                      <a:pt x="0" y="1176507"/>
                      <a:pt x="0" y="1176507"/>
                      <a:pt x="0" y="15706"/>
                    </a:cubicBezTo>
                    <a:cubicBezTo>
                      <a:pt x="0" y="7139"/>
                      <a:pt x="6428" y="0"/>
                      <a:pt x="15713"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0176" tIns="15088" rIns="30176" bIns="15088" numCol="1" anchor="t" anchorCtr="0" compatLnSpc="1">
                <a:prstTxWarp prst="textNoShape">
                  <a:avLst/>
                </a:prstTxWarp>
                <a:noAutofit/>
              </a:bodyPr>
              <a:lstStyle/>
              <a:p>
                <a:endParaRPr lang="en-US" sz="1600"/>
              </a:p>
            </p:txBody>
          </p:sp>
          <p:sp>
            <p:nvSpPr>
              <p:cNvPr id="62" name="Freeform 61"/>
              <p:cNvSpPr>
                <a:spLocks/>
              </p:cNvSpPr>
              <p:nvPr/>
            </p:nvSpPr>
            <p:spPr bwMode="auto">
              <a:xfrm>
                <a:off x="5805488" y="2776538"/>
                <a:ext cx="581025" cy="1092200"/>
              </a:xfrm>
              <a:custGeom>
                <a:avLst/>
                <a:gdLst>
                  <a:gd name="connsiteX0" fmla="*/ 280801 w 581025"/>
                  <a:gd name="connsiteY0" fmla="*/ 1050925 h 1092200"/>
                  <a:gd name="connsiteX1" fmla="*/ 565337 w 581025"/>
                  <a:gd name="connsiteY1" fmla="*/ 1050925 h 1092200"/>
                  <a:gd name="connsiteX2" fmla="*/ 581025 w 581025"/>
                  <a:gd name="connsiteY2" fmla="*/ 1066800 h 1092200"/>
                  <a:gd name="connsiteX3" fmla="*/ 565337 w 581025"/>
                  <a:gd name="connsiteY3" fmla="*/ 1082675 h 1092200"/>
                  <a:gd name="connsiteX4" fmla="*/ 280801 w 581025"/>
                  <a:gd name="connsiteY4" fmla="*/ 1082675 h 1092200"/>
                  <a:gd name="connsiteX5" fmla="*/ 265112 w 581025"/>
                  <a:gd name="connsiteY5" fmla="*/ 1066800 h 1092200"/>
                  <a:gd name="connsiteX6" fmla="*/ 280801 w 581025"/>
                  <a:gd name="connsiteY6" fmla="*/ 1050925 h 1092200"/>
                  <a:gd name="connsiteX7" fmla="*/ 280801 w 581025"/>
                  <a:gd name="connsiteY7" fmla="*/ 950912 h 1092200"/>
                  <a:gd name="connsiteX8" fmla="*/ 565337 w 581025"/>
                  <a:gd name="connsiteY8" fmla="*/ 950912 h 1092200"/>
                  <a:gd name="connsiteX9" fmla="*/ 581025 w 581025"/>
                  <a:gd name="connsiteY9" fmla="*/ 966787 h 1092200"/>
                  <a:gd name="connsiteX10" fmla="*/ 565337 w 581025"/>
                  <a:gd name="connsiteY10" fmla="*/ 982662 h 1092200"/>
                  <a:gd name="connsiteX11" fmla="*/ 280801 w 581025"/>
                  <a:gd name="connsiteY11" fmla="*/ 982662 h 1092200"/>
                  <a:gd name="connsiteX12" fmla="*/ 265112 w 581025"/>
                  <a:gd name="connsiteY12" fmla="*/ 966787 h 1092200"/>
                  <a:gd name="connsiteX13" fmla="*/ 280801 w 581025"/>
                  <a:gd name="connsiteY13" fmla="*/ 950912 h 1092200"/>
                  <a:gd name="connsiteX14" fmla="*/ 15667 w 581025"/>
                  <a:gd name="connsiteY14" fmla="*/ 939800 h 1092200"/>
                  <a:gd name="connsiteX15" fmla="*/ 107535 w 581025"/>
                  <a:gd name="connsiteY15" fmla="*/ 939800 h 1092200"/>
                  <a:gd name="connsiteX16" fmla="*/ 76200 w 581025"/>
                  <a:gd name="connsiteY16" fmla="*/ 971135 h 1092200"/>
                  <a:gd name="connsiteX17" fmla="*/ 31334 w 581025"/>
                  <a:gd name="connsiteY17" fmla="*/ 971135 h 1092200"/>
                  <a:gd name="connsiteX18" fmla="*/ 31334 w 581025"/>
                  <a:gd name="connsiteY18" fmla="*/ 1060866 h 1092200"/>
                  <a:gd name="connsiteX19" fmla="*/ 121066 w 581025"/>
                  <a:gd name="connsiteY19" fmla="*/ 1060866 h 1092200"/>
                  <a:gd name="connsiteX20" fmla="*/ 121066 w 581025"/>
                  <a:gd name="connsiteY20" fmla="*/ 1057305 h 1092200"/>
                  <a:gd name="connsiteX21" fmla="*/ 152400 w 581025"/>
                  <a:gd name="connsiteY21" fmla="*/ 1025970 h 1092200"/>
                  <a:gd name="connsiteX22" fmla="*/ 152400 w 581025"/>
                  <a:gd name="connsiteY22" fmla="*/ 1076533 h 1092200"/>
                  <a:gd name="connsiteX23" fmla="*/ 136733 w 581025"/>
                  <a:gd name="connsiteY23" fmla="*/ 1092200 h 1092200"/>
                  <a:gd name="connsiteX24" fmla="*/ 15667 w 581025"/>
                  <a:gd name="connsiteY24" fmla="*/ 1092200 h 1092200"/>
                  <a:gd name="connsiteX25" fmla="*/ 0 w 581025"/>
                  <a:gd name="connsiteY25" fmla="*/ 1076533 h 1092200"/>
                  <a:gd name="connsiteX26" fmla="*/ 0 w 581025"/>
                  <a:gd name="connsiteY26" fmla="*/ 955467 h 1092200"/>
                  <a:gd name="connsiteX27" fmla="*/ 15667 w 581025"/>
                  <a:gd name="connsiteY27" fmla="*/ 939800 h 1092200"/>
                  <a:gd name="connsiteX28" fmla="*/ 288470 w 581025"/>
                  <a:gd name="connsiteY28" fmla="*/ 428327 h 1092200"/>
                  <a:gd name="connsiteX29" fmla="*/ 264358 w 581025"/>
                  <a:gd name="connsiteY29" fmla="*/ 476508 h 1092200"/>
                  <a:gd name="connsiteX30" fmla="*/ 261521 w 581025"/>
                  <a:gd name="connsiteY30" fmla="*/ 478665 h 1092200"/>
                  <a:gd name="connsiteX31" fmla="*/ 209042 w 581025"/>
                  <a:gd name="connsiteY31" fmla="*/ 485857 h 1092200"/>
                  <a:gd name="connsiteX32" fmla="*/ 206915 w 581025"/>
                  <a:gd name="connsiteY32" fmla="*/ 492329 h 1092200"/>
                  <a:gd name="connsiteX33" fmla="*/ 244501 w 581025"/>
                  <a:gd name="connsiteY33" fmla="*/ 530442 h 1092200"/>
                  <a:gd name="connsiteX34" fmla="*/ 245210 w 581025"/>
                  <a:gd name="connsiteY34" fmla="*/ 534038 h 1092200"/>
                  <a:gd name="connsiteX35" fmla="*/ 235991 w 581025"/>
                  <a:gd name="connsiteY35" fmla="*/ 587253 h 1092200"/>
                  <a:gd name="connsiteX36" fmla="*/ 240955 w 581025"/>
                  <a:gd name="connsiteY36" fmla="*/ 591568 h 1092200"/>
                  <a:gd name="connsiteX37" fmla="*/ 288470 w 581025"/>
                  <a:gd name="connsiteY37" fmla="*/ 566398 h 1092200"/>
                  <a:gd name="connsiteX38" fmla="*/ 292015 w 581025"/>
                  <a:gd name="connsiteY38" fmla="*/ 567118 h 1092200"/>
                  <a:gd name="connsiteX39" fmla="*/ 338821 w 581025"/>
                  <a:gd name="connsiteY39" fmla="*/ 592287 h 1092200"/>
                  <a:gd name="connsiteX40" fmla="*/ 344494 w 581025"/>
                  <a:gd name="connsiteY40" fmla="*/ 588691 h 1092200"/>
                  <a:gd name="connsiteX41" fmla="*/ 335984 w 581025"/>
                  <a:gd name="connsiteY41" fmla="*/ 534757 h 1092200"/>
                  <a:gd name="connsiteX42" fmla="*/ 336693 w 581025"/>
                  <a:gd name="connsiteY42" fmla="*/ 531880 h 1092200"/>
                  <a:gd name="connsiteX43" fmla="*/ 375698 w 581025"/>
                  <a:gd name="connsiteY43" fmla="*/ 494486 h 1092200"/>
                  <a:gd name="connsiteX44" fmla="*/ 373570 w 581025"/>
                  <a:gd name="connsiteY44" fmla="*/ 487295 h 1092200"/>
                  <a:gd name="connsiteX45" fmla="*/ 321091 w 581025"/>
                  <a:gd name="connsiteY45" fmla="*/ 479384 h 1092200"/>
                  <a:gd name="connsiteX46" fmla="*/ 318255 w 581025"/>
                  <a:gd name="connsiteY46" fmla="*/ 477227 h 1092200"/>
                  <a:gd name="connsiteX47" fmla="*/ 294852 w 581025"/>
                  <a:gd name="connsiteY47" fmla="*/ 428327 h 1092200"/>
                  <a:gd name="connsiteX48" fmla="*/ 288470 w 581025"/>
                  <a:gd name="connsiteY48" fmla="*/ 428327 h 1092200"/>
                  <a:gd name="connsiteX49" fmla="*/ 290512 w 581025"/>
                  <a:gd name="connsiteY49" fmla="*/ 287337 h 1092200"/>
                  <a:gd name="connsiteX50" fmla="*/ 430378 w 581025"/>
                  <a:gd name="connsiteY50" fmla="*/ 301638 h 1092200"/>
                  <a:gd name="connsiteX51" fmla="*/ 432519 w 581025"/>
                  <a:gd name="connsiteY51" fmla="*/ 304498 h 1092200"/>
                  <a:gd name="connsiteX52" fmla="*/ 443936 w 581025"/>
                  <a:gd name="connsiteY52" fmla="*/ 331669 h 1092200"/>
                  <a:gd name="connsiteX53" fmla="*/ 506733 w 581025"/>
                  <a:gd name="connsiteY53" fmla="*/ 376001 h 1092200"/>
                  <a:gd name="connsiteX54" fmla="*/ 509587 w 581025"/>
                  <a:gd name="connsiteY54" fmla="*/ 378861 h 1092200"/>
                  <a:gd name="connsiteX55" fmla="*/ 481757 w 581025"/>
                  <a:gd name="connsiteY55" fmla="*/ 549754 h 1092200"/>
                  <a:gd name="connsiteX56" fmla="*/ 413251 w 581025"/>
                  <a:gd name="connsiteY56" fmla="*/ 700625 h 1092200"/>
                  <a:gd name="connsiteX57" fmla="*/ 291939 w 581025"/>
                  <a:gd name="connsiteY57" fmla="*/ 805735 h 1092200"/>
                  <a:gd name="connsiteX58" fmla="*/ 289085 w 581025"/>
                  <a:gd name="connsiteY58" fmla="*/ 805735 h 1092200"/>
                  <a:gd name="connsiteX59" fmla="*/ 167773 w 581025"/>
                  <a:gd name="connsiteY59" fmla="*/ 700625 h 1092200"/>
                  <a:gd name="connsiteX60" fmla="*/ 99268 w 581025"/>
                  <a:gd name="connsiteY60" fmla="*/ 549754 h 1092200"/>
                  <a:gd name="connsiteX61" fmla="*/ 71437 w 581025"/>
                  <a:gd name="connsiteY61" fmla="*/ 378861 h 1092200"/>
                  <a:gd name="connsiteX62" fmla="*/ 74292 w 581025"/>
                  <a:gd name="connsiteY62" fmla="*/ 376001 h 1092200"/>
                  <a:gd name="connsiteX63" fmla="*/ 137088 w 581025"/>
                  <a:gd name="connsiteY63" fmla="*/ 331669 h 1092200"/>
                  <a:gd name="connsiteX64" fmla="*/ 148506 w 581025"/>
                  <a:gd name="connsiteY64" fmla="*/ 304498 h 1092200"/>
                  <a:gd name="connsiteX65" fmla="*/ 150647 w 581025"/>
                  <a:gd name="connsiteY65" fmla="*/ 301638 h 1092200"/>
                  <a:gd name="connsiteX66" fmla="*/ 290512 w 581025"/>
                  <a:gd name="connsiteY66" fmla="*/ 287337 h 1092200"/>
                  <a:gd name="connsiteX67" fmla="*/ 291741 w 581025"/>
                  <a:gd name="connsiteY67" fmla="*/ 30162 h 1092200"/>
                  <a:gd name="connsiteX68" fmla="*/ 270233 w 581025"/>
                  <a:gd name="connsiteY68" fmla="*/ 34439 h 1092200"/>
                  <a:gd name="connsiteX69" fmla="*/ 236537 w 581025"/>
                  <a:gd name="connsiteY69" fmla="*/ 65087 h 1092200"/>
                  <a:gd name="connsiteX70" fmla="*/ 347662 w 581025"/>
                  <a:gd name="connsiteY70" fmla="*/ 65087 h 1092200"/>
                  <a:gd name="connsiteX71" fmla="*/ 313966 w 581025"/>
                  <a:gd name="connsiteY71" fmla="*/ 34439 h 1092200"/>
                  <a:gd name="connsiteX72" fmla="*/ 291741 w 581025"/>
                  <a:gd name="connsiteY72" fmla="*/ 30162 h 1092200"/>
                  <a:gd name="connsiteX73" fmla="*/ 291307 w 581025"/>
                  <a:gd name="connsiteY73" fmla="*/ 0 h 1092200"/>
                  <a:gd name="connsiteX74" fmla="*/ 364293 w 581025"/>
                  <a:gd name="connsiteY74" fmla="*/ 35602 h 1092200"/>
                  <a:gd name="connsiteX75" fmla="*/ 380750 w 581025"/>
                  <a:gd name="connsiteY75" fmla="*/ 66220 h 1092200"/>
                  <a:gd name="connsiteX76" fmla="*/ 430123 w 581025"/>
                  <a:gd name="connsiteY76" fmla="*/ 66220 h 1092200"/>
                  <a:gd name="connsiteX77" fmla="*/ 436563 w 581025"/>
                  <a:gd name="connsiteY77" fmla="*/ 73340 h 1092200"/>
                  <a:gd name="connsiteX78" fmla="*/ 436563 w 581025"/>
                  <a:gd name="connsiteY78" fmla="*/ 113927 h 1092200"/>
                  <a:gd name="connsiteX79" fmla="*/ 436563 w 581025"/>
                  <a:gd name="connsiteY79" fmla="*/ 145256 h 1092200"/>
                  <a:gd name="connsiteX80" fmla="*/ 436563 w 581025"/>
                  <a:gd name="connsiteY80" fmla="*/ 178010 h 1092200"/>
                  <a:gd name="connsiteX81" fmla="*/ 421537 w 581025"/>
                  <a:gd name="connsiteY81" fmla="*/ 193675 h 1092200"/>
                  <a:gd name="connsiteX82" fmla="*/ 161792 w 581025"/>
                  <a:gd name="connsiteY82" fmla="*/ 193675 h 1092200"/>
                  <a:gd name="connsiteX83" fmla="*/ 146050 w 581025"/>
                  <a:gd name="connsiteY83" fmla="*/ 178010 h 1092200"/>
                  <a:gd name="connsiteX84" fmla="*/ 146050 w 581025"/>
                  <a:gd name="connsiteY84" fmla="*/ 145256 h 1092200"/>
                  <a:gd name="connsiteX85" fmla="*/ 146050 w 581025"/>
                  <a:gd name="connsiteY85" fmla="*/ 113927 h 1092200"/>
                  <a:gd name="connsiteX86" fmla="*/ 146050 w 581025"/>
                  <a:gd name="connsiteY86" fmla="*/ 73340 h 1092200"/>
                  <a:gd name="connsiteX87" fmla="*/ 153206 w 581025"/>
                  <a:gd name="connsiteY87" fmla="*/ 66220 h 1092200"/>
                  <a:gd name="connsiteX88" fmla="*/ 202579 w 581025"/>
                  <a:gd name="connsiteY88" fmla="*/ 66220 h 1092200"/>
                  <a:gd name="connsiteX89" fmla="*/ 218321 w 581025"/>
                  <a:gd name="connsiteY89" fmla="*/ 35602 h 1092200"/>
                  <a:gd name="connsiteX90" fmla="*/ 291307 w 581025"/>
                  <a:gd name="connsiteY90"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81025" h="1092200">
                    <a:moveTo>
                      <a:pt x="280801" y="1050925"/>
                    </a:moveTo>
                    <a:cubicBezTo>
                      <a:pt x="280801" y="1050925"/>
                      <a:pt x="280801" y="1050925"/>
                      <a:pt x="565337" y="1050925"/>
                    </a:cubicBezTo>
                    <a:cubicBezTo>
                      <a:pt x="573894" y="1050925"/>
                      <a:pt x="581025" y="1057419"/>
                      <a:pt x="581025" y="1066800"/>
                    </a:cubicBezTo>
                    <a:cubicBezTo>
                      <a:pt x="581025" y="1075459"/>
                      <a:pt x="573894" y="1082675"/>
                      <a:pt x="565337" y="1082675"/>
                    </a:cubicBezTo>
                    <a:cubicBezTo>
                      <a:pt x="565337" y="1082675"/>
                      <a:pt x="565337" y="1082675"/>
                      <a:pt x="280801" y="1082675"/>
                    </a:cubicBezTo>
                    <a:cubicBezTo>
                      <a:pt x="272243" y="1082675"/>
                      <a:pt x="265112" y="1075459"/>
                      <a:pt x="265112" y="1066800"/>
                    </a:cubicBezTo>
                    <a:cubicBezTo>
                      <a:pt x="265112" y="1057419"/>
                      <a:pt x="272243" y="1050925"/>
                      <a:pt x="280801" y="1050925"/>
                    </a:cubicBezTo>
                    <a:close/>
                    <a:moveTo>
                      <a:pt x="280801" y="950912"/>
                    </a:moveTo>
                    <a:cubicBezTo>
                      <a:pt x="280801" y="950912"/>
                      <a:pt x="280801" y="950912"/>
                      <a:pt x="565337" y="950912"/>
                    </a:cubicBezTo>
                    <a:cubicBezTo>
                      <a:pt x="573894" y="950912"/>
                      <a:pt x="581025" y="958128"/>
                      <a:pt x="581025" y="966787"/>
                    </a:cubicBezTo>
                    <a:cubicBezTo>
                      <a:pt x="581025" y="975446"/>
                      <a:pt x="573894" y="982662"/>
                      <a:pt x="565337" y="982662"/>
                    </a:cubicBezTo>
                    <a:cubicBezTo>
                      <a:pt x="565337" y="982662"/>
                      <a:pt x="565337" y="982662"/>
                      <a:pt x="280801" y="982662"/>
                    </a:cubicBezTo>
                    <a:cubicBezTo>
                      <a:pt x="272243" y="982662"/>
                      <a:pt x="265112" y="975446"/>
                      <a:pt x="265112" y="966787"/>
                    </a:cubicBezTo>
                    <a:cubicBezTo>
                      <a:pt x="265112" y="958128"/>
                      <a:pt x="272243" y="950912"/>
                      <a:pt x="280801" y="950912"/>
                    </a:cubicBezTo>
                    <a:close/>
                    <a:moveTo>
                      <a:pt x="15667" y="939800"/>
                    </a:moveTo>
                    <a:cubicBezTo>
                      <a:pt x="15667" y="939800"/>
                      <a:pt x="15667" y="939800"/>
                      <a:pt x="107535" y="939800"/>
                    </a:cubicBezTo>
                    <a:cubicBezTo>
                      <a:pt x="107535" y="939800"/>
                      <a:pt x="107535" y="939800"/>
                      <a:pt x="76200" y="971135"/>
                    </a:cubicBezTo>
                    <a:cubicBezTo>
                      <a:pt x="76200" y="971135"/>
                      <a:pt x="76200" y="971135"/>
                      <a:pt x="31334" y="971135"/>
                    </a:cubicBezTo>
                    <a:cubicBezTo>
                      <a:pt x="31334" y="971135"/>
                      <a:pt x="31334" y="971135"/>
                      <a:pt x="31334" y="1060866"/>
                    </a:cubicBezTo>
                    <a:cubicBezTo>
                      <a:pt x="31334" y="1060866"/>
                      <a:pt x="31334" y="1060866"/>
                      <a:pt x="121066" y="1060866"/>
                    </a:cubicBezTo>
                    <a:lnTo>
                      <a:pt x="121066" y="1057305"/>
                    </a:lnTo>
                    <a:cubicBezTo>
                      <a:pt x="121066" y="1057305"/>
                      <a:pt x="121066" y="1057305"/>
                      <a:pt x="152400" y="1025970"/>
                    </a:cubicBezTo>
                    <a:cubicBezTo>
                      <a:pt x="152400" y="1025970"/>
                      <a:pt x="152400" y="1025970"/>
                      <a:pt x="152400" y="1076533"/>
                    </a:cubicBezTo>
                    <a:cubicBezTo>
                      <a:pt x="152400" y="1085079"/>
                      <a:pt x="145991" y="1092200"/>
                      <a:pt x="136733" y="1092200"/>
                    </a:cubicBezTo>
                    <a:cubicBezTo>
                      <a:pt x="136733" y="1092200"/>
                      <a:pt x="136733" y="1092200"/>
                      <a:pt x="15667" y="1092200"/>
                    </a:cubicBezTo>
                    <a:cubicBezTo>
                      <a:pt x="7121" y="1092200"/>
                      <a:pt x="0" y="1085079"/>
                      <a:pt x="0" y="1076533"/>
                    </a:cubicBezTo>
                    <a:cubicBezTo>
                      <a:pt x="0" y="1076533"/>
                      <a:pt x="0" y="1076533"/>
                      <a:pt x="0" y="955467"/>
                    </a:cubicBezTo>
                    <a:cubicBezTo>
                      <a:pt x="0" y="946922"/>
                      <a:pt x="7121" y="939800"/>
                      <a:pt x="15667" y="939800"/>
                    </a:cubicBezTo>
                    <a:close/>
                    <a:moveTo>
                      <a:pt x="288470" y="428327"/>
                    </a:moveTo>
                    <a:cubicBezTo>
                      <a:pt x="288470" y="428327"/>
                      <a:pt x="288470" y="428327"/>
                      <a:pt x="264358" y="476508"/>
                    </a:cubicBezTo>
                    <a:cubicBezTo>
                      <a:pt x="263649" y="477946"/>
                      <a:pt x="262230" y="478665"/>
                      <a:pt x="261521" y="478665"/>
                    </a:cubicBezTo>
                    <a:cubicBezTo>
                      <a:pt x="261521" y="478665"/>
                      <a:pt x="261521" y="478665"/>
                      <a:pt x="209042" y="485857"/>
                    </a:cubicBezTo>
                    <a:cubicBezTo>
                      <a:pt x="205496" y="486576"/>
                      <a:pt x="204787" y="490171"/>
                      <a:pt x="206915" y="492329"/>
                    </a:cubicBezTo>
                    <a:cubicBezTo>
                      <a:pt x="206915" y="492329"/>
                      <a:pt x="206915" y="492329"/>
                      <a:pt x="244501" y="530442"/>
                    </a:cubicBezTo>
                    <a:cubicBezTo>
                      <a:pt x="245210" y="531880"/>
                      <a:pt x="245210" y="532600"/>
                      <a:pt x="245210" y="534038"/>
                    </a:cubicBezTo>
                    <a:cubicBezTo>
                      <a:pt x="245210" y="534038"/>
                      <a:pt x="245210" y="534038"/>
                      <a:pt x="235991" y="587253"/>
                    </a:cubicBezTo>
                    <a:cubicBezTo>
                      <a:pt x="235282" y="590130"/>
                      <a:pt x="238828" y="593006"/>
                      <a:pt x="240955" y="591568"/>
                    </a:cubicBezTo>
                    <a:cubicBezTo>
                      <a:pt x="240955" y="591568"/>
                      <a:pt x="240955" y="591568"/>
                      <a:pt x="288470" y="566398"/>
                    </a:cubicBezTo>
                    <a:cubicBezTo>
                      <a:pt x="289888" y="566398"/>
                      <a:pt x="290597" y="566398"/>
                      <a:pt x="292015" y="567118"/>
                    </a:cubicBezTo>
                    <a:cubicBezTo>
                      <a:pt x="292015" y="567118"/>
                      <a:pt x="292015" y="567118"/>
                      <a:pt x="338821" y="592287"/>
                    </a:cubicBezTo>
                    <a:cubicBezTo>
                      <a:pt x="341657" y="593725"/>
                      <a:pt x="345203" y="591568"/>
                      <a:pt x="344494" y="588691"/>
                    </a:cubicBezTo>
                    <a:cubicBezTo>
                      <a:pt x="344494" y="588691"/>
                      <a:pt x="344494" y="588691"/>
                      <a:pt x="335984" y="534757"/>
                    </a:cubicBezTo>
                    <a:cubicBezTo>
                      <a:pt x="335275" y="534038"/>
                      <a:pt x="335984" y="532600"/>
                      <a:pt x="336693" y="531880"/>
                    </a:cubicBezTo>
                    <a:cubicBezTo>
                      <a:pt x="336693" y="531880"/>
                      <a:pt x="336693" y="531880"/>
                      <a:pt x="375698" y="494486"/>
                    </a:cubicBezTo>
                    <a:cubicBezTo>
                      <a:pt x="377825" y="492329"/>
                      <a:pt x="376407" y="488014"/>
                      <a:pt x="373570" y="487295"/>
                    </a:cubicBezTo>
                    <a:cubicBezTo>
                      <a:pt x="373570" y="487295"/>
                      <a:pt x="373570" y="487295"/>
                      <a:pt x="321091" y="479384"/>
                    </a:cubicBezTo>
                    <a:cubicBezTo>
                      <a:pt x="319673" y="479384"/>
                      <a:pt x="318255" y="478665"/>
                      <a:pt x="318255" y="477227"/>
                    </a:cubicBezTo>
                    <a:cubicBezTo>
                      <a:pt x="318255" y="477227"/>
                      <a:pt x="318255" y="477227"/>
                      <a:pt x="294852" y="428327"/>
                    </a:cubicBezTo>
                    <a:cubicBezTo>
                      <a:pt x="293434" y="425450"/>
                      <a:pt x="289888" y="425450"/>
                      <a:pt x="288470" y="428327"/>
                    </a:cubicBezTo>
                    <a:close/>
                    <a:moveTo>
                      <a:pt x="290512" y="287337"/>
                    </a:moveTo>
                    <a:cubicBezTo>
                      <a:pt x="291226" y="287337"/>
                      <a:pt x="369008" y="287337"/>
                      <a:pt x="430378" y="301638"/>
                    </a:cubicBezTo>
                    <a:cubicBezTo>
                      <a:pt x="431091" y="302353"/>
                      <a:pt x="431805" y="303068"/>
                      <a:pt x="432519" y="304498"/>
                    </a:cubicBezTo>
                    <a:cubicBezTo>
                      <a:pt x="434659" y="312363"/>
                      <a:pt x="438227" y="321659"/>
                      <a:pt x="443936" y="331669"/>
                    </a:cubicBezTo>
                    <a:cubicBezTo>
                      <a:pt x="453926" y="348830"/>
                      <a:pt x="473194" y="368851"/>
                      <a:pt x="506733" y="376001"/>
                    </a:cubicBezTo>
                    <a:cubicBezTo>
                      <a:pt x="508874" y="376001"/>
                      <a:pt x="509587" y="377431"/>
                      <a:pt x="509587" y="378861"/>
                    </a:cubicBezTo>
                    <a:cubicBezTo>
                      <a:pt x="508160" y="411753"/>
                      <a:pt x="502451" y="478251"/>
                      <a:pt x="481757" y="549754"/>
                    </a:cubicBezTo>
                    <a:cubicBezTo>
                      <a:pt x="465344" y="608386"/>
                      <a:pt x="442509" y="659154"/>
                      <a:pt x="413251" y="700625"/>
                    </a:cubicBezTo>
                    <a:cubicBezTo>
                      <a:pt x="380426" y="748533"/>
                      <a:pt x="339751" y="783569"/>
                      <a:pt x="291939" y="805735"/>
                    </a:cubicBezTo>
                    <a:cubicBezTo>
                      <a:pt x="291226" y="806450"/>
                      <a:pt x="289799" y="806450"/>
                      <a:pt x="289085" y="805735"/>
                    </a:cubicBezTo>
                    <a:cubicBezTo>
                      <a:pt x="241274" y="783569"/>
                      <a:pt x="200599" y="748533"/>
                      <a:pt x="167773" y="700625"/>
                    </a:cubicBezTo>
                    <a:cubicBezTo>
                      <a:pt x="138516" y="659154"/>
                      <a:pt x="115680" y="608386"/>
                      <a:pt x="99268" y="549754"/>
                    </a:cubicBezTo>
                    <a:cubicBezTo>
                      <a:pt x="78573" y="478251"/>
                      <a:pt x="72864" y="411753"/>
                      <a:pt x="71437" y="378861"/>
                    </a:cubicBezTo>
                    <a:cubicBezTo>
                      <a:pt x="71437" y="377431"/>
                      <a:pt x="72151" y="376001"/>
                      <a:pt x="74292" y="376001"/>
                    </a:cubicBezTo>
                    <a:cubicBezTo>
                      <a:pt x="107831" y="368851"/>
                      <a:pt x="127098" y="348830"/>
                      <a:pt x="137088" y="331669"/>
                    </a:cubicBezTo>
                    <a:cubicBezTo>
                      <a:pt x="142797" y="321659"/>
                      <a:pt x="146365" y="312363"/>
                      <a:pt x="148506" y="304498"/>
                    </a:cubicBezTo>
                    <a:cubicBezTo>
                      <a:pt x="149220" y="303068"/>
                      <a:pt x="149933" y="302353"/>
                      <a:pt x="150647" y="301638"/>
                    </a:cubicBezTo>
                    <a:cubicBezTo>
                      <a:pt x="212016" y="287337"/>
                      <a:pt x="289799" y="287337"/>
                      <a:pt x="290512" y="287337"/>
                    </a:cubicBezTo>
                    <a:close/>
                    <a:moveTo>
                      <a:pt x="291741" y="30162"/>
                    </a:moveTo>
                    <a:cubicBezTo>
                      <a:pt x="284572" y="30162"/>
                      <a:pt x="276686" y="31588"/>
                      <a:pt x="270233" y="34439"/>
                    </a:cubicBezTo>
                    <a:cubicBezTo>
                      <a:pt x="255178" y="39428"/>
                      <a:pt x="242990" y="50832"/>
                      <a:pt x="236537" y="65087"/>
                    </a:cubicBezTo>
                    <a:cubicBezTo>
                      <a:pt x="236537" y="65087"/>
                      <a:pt x="236537" y="65087"/>
                      <a:pt x="347662" y="65087"/>
                    </a:cubicBezTo>
                    <a:cubicBezTo>
                      <a:pt x="340493" y="50832"/>
                      <a:pt x="328305" y="39428"/>
                      <a:pt x="313966" y="34439"/>
                    </a:cubicBezTo>
                    <a:cubicBezTo>
                      <a:pt x="306797" y="31588"/>
                      <a:pt x="299628" y="30162"/>
                      <a:pt x="291741" y="30162"/>
                    </a:cubicBezTo>
                    <a:close/>
                    <a:moveTo>
                      <a:pt x="291307" y="0"/>
                    </a:moveTo>
                    <a:cubicBezTo>
                      <a:pt x="321360" y="0"/>
                      <a:pt x="347120" y="13529"/>
                      <a:pt x="364293" y="35602"/>
                    </a:cubicBezTo>
                    <a:cubicBezTo>
                      <a:pt x="371448" y="44147"/>
                      <a:pt x="377173" y="54827"/>
                      <a:pt x="380750" y="66220"/>
                    </a:cubicBezTo>
                    <a:cubicBezTo>
                      <a:pt x="380750" y="66220"/>
                      <a:pt x="380750" y="66220"/>
                      <a:pt x="430123" y="66220"/>
                    </a:cubicBezTo>
                    <a:cubicBezTo>
                      <a:pt x="433701" y="66220"/>
                      <a:pt x="436563" y="69068"/>
                      <a:pt x="436563" y="73340"/>
                    </a:cubicBezTo>
                    <a:cubicBezTo>
                      <a:pt x="436563" y="73340"/>
                      <a:pt x="436563" y="73340"/>
                      <a:pt x="436563" y="113927"/>
                    </a:cubicBezTo>
                    <a:cubicBezTo>
                      <a:pt x="436563" y="113927"/>
                      <a:pt x="436563" y="113927"/>
                      <a:pt x="436563" y="145256"/>
                    </a:cubicBezTo>
                    <a:cubicBezTo>
                      <a:pt x="436563" y="145256"/>
                      <a:pt x="436563" y="145256"/>
                      <a:pt x="436563" y="178010"/>
                    </a:cubicBezTo>
                    <a:cubicBezTo>
                      <a:pt x="436563" y="186555"/>
                      <a:pt x="430123" y="193675"/>
                      <a:pt x="421537" y="193675"/>
                    </a:cubicBezTo>
                    <a:lnTo>
                      <a:pt x="161792" y="193675"/>
                    </a:lnTo>
                    <a:cubicBezTo>
                      <a:pt x="153206" y="193675"/>
                      <a:pt x="146050" y="186555"/>
                      <a:pt x="146050" y="178010"/>
                    </a:cubicBezTo>
                    <a:cubicBezTo>
                      <a:pt x="146050" y="178010"/>
                      <a:pt x="146050" y="178010"/>
                      <a:pt x="146050" y="145256"/>
                    </a:cubicBezTo>
                    <a:cubicBezTo>
                      <a:pt x="146050" y="145256"/>
                      <a:pt x="146050" y="145256"/>
                      <a:pt x="146050" y="113927"/>
                    </a:cubicBezTo>
                    <a:cubicBezTo>
                      <a:pt x="146050" y="113927"/>
                      <a:pt x="146050" y="113927"/>
                      <a:pt x="146050" y="73340"/>
                    </a:cubicBezTo>
                    <a:cubicBezTo>
                      <a:pt x="146050" y="69068"/>
                      <a:pt x="149628" y="66220"/>
                      <a:pt x="153206" y="66220"/>
                    </a:cubicBezTo>
                    <a:cubicBezTo>
                      <a:pt x="153206" y="66220"/>
                      <a:pt x="153206" y="66220"/>
                      <a:pt x="202579" y="66220"/>
                    </a:cubicBezTo>
                    <a:cubicBezTo>
                      <a:pt x="206156" y="54827"/>
                      <a:pt x="211165" y="44147"/>
                      <a:pt x="218321" y="35602"/>
                    </a:cubicBezTo>
                    <a:cubicBezTo>
                      <a:pt x="235494" y="13529"/>
                      <a:pt x="261969" y="0"/>
                      <a:pt x="291307"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0176" tIns="15088" rIns="30176" bIns="15088" numCol="1" anchor="t" anchorCtr="0" compatLnSpc="1">
                <a:prstTxWarp prst="textNoShape">
                  <a:avLst/>
                </a:prstTxWarp>
                <a:noAutofit/>
              </a:bodyPr>
              <a:lstStyle/>
              <a:p>
                <a:endParaRPr lang="en-US" sz="1600"/>
              </a:p>
            </p:txBody>
          </p:sp>
        </p:grpSp>
      </p:grpSp>
      <p:grpSp>
        <p:nvGrpSpPr>
          <p:cNvPr id="63" name="Group 62"/>
          <p:cNvGrpSpPr/>
          <p:nvPr/>
        </p:nvGrpSpPr>
        <p:grpSpPr>
          <a:xfrm>
            <a:off x="897451" y="5140984"/>
            <a:ext cx="684000" cy="684000"/>
            <a:chOff x="4843364" y="3319364"/>
            <a:chExt cx="219273" cy="219273"/>
          </a:xfrm>
          <a:solidFill>
            <a:srgbClr val="002060"/>
          </a:solidFill>
        </p:grpSpPr>
        <p:sp>
          <p:nvSpPr>
            <p:cNvPr id="64"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65"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30562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466" y="265235"/>
          <a:ext cx="1466" cy="1466"/>
        </p:xfrm>
        <a:graphic>
          <a:graphicData uri="http://schemas.openxmlformats.org/presentationml/2006/ole">
            <mc:AlternateContent xmlns:mc="http://schemas.openxmlformats.org/markup-compatibility/2006">
              <mc:Choice xmlns:v="urn:schemas-microsoft-com:vml" Requires="v">
                <p:oleObj spid="_x0000_s26744"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466" y="265235"/>
                        <a:ext cx="1466" cy="1466"/>
                      </a:xfrm>
                      <a:prstGeom prst="rect">
                        <a:avLst/>
                      </a:prstGeom>
                    </p:spPr>
                  </p:pic>
                </p:oleObj>
              </mc:Fallback>
            </mc:AlternateContent>
          </a:graphicData>
        </a:graphic>
      </p:graphicFrame>
      <p:sp>
        <p:nvSpPr>
          <p:cNvPr id="3" name="Rectangle 2" hidden="1"/>
          <p:cNvSpPr/>
          <p:nvPr>
            <p:custDataLst>
              <p:tags r:id="rId3"/>
            </p:custDataLst>
          </p:nvPr>
        </p:nvSpPr>
        <p:spPr>
          <a:xfrm>
            <a:off x="0" y="263769"/>
            <a:ext cx="146538" cy="146538"/>
          </a:xfrm>
          <a:prstGeom prst="rect">
            <a:avLst/>
          </a:prstGeom>
          <a:solidFill>
            <a:srgbClr val="002F6D"/>
          </a:solidFill>
          <a:ln w="952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2585"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42" name="ee4pHeader2"/>
          <p:cNvSpPr txBox="1"/>
          <p:nvPr/>
        </p:nvSpPr>
        <p:spPr>
          <a:xfrm>
            <a:off x="2184848" y="4213554"/>
            <a:ext cx="6645938" cy="690664"/>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In various areas (cosmetics, chemicals, medicines) - companies may need to appoint new UK representatives.</a:t>
            </a:r>
          </a:p>
        </p:txBody>
      </p:sp>
      <p:sp>
        <p:nvSpPr>
          <p:cNvPr id="43" name="ee4pHeader3"/>
          <p:cNvSpPr txBox="1"/>
          <p:nvPr/>
        </p:nvSpPr>
        <p:spPr>
          <a:xfrm>
            <a:off x="2210725" y="1438944"/>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will have it’s own REACH regime post exit for chemicals manufactured in or exported to the UK.</a:t>
            </a:r>
          </a:p>
        </p:txBody>
      </p:sp>
      <p:sp>
        <p:nvSpPr>
          <p:cNvPr id="37" name="ee4pHeader2"/>
          <p:cNvSpPr txBox="1"/>
          <p:nvPr/>
        </p:nvSpPr>
        <p:spPr>
          <a:xfrm>
            <a:off x="2184848" y="5165661"/>
            <a:ext cx="6645938"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Exact arrangements will depend on specific goods – lots of guidance available on GOV.UK.</a:t>
            </a:r>
          </a:p>
        </p:txBody>
      </p:sp>
      <p:sp>
        <p:nvSpPr>
          <p:cNvPr id="19" name="ee4pHeader1">
            <a:extLst>
              <a:ext uri="{FF2B5EF4-FFF2-40B4-BE49-F238E27FC236}">
                <a16:creationId xmlns="" xmlns:a16="http://schemas.microsoft.com/office/drawing/2014/main" id="{87DA45BE-4CAC-4058-AC5F-1C8F01FAE44A}"/>
              </a:ext>
            </a:extLst>
          </p:cNvPr>
          <p:cNvSpPr txBox="1"/>
          <p:nvPr/>
        </p:nvSpPr>
        <p:spPr>
          <a:xfrm>
            <a:off x="2210725" y="2286029"/>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EC type-approvals no longer automatically accepted for motor vehicles on the UK market – the UK </a:t>
            </a:r>
            <a:r>
              <a:rPr lang="en-GB" dirty="0" smtClean="0"/>
              <a:t>Vehicle Certification Agency (VCA) </a:t>
            </a:r>
            <a:r>
              <a:rPr lang="en-GB" dirty="0"/>
              <a:t>will issue provisional UK type approvals.</a:t>
            </a:r>
          </a:p>
        </p:txBody>
      </p:sp>
      <p:sp>
        <p:nvSpPr>
          <p:cNvPr id="27" name="Title 1">
            <a:extLst>
              <a:ext uri="{FF2B5EF4-FFF2-40B4-BE49-F238E27FC236}">
                <a16:creationId xmlns="" xmlns:a16="http://schemas.microsoft.com/office/drawing/2014/main" id="{E91E0C29-83C6-436D-A740-E2F4707C2042}"/>
              </a:ext>
            </a:extLst>
          </p:cNvPr>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sz="2400" b="0" dirty="0" smtClean="0">
                <a:solidFill>
                  <a:schemeClr val="accent3"/>
                </a:solidFill>
              </a:rPr>
              <a:t>Arrangements for other goods</a:t>
            </a:r>
            <a:endParaRPr lang="en-GB" sz="2400" b="0" dirty="0"/>
          </a:p>
        </p:txBody>
      </p:sp>
      <p:sp>
        <p:nvSpPr>
          <p:cNvPr id="30"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34" name="ee4pHeader1">
            <a:extLst>
              <a:ext uri="{FF2B5EF4-FFF2-40B4-BE49-F238E27FC236}">
                <a16:creationId xmlns="" xmlns:a16="http://schemas.microsoft.com/office/drawing/2014/main" id="{87DA45BE-4CAC-4058-AC5F-1C8F01FAE44A}"/>
              </a:ext>
            </a:extLst>
          </p:cNvPr>
          <p:cNvSpPr txBox="1"/>
          <p:nvPr/>
        </p:nvSpPr>
        <p:spPr>
          <a:xfrm>
            <a:off x="2210725" y="3215622"/>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Medicines with a 'centralised' authorisation will be given a UK authorisation.</a:t>
            </a:r>
          </a:p>
        </p:txBody>
      </p:sp>
      <p:pic>
        <p:nvPicPr>
          <p:cNvPr id="36" name="Graphic 6" descr="Network">
            <a:extLst>
              <a:ext uri="{FF2B5EF4-FFF2-40B4-BE49-F238E27FC236}">
                <a16:creationId xmlns:a16="http://schemas.microsoft.com/office/drawing/2014/main" xmlns="" id="{E227BCA2-A985-4514-8FD1-65FCDAD230D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50154" y="1460081"/>
            <a:ext cx="623814" cy="623814"/>
          </a:xfrm>
          <a:prstGeom prst="rect">
            <a:avLst/>
          </a:prstGeom>
        </p:spPr>
      </p:pic>
      <p:pic>
        <p:nvPicPr>
          <p:cNvPr id="38" name="Graphic 8" descr="Car">
            <a:extLst>
              <a:ext uri="{FF2B5EF4-FFF2-40B4-BE49-F238E27FC236}">
                <a16:creationId xmlns:a16="http://schemas.microsoft.com/office/drawing/2014/main" xmlns="" id="{EA1F5F6B-F7F9-4378-B767-E044886BF5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50154" y="2343455"/>
            <a:ext cx="623814" cy="623814"/>
          </a:xfrm>
          <a:prstGeom prst="rect">
            <a:avLst/>
          </a:prstGeom>
        </p:spPr>
      </p:pic>
      <p:pic>
        <p:nvPicPr>
          <p:cNvPr id="39" name="Graphic 10" descr="List">
            <a:extLst>
              <a:ext uri="{FF2B5EF4-FFF2-40B4-BE49-F238E27FC236}">
                <a16:creationId xmlns:a16="http://schemas.microsoft.com/office/drawing/2014/main" xmlns="" id="{6C3356C7-8F73-4B16-B903-165276203F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108717" y="5165661"/>
            <a:ext cx="706687" cy="706687"/>
          </a:xfrm>
          <a:prstGeom prst="rect">
            <a:avLst/>
          </a:prstGeom>
        </p:spPr>
      </p:pic>
      <p:pic>
        <p:nvPicPr>
          <p:cNvPr id="40" name="Graphic 9" descr="Network">
            <a:extLst>
              <a:ext uri="{FF2B5EF4-FFF2-40B4-BE49-F238E27FC236}">
                <a16:creationId xmlns:a16="http://schemas.microsoft.com/office/drawing/2014/main" xmlns="" id="{90827E88-8390-438E-A609-31E35B66C6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49538" y="3226829"/>
            <a:ext cx="623814" cy="623814"/>
          </a:xfrm>
          <a:prstGeom prst="rect">
            <a:avLst/>
          </a:prstGeom>
        </p:spPr>
      </p:pic>
      <p:grpSp>
        <p:nvGrpSpPr>
          <p:cNvPr id="41" name="Group 40">
            <a:extLst>
              <a:ext uri="{FF2B5EF4-FFF2-40B4-BE49-F238E27FC236}">
                <a16:creationId xmlns:a16="http://schemas.microsoft.com/office/drawing/2014/main" xmlns="" id="{C8CF0CF1-47FD-48DC-A779-940643C0FDE5}"/>
              </a:ext>
            </a:extLst>
          </p:cNvPr>
          <p:cNvGrpSpPr>
            <a:grpSpLocks noChangeAspect="1"/>
          </p:cNvGrpSpPr>
          <p:nvPr/>
        </p:nvGrpSpPr>
        <p:grpSpPr>
          <a:xfrm>
            <a:off x="1181368" y="4311032"/>
            <a:ext cx="593186" cy="593186"/>
            <a:chOff x="5273675" y="2606675"/>
            <a:chExt cx="1644650" cy="1644650"/>
          </a:xfrm>
        </p:grpSpPr>
        <p:sp>
          <p:nvSpPr>
            <p:cNvPr id="44"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66" name="Group 65">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67"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68"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Tree>
    <p:extLst>
      <p:ext uri="{BB962C8B-B14F-4D97-AF65-F5344CB8AC3E}">
        <p14:creationId xmlns:p14="http://schemas.microsoft.com/office/powerpoint/2010/main" val="1813552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Non-harmonised goods</a:t>
            </a:r>
            <a:endParaRPr lang="en-GB" dirty="0"/>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2055239" y="144555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Products subject to national rather than EU-wide rules can sometimes be sold freely across the EU by virtue of the ‘mutual recognition principle’.</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2061021" y="2471101"/>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will no longer be within scope of the mutual recognition principle after Exit.</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2061021" y="347191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April 2020: updated 'Mutual Recognition Regulation' will come into force in the EU but will not apply to UK​.</a:t>
            </a:r>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968574"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3" name="ee4pHeader2">
            <a:extLst>
              <a:ext uri="{FF2B5EF4-FFF2-40B4-BE49-F238E27FC236}">
                <a16:creationId xmlns="" xmlns:a16="http://schemas.microsoft.com/office/drawing/2014/main" id="{8A33515C-4897-4A90-A3DB-326EEAD6EED8}"/>
              </a:ext>
            </a:extLst>
          </p:cNvPr>
          <p:cNvSpPr txBox="1"/>
          <p:nvPr/>
        </p:nvSpPr>
        <p:spPr>
          <a:xfrm>
            <a:off x="2072584" y="4623368"/>
            <a:ext cx="6801424"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If you export these goods to the UK you must check they meet UK national requirements.</a:t>
            </a:r>
          </a:p>
        </p:txBody>
      </p:sp>
      <p:grpSp>
        <p:nvGrpSpPr>
          <p:cNvPr id="28" name="Group 27"/>
          <p:cNvGrpSpPr/>
          <p:nvPr/>
        </p:nvGrpSpPr>
        <p:grpSpPr>
          <a:xfrm>
            <a:off x="897451" y="2486998"/>
            <a:ext cx="684000" cy="684000"/>
            <a:chOff x="4843364" y="3319364"/>
            <a:chExt cx="219273" cy="219273"/>
          </a:xfrm>
          <a:solidFill>
            <a:srgbClr val="002060"/>
          </a:solidFill>
        </p:grpSpPr>
        <p:sp>
          <p:nvSpPr>
            <p:cNvPr id="29"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0"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26" name="Group 25">
            <a:extLst>
              <a:ext uri="{FF2B5EF4-FFF2-40B4-BE49-F238E27FC236}">
                <a16:creationId xmlns="" xmlns:a16="http://schemas.microsoft.com/office/drawing/2014/main" id="{DCA75191-F45B-4BED-9798-CF2E48B1CE05}"/>
              </a:ext>
            </a:extLst>
          </p:cNvPr>
          <p:cNvGrpSpPr>
            <a:grpSpLocks/>
          </p:cNvGrpSpPr>
          <p:nvPr/>
        </p:nvGrpSpPr>
        <p:grpSpPr>
          <a:xfrm>
            <a:off x="897451" y="4584134"/>
            <a:ext cx="684000" cy="685078"/>
            <a:chOff x="4843364" y="3319364"/>
            <a:chExt cx="219273" cy="219273"/>
          </a:xfrm>
        </p:grpSpPr>
        <p:sp>
          <p:nvSpPr>
            <p:cNvPr id="27" name="Oval 16">
              <a:extLst>
                <a:ext uri="{FF2B5EF4-FFF2-40B4-BE49-F238E27FC236}">
                  <a16:creationId xmlns="" xmlns:a16="http://schemas.microsoft.com/office/drawing/2014/main" id="{B5D0064D-BC2A-4E84-BC0E-468352728A0A}"/>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smtClean="0">
                <a:ln>
                  <a:noFill/>
                </a:ln>
                <a:solidFill>
                  <a:srgbClr val="000000"/>
                </a:solidFill>
                <a:effectLst/>
                <a:uLnTx/>
                <a:uFillTx/>
                <a:latin typeface="Trebuchet MS"/>
              </a:endParaRPr>
            </a:p>
          </p:txBody>
        </p:sp>
        <p:sp>
          <p:nvSpPr>
            <p:cNvPr id="32" name="Freeform 17">
              <a:extLst>
                <a:ext uri="{FF2B5EF4-FFF2-40B4-BE49-F238E27FC236}">
                  <a16:creationId xmlns="" xmlns:a16="http://schemas.microsoft.com/office/drawing/2014/main"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200596" tIns="100300" rIns="200596" bIns="10030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smtClean="0">
                <a:ln>
                  <a:noFill/>
                </a:ln>
                <a:solidFill>
                  <a:srgbClr val="000000"/>
                </a:solidFill>
                <a:effectLst/>
                <a:uLnTx/>
                <a:uFillTx/>
                <a:latin typeface="Trebuchet MS"/>
              </a:endParaRPr>
            </a:p>
          </p:txBody>
        </p:sp>
      </p:grpSp>
      <p:grpSp>
        <p:nvGrpSpPr>
          <p:cNvPr id="33" name="Group 32"/>
          <p:cNvGrpSpPr/>
          <p:nvPr/>
        </p:nvGrpSpPr>
        <p:grpSpPr>
          <a:xfrm>
            <a:off x="897451" y="3503707"/>
            <a:ext cx="684000" cy="684000"/>
            <a:chOff x="4843364" y="3319364"/>
            <a:chExt cx="219273" cy="219273"/>
          </a:xfrm>
          <a:solidFill>
            <a:srgbClr val="002060"/>
          </a:solidFill>
        </p:grpSpPr>
        <p:sp>
          <p:nvSpPr>
            <p:cNvPr id="34"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5"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36" name="Group 35">
            <a:extLst>
              <a:ext uri="{FF2B5EF4-FFF2-40B4-BE49-F238E27FC236}">
                <a16:creationId xmlns:a16="http://schemas.microsoft.com/office/drawing/2014/main" xmlns="" id="{C8CF0CF1-47FD-48DC-A779-940643C0FDE5}"/>
              </a:ext>
            </a:extLst>
          </p:cNvPr>
          <p:cNvGrpSpPr>
            <a:grpSpLocks noChangeAspect="1"/>
          </p:cNvGrpSpPr>
          <p:nvPr/>
        </p:nvGrpSpPr>
        <p:grpSpPr>
          <a:xfrm>
            <a:off x="988265" y="1495975"/>
            <a:ext cx="593186" cy="593186"/>
            <a:chOff x="5273675" y="2606675"/>
            <a:chExt cx="1644650" cy="1644650"/>
          </a:xfrm>
        </p:grpSpPr>
        <p:sp>
          <p:nvSpPr>
            <p:cNvPr id="37"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38" name="Group 37">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48"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49"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
        <p:nvSpPr>
          <p:cNvPr id="2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836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Automotive manufacturers: </a:t>
            </a:r>
            <a:r>
              <a:rPr lang="en-GB" dirty="0" smtClean="0"/>
              <a:t>how things </a:t>
            </a:r>
            <a:r>
              <a:rPr lang="en-GB" dirty="0"/>
              <a:t>work today</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2055239" y="144555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Safety and environmental standards for vehicle and component manufacturer type-approvals are set in framework regulations on </a:t>
            </a:r>
            <a:r>
              <a:rPr lang="en-GB" dirty="0" smtClean="0"/>
              <a:t>ECWVTA.</a:t>
            </a:r>
            <a:endParaRPr lang="en-GB" dirty="0"/>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2061021" y="2471101"/>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Vehicle Certification Agency (VCA) issues EU-recognised type-approvals, and acts as a technical service for compliance </a:t>
            </a:r>
            <a:r>
              <a:rPr lang="en-GB" dirty="0" smtClean="0"/>
              <a:t>testing.</a:t>
            </a:r>
            <a:endParaRPr lang="en-GB" dirty="0"/>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2061021" y="347191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is an individual contracting member to the UN-ECE, and continues to recognise UN-ECE approvals for vehicle systems and </a:t>
            </a:r>
            <a:r>
              <a:rPr lang="en-GB" dirty="0" smtClean="0"/>
              <a:t>components.</a:t>
            </a:r>
            <a:endParaRPr lang="en-GB" dirty="0"/>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968574"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5" name="ee4pFootnotes"/>
          <p:cNvSpPr>
            <a:spLocks noChangeArrowheads="1"/>
          </p:cNvSpPr>
          <p:nvPr/>
        </p:nvSpPr>
        <p:spPr bwMode="auto">
          <a:xfrm>
            <a:off x="771483" y="5842785"/>
            <a:ext cx="7986346" cy="184666"/>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0" indent="0">
              <a:buNone/>
            </a:pPr>
            <a:r>
              <a:rPr lang="en-US" sz="1200" dirty="0">
                <a:solidFill>
                  <a:schemeClr val="tx1">
                    <a:lumMod val="100000"/>
                  </a:schemeClr>
                </a:solidFill>
                <a:cs typeface="Arial" pitchFamily="34" charset="0"/>
              </a:rPr>
              <a:t>1. </a:t>
            </a:r>
            <a:r>
              <a:rPr lang="en-GB" sz="1200" dirty="0">
                <a:solidFill>
                  <a:schemeClr val="tx1">
                    <a:lumMod val="100000"/>
                  </a:schemeClr>
                </a:solidFill>
                <a:cs typeface="Arial" pitchFamily="34" charset="0"/>
              </a:rPr>
              <a:t>European Community Whole Vehicle Type Approval</a:t>
            </a:r>
            <a:endParaRPr lang="en-US" sz="1200" dirty="0">
              <a:solidFill>
                <a:schemeClr val="tx1">
                  <a:lumMod val="100000"/>
                </a:schemeClr>
              </a:solidFill>
              <a:cs typeface="Arial" pitchFamily="34" charset="0"/>
            </a:endParaRPr>
          </a:p>
        </p:txBody>
      </p:sp>
      <p:grpSp>
        <p:nvGrpSpPr>
          <p:cNvPr id="31" name="Group 30"/>
          <p:cNvGrpSpPr>
            <a:grpSpLocks noChangeAspect="1"/>
          </p:cNvGrpSpPr>
          <p:nvPr/>
        </p:nvGrpSpPr>
        <p:grpSpPr>
          <a:xfrm>
            <a:off x="968574" y="1461911"/>
            <a:ext cx="746045" cy="746736"/>
            <a:chOff x="5273801" y="2606040"/>
            <a:chExt cx="1644396" cy="1645920"/>
          </a:xfrm>
        </p:grpSpPr>
        <p:sp>
          <p:nvSpPr>
            <p:cNvPr id="39"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0" name="Group 39"/>
            <p:cNvGrpSpPr/>
            <p:nvPr/>
          </p:nvGrpSpPr>
          <p:grpSpPr>
            <a:xfrm>
              <a:off x="5343905" y="2928366"/>
              <a:ext cx="1505712" cy="995553"/>
              <a:chOff x="5343905" y="2928366"/>
              <a:chExt cx="1505712" cy="995553"/>
            </a:xfrm>
          </p:grpSpPr>
          <p:sp>
            <p:nvSpPr>
              <p:cNvPr id="41"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2"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43" name="Group 42"/>
          <p:cNvGrpSpPr>
            <a:grpSpLocks noChangeAspect="1"/>
          </p:cNvGrpSpPr>
          <p:nvPr/>
        </p:nvGrpSpPr>
        <p:grpSpPr>
          <a:xfrm>
            <a:off x="968574" y="2508388"/>
            <a:ext cx="746045" cy="746736"/>
            <a:chOff x="5273801" y="2606040"/>
            <a:chExt cx="1644396" cy="1645920"/>
          </a:xfrm>
        </p:grpSpPr>
        <p:sp>
          <p:nvSpPr>
            <p:cNvPr id="44"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5" name="Group 44"/>
            <p:cNvGrpSpPr/>
            <p:nvPr/>
          </p:nvGrpSpPr>
          <p:grpSpPr>
            <a:xfrm>
              <a:off x="5343905" y="2928366"/>
              <a:ext cx="1505712" cy="995553"/>
              <a:chOff x="5343905" y="2928366"/>
              <a:chExt cx="1505712" cy="995553"/>
            </a:xfrm>
          </p:grpSpPr>
          <p:sp>
            <p:nvSpPr>
              <p:cNvPr id="46"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7"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50" name="Group 49"/>
          <p:cNvGrpSpPr>
            <a:grpSpLocks noChangeAspect="1"/>
          </p:cNvGrpSpPr>
          <p:nvPr/>
        </p:nvGrpSpPr>
        <p:grpSpPr>
          <a:xfrm>
            <a:off x="968574" y="3471914"/>
            <a:ext cx="746045" cy="746736"/>
            <a:chOff x="5273801" y="2606040"/>
            <a:chExt cx="1644396" cy="1645920"/>
          </a:xfrm>
        </p:grpSpPr>
        <p:sp>
          <p:nvSpPr>
            <p:cNvPr id="51"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52" name="Group 51"/>
            <p:cNvGrpSpPr/>
            <p:nvPr/>
          </p:nvGrpSpPr>
          <p:grpSpPr>
            <a:xfrm>
              <a:off x="5343905" y="2928366"/>
              <a:ext cx="1505712" cy="995553"/>
              <a:chOff x="5343905" y="2928366"/>
              <a:chExt cx="1505712" cy="995553"/>
            </a:xfrm>
          </p:grpSpPr>
          <p:sp>
            <p:nvSpPr>
              <p:cNvPr id="53"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54"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spTree>
    <p:extLst>
      <p:ext uri="{BB962C8B-B14F-4D97-AF65-F5344CB8AC3E}">
        <p14:creationId xmlns:p14="http://schemas.microsoft.com/office/powerpoint/2010/main" val="19261223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Automotive: </a:t>
            </a:r>
            <a:r>
              <a:rPr lang="en-GB" dirty="0" smtClean="0"/>
              <a:t>checklist </a:t>
            </a:r>
            <a:r>
              <a:rPr lang="en-GB" dirty="0"/>
              <a:t>of actions for selling into the UK</a:t>
            </a:r>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2055239" y="144555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Motor vehicles to be placed on the UK market will need to convert their existing EC type-approvals to UK type-approval by applying to VCA for a provisional UK </a:t>
            </a:r>
            <a:r>
              <a:rPr lang="en-GB" dirty="0" smtClean="0"/>
              <a:t>type-approval.</a:t>
            </a:r>
            <a:endParaRPr lang="en-GB" dirty="0"/>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2061021" y="2471101"/>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New vehicle approvals will require VCA-issued UK type-approval after exit day (subject to new legislation which will come into force in Autumn 2019</a:t>
            </a:r>
            <a:r>
              <a:rPr lang="en-GB" dirty="0" smtClean="0"/>
              <a:t>).</a:t>
            </a:r>
            <a:endParaRPr lang="en-GB" dirty="0"/>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2061021" y="347191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For manufacturers with valid EC type-approval post exit: duplicate testing is not required, but manufacturers will need to supply documentary evidence to prove </a:t>
            </a:r>
            <a:r>
              <a:rPr lang="en-GB" dirty="0" smtClean="0"/>
              <a:t>compliance.</a:t>
            </a:r>
            <a:endParaRPr lang="en-GB" dirty="0"/>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968574"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6" name="ee4pHeader1">
            <a:extLst>
              <a:ext uri="{FF2B5EF4-FFF2-40B4-BE49-F238E27FC236}">
                <a16:creationId xmlns="" xmlns:a16="http://schemas.microsoft.com/office/drawing/2014/main" id="{F33301F7-EF7E-419D-8B75-31188CE2EB9F}"/>
              </a:ext>
            </a:extLst>
          </p:cNvPr>
          <p:cNvSpPr txBox="1"/>
          <p:nvPr/>
        </p:nvSpPr>
        <p:spPr>
          <a:xfrm>
            <a:off x="2061021" y="449935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Read the detailed guidance on </a:t>
            </a:r>
            <a:r>
              <a:rPr lang="en-GB" dirty="0" smtClean="0"/>
              <a:t>gov.uk.</a:t>
            </a:r>
            <a:endParaRPr lang="en-GB" dirty="0"/>
          </a:p>
        </p:txBody>
      </p:sp>
      <p:sp>
        <p:nvSpPr>
          <p:cNvPr id="27" name="Rectangle 26"/>
          <p:cNvSpPr/>
          <p:nvPr/>
        </p:nvSpPr>
        <p:spPr>
          <a:xfrm>
            <a:off x="1156419" y="162756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8" name="Rectangle 27"/>
          <p:cNvSpPr/>
          <p:nvPr/>
        </p:nvSpPr>
        <p:spPr>
          <a:xfrm>
            <a:off x="1156419" y="4676380"/>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9" name="Rectangle 28"/>
          <p:cNvSpPr/>
          <p:nvPr/>
        </p:nvSpPr>
        <p:spPr>
          <a:xfrm>
            <a:off x="1156419" y="3660109"/>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30" name="Rectangle 29"/>
          <p:cNvSpPr/>
          <p:nvPr/>
        </p:nvSpPr>
        <p:spPr>
          <a:xfrm>
            <a:off x="1156419" y="2643837"/>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Tree>
    <p:extLst>
      <p:ext uri="{BB962C8B-B14F-4D97-AF65-F5344CB8AC3E}">
        <p14:creationId xmlns:p14="http://schemas.microsoft.com/office/powerpoint/2010/main" val="268161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320825" y="946565"/>
            <a:ext cx="8552208" cy="5206106"/>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20000"/>
              </a:lnSpc>
              <a:spcBef>
                <a:spcPts val="0"/>
              </a:spcBef>
              <a:spcAft>
                <a:spcPts val="600"/>
              </a:spcAft>
            </a:pPr>
            <a:r>
              <a:rPr lang="en-GB" sz="1600" dirty="0" smtClean="0">
                <a:solidFill>
                  <a:prstClr val="black"/>
                </a:solidFill>
                <a:cs typeface="Arial" panose="020B0604020202020204" pitchFamily="34" charset="0"/>
              </a:rPr>
              <a:t>UK border </a:t>
            </a:r>
            <a:r>
              <a:rPr lang="en-GB" sz="1600" dirty="0">
                <a:solidFill>
                  <a:prstClr val="black"/>
                </a:solidFill>
                <a:cs typeface="Arial" panose="020B0604020202020204" pitchFamily="34" charset="0"/>
              </a:rPr>
              <a:t>planning assumptions </a:t>
            </a:r>
            <a:r>
              <a:rPr lang="en-GB" sz="1600" dirty="0" smtClean="0">
                <a:solidFill>
                  <a:prstClr val="black"/>
                </a:solidFill>
                <a:cs typeface="Arial" panose="020B0604020202020204" pitchFamily="34" charset="0"/>
              </a:rPr>
              <a:t>are now focussed on trader readiness, and the potential for </a:t>
            </a:r>
            <a:r>
              <a:rPr lang="en-GB" sz="1600" dirty="0">
                <a:solidFill>
                  <a:prstClr val="black"/>
                </a:solidFill>
                <a:cs typeface="Arial" panose="020B0604020202020204" pitchFamily="34" charset="0"/>
              </a:rPr>
              <a:t>disruption </a:t>
            </a:r>
            <a:r>
              <a:rPr lang="en-GB" sz="1600" dirty="0" smtClean="0">
                <a:solidFill>
                  <a:prstClr val="black"/>
                </a:solidFill>
                <a:cs typeface="Arial" panose="020B0604020202020204" pitchFamily="34" charset="0"/>
              </a:rPr>
              <a:t>to </a:t>
            </a:r>
            <a:r>
              <a:rPr lang="en-GB" sz="1600" dirty="0" err="1" smtClean="0">
                <a:solidFill>
                  <a:prstClr val="black"/>
                </a:solidFill>
                <a:cs typeface="Arial" panose="020B0604020202020204" pitchFamily="34" charset="0"/>
              </a:rPr>
              <a:t>RoRo</a:t>
            </a:r>
            <a:r>
              <a:rPr lang="en-GB" sz="1600" dirty="0" smtClean="0">
                <a:solidFill>
                  <a:prstClr val="black"/>
                </a:solidFill>
                <a:cs typeface="Arial" panose="020B0604020202020204" pitchFamily="34" charset="0"/>
              </a:rPr>
              <a:t> flow in the event </a:t>
            </a:r>
            <a:r>
              <a:rPr lang="en-GB" sz="1600" dirty="0">
                <a:solidFill>
                  <a:prstClr val="black"/>
                </a:solidFill>
                <a:cs typeface="Arial" panose="020B0604020202020204" pitchFamily="34" charset="0"/>
              </a:rPr>
              <a:t>of </a:t>
            </a:r>
            <a:r>
              <a:rPr lang="en-GB" sz="1600" dirty="0" smtClean="0">
                <a:solidFill>
                  <a:prstClr val="black"/>
                </a:solidFill>
                <a:cs typeface="Arial" panose="020B0604020202020204" pitchFamily="34" charset="0"/>
              </a:rPr>
              <a:t>a “No Deal”.</a:t>
            </a:r>
            <a:endParaRPr lang="en-GB" sz="1600" dirty="0">
              <a:solidFill>
                <a:prstClr val="black"/>
              </a:solidFill>
              <a:cs typeface="Arial" panose="020B0604020202020204" pitchFamily="34" charset="0"/>
            </a:endParaRPr>
          </a:p>
          <a:p>
            <a:pPr marL="342900" lvl="1" indent="-342900">
              <a:lnSpc>
                <a:spcPct val="120000"/>
              </a:lnSpc>
              <a:spcBef>
                <a:spcPts val="0"/>
              </a:spcBef>
              <a:spcAft>
                <a:spcPts val="600"/>
              </a:spcAft>
            </a:pPr>
            <a:r>
              <a:rPr lang="en-GB" sz="1600" dirty="0">
                <a:solidFill>
                  <a:prstClr val="black"/>
                </a:solidFill>
                <a:cs typeface="Arial" panose="020B0604020202020204" pitchFamily="34" charset="0"/>
              </a:rPr>
              <a:t>W</a:t>
            </a:r>
            <a:r>
              <a:rPr lang="en-GB" sz="1600" dirty="0" smtClean="0">
                <a:solidFill>
                  <a:prstClr val="black"/>
                </a:solidFill>
                <a:cs typeface="Arial" panose="020B0604020202020204" pitchFamily="34" charset="0"/>
              </a:rPr>
              <a:t>e have </a:t>
            </a:r>
            <a:r>
              <a:rPr lang="en-GB" sz="1600" smtClean="0">
                <a:solidFill>
                  <a:prstClr val="black"/>
                </a:solidFill>
                <a:cs typeface="Arial" panose="020B0604020202020204" pitchFamily="34" charset="0"/>
              </a:rPr>
              <a:t>revised the </a:t>
            </a:r>
            <a:r>
              <a:rPr lang="en-GB" sz="1600" dirty="0" smtClean="0">
                <a:solidFill>
                  <a:prstClr val="black"/>
                </a:solidFill>
                <a:cs typeface="Arial" panose="020B0604020202020204" pitchFamily="34" charset="0"/>
              </a:rPr>
              <a:t>original assumptions </a:t>
            </a:r>
            <a:r>
              <a:rPr lang="en-GB" sz="1600" dirty="0">
                <a:solidFill>
                  <a:prstClr val="black"/>
                </a:solidFill>
                <a:cs typeface="Arial" panose="020B0604020202020204" pitchFamily="34" charset="0"/>
              </a:rPr>
              <a:t>to reflect </a:t>
            </a:r>
            <a:r>
              <a:rPr lang="en-GB" sz="1600" dirty="0" smtClean="0">
                <a:solidFill>
                  <a:prstClr val="black"/>
                </a:solidFill>
                <a:cs typeface="Arial" panose="020B0604020202020204" pitchFamily="34" charset="0"/>
              </a:rPr>
              <a:t>that infrastructure &amp; resources (customs / SPS facilities) are now in place in France. </a:t>
            </a:r>
            <a:endParaRPr lang="en-GB" sz="1600" dirty="0">
              <a:solidFill>
                <a:prstClr val="black"/>
              </a:solidFill>
              <a:cs typeface="Arial" panose="020B0604020202020204" pitchFamily="34" charset="0"/>
            </a:endParaRPr>
          </a:p>
          <a:p>
            <a:pPr marL="342900" lvl="1" indent="-342900">
              <a:lnSpc>
                <a:spcPct val="120000"/>
              </a:lnSpc>
              <a:spcBef>
                <a:spcPts val="0"/>
              </a:spcBef>
              <a:spcAft>
                <a:spcPts val="600"/>
              </a:spcAft>
            </a:pPr>
            <a:r>
              <a:rPr lang="en-GB" sz="1600" dirty="0">
                <a:solidFill>
                  <a:prstClr val="black"/>
                </a:solidFill>
                <a:cs typeface="Arial" panose="020B0604020202020204" pitchFamily="34" charset="0"/>
              </a:rPr>
              <a:t>UK </a:t>
            </a:r>
            <a:r>
              <a:rPr lang="en-GB" sz="1600" dirty="0" smtClean="0">
                <a:solidFill>
                  <a:prstClr val="black"/>
                </a:solidFill>
                <a:cs typeface="Arial" panose="020B0604020202020204" pitchFamily="34" charset="0"/>
              </a:rPr>
              <a:t> Day 1 arrangements </a:t>
            </a:r>
            <a:r>
              <a:rPr lang="en-GB" sz="1600" dirty="0">
                <a:solidFill>
                  <a:prstClr val="black"/>
                </a:solidFill>
                <a:cs typeface="Arial" panose="020B0604020202020204" pitchFamily="34" charset="0"/>
              </a:rPr>
              <a:t>do not include any new checks at the border, so will not </a:t>
            </a:r>
            <a:r>
              <a:rPr lang="en-GB" sz="1600" dirty="0" smtClean="0">
                <a:solidFill>
                  <a:prstClr val="black"/>
                </a:solidFill>
                <a:cs typeface="Arial" panose="020B0604020202020204" pitchFamily="34" charset="0"/>
              </a:rPr>
              <a:t>constrain the flow </a:t>
            </a:r>
            <a:r>
              <a:rPr lang="en-GB" sz="1600" dirty="0">
                <a:solidFill>
                  <a:prstClr val="black"/>
                </a:solidFill>
                <a:cs typeface="Arial" panose="020B0604020202020204" pitchFamily="34" charset="0"/>
              </a:rPr>
              <a:t>of </a:t>
            </a:r>
            <a:r>
              <a:rPr lang="en-GB" sz="1600" dirty="0" smtClean="0">
                <a:solidFill>
                  <a:prstClr val="black"/>
                </a:solidFill>
                <a:cs typeface="Arial" panose="020B0604020202020204" pitchFamily="34" charset="0"/>
              </a:rPr>
              <a:t>RoRo goods </a:t>
            </a:r>
            <a:r>
              <a:rPr lang="en-GB" sz="1600" b="1" dirty="0">
                <a:solidFill>
                  <a:prstClr val="black"/>
                </a:solidFill>
                <a:cs typeface="Arial" panose="020B0604020202020204" pitchFamily="34" charset="0"/>
              </a:rPr>
              <a:t>into </a:t>
            </a:r>
            <a:r>
              <a:rPr lang="en-GB" sz="1600" b="1" dirty="0" smtClean="0">
                <a:solidFill>
                  <a:prstClr val="black"/>
                </a:solidFill>
                <a:cs typeface="Arial" panose="020B0604020202020204" pitchFamily="34" charset="0"/>
              </a:rPr>
              <a:t>the UK</a:t>
            </a:r>
            <a:r>
              <a:rPr lang="en-GB" sz="1600" dirty="0" smtClean="0">
                <a:solidFill>
                  <a:prstClr val="black"/>
                </a:solidFill>
                <a:cs typeface="Arial" panose="020B0604020202020204" pitchFamily="34" charset="0"/>
              </a:rPr>
              <a:t>.</a:t>
            </a:r>
            <a:endParaRPr lang="en-GB" sz="1600" dirty="0">
              <a:solidFill>
                <a:prstClr val="black"/>
              </a:solidFill>
              <a:cs typeface="Arial" panose="020B0604020202020204" pitchFamily="34" charset="0"/>
            </a:endParaRPr>
          </a:p>
          <a:p>
            <a:pPr marL="342900" lvl="1" indent="-342900">
              <a:lnSpc>
                <a:spcPct val="120000"/>
              </a:lnSpc>
              <a:spcBef>
                <a:spcPts val="0"/>
              </a:spcBef>
              <a:spcAft>
                <a:spcPts val="600"/>
              </a:spcAft>
            </a:pPr>
            <a:r>
              <a:rPr lang="en-GB" sz="1600" dirty="0">
                <a:solidFill>
                  <a:prstClr val="black"/>
                </a:solidFill>
                <a:cs typeface="Arial" panose="020B0604020202020204" pitchFamily="34" charset="0"/>
              </a:rPr>
              <a:t>G</a:t>
            </a:r>
            <a:r>
              <a:rPr lang="en-GB" sz="1600" dirty="0" smtClean="0">
                <a:solidFill>
                  <a:prstClr val="black"/>
                </a:solidFill>
                <a:cs typeface="Arial" panose="020B0604020202020204" pitchFamily="34" charset="0"/>
              </a:rPr>
              <a:t>iven the nature of the closed </a:t>
            </a:r>
            <a:r>
              <a:rPr lang="en-GB" sz="1600" dirty="0">
                <a:solidFill>
                  <a:prstClr val="black"/>
                </a:solidFill>
                <a:cs typeface="Arial" panose="020B0604020202020204" pitchFamily="34" charset="0"/>
              </a:rPr>
              <a:t>loop system </a:t>
            </a:r>
            <a:r>
              <a:rPr lang="en-GB" sz="1600" dirty="0" smtClean="0">
                <a:solidFill>
                  <a:prstClr val="black"/>
                </a:solidFill>
                <a:cs typeface="Arial" panose="020B0604020202020204" pitchFamily="34" charset="0"/>
              </a:rPr>
              <a:t>at the short straits, there is a risk of disruption to the flow </a:t>
            </a:r>
            <a:r>
              <a:rPr lang="en-GB" sz="1600" dirty="0">
                <a:solidFill>
                  <a:prstClr val="black"/>
                </a:solidFill>
                <a:cs typeface="Arial" panose="020B0604020202020204" pitchFamily="34" charset="0"/>
              </a:rPr>
              <a:t>of goods into </a:t>
            </a:r>
            <a:r>
              <a:rPr lang="en-GB" sz="1600" dirty="0" smtClean="0">
                <a:solidFill>
                  <a:prstClr val="black"/>
                </a:solidFill>
                <a:cs typeface="Arial" panose="020B0604020202020204" pitchFamily="34" charset="0"/>
              </a:rPr>
              <a:t>and out of the UK.</a:t>
            </a:r>
          </a:p>
          <a:p>
            <a:pPr marL="0" lvl="1" indent="0">
              <a:lnSpc>
                <a:spcPct val="120000"/>
              </a:lnSpc>
              <a:spcBef>
                <a:spcPts val="0"/>
              </a:spcBef>
              <a:spcAft>
                <a:spcPts val="600"/>
              </a:spcAft>
              <a:buNone/>
            </a:pPr>
            <a:r>
              <a:rPr lang="en-GB" sz="1600" b="1" dirty="0">
                <a:solidFill>
                  <a:prstClr val="black"/>
                </a:solidFill>
                <a:cs typeface="Arial" panose="020B0604020202020204" pitchFamily="34" charset="0"/>
              </a:rPr>
              <a:t>Our current </a:t>
            </a:r>
            <a:r>
              <a:rPr lang="en-GB" sz="1600" b="1" dirty="0" smtClean="0">
                <a:solidFill>
                  <a:prstClr val="black"/>
                </a:solidFill>
                <a:cs typeface="Arial" panose="020B0604020202020204" pitchFamily="34" charset="0"/>
              </a:rPr>
              <a:t>assumptions are: </a:t>
            </a:r>
            <a:endParaRPr lang="en-GB" sz="1600" b="1" dirty="0">
              <a:solidFill>
                <a:prstClr val="black"/>
              </a:solidFill>
              <a:cs typeface="Arial" panose="020B0604020202020204" pitchFamily="34" charset="0"/>
            </a:endParaRPr>
          </a:p>
          <a:p>
            <a:pPr marL="342900" lvl="1" indent="-342900">
              <a:lnSpc>
                <a:spcPct val="120000"/>
              </a:lnSpc>
              <a:spcBef>
                <a:spcPts val="0"/>
              </a:spcBef>
              <a:spcAft>
                <a:spcPts val="600"/>
              </a:spcAft>
            </a:pPr>
            <a:r>
              <a:rPr lang="en-GB" sz="1600" dirty="0" smtClean="0">
                <a:solidFill>
                  <a:prstClr val="black"/>
                </a:solidFill>
                <a:cs typeface="Arial" panose="020B0604020202020204" pitchFamily="34" charset="0"/>
              </a:rPr>
              <a:t>that </a:t>
            </a:r>
            <a:r>
              <a:rPr lang="en-GB" sz="1600" dirty="0">
                <a:solidFill>
                  <a:prstClr val="black"/>
                </a:solidFill>
                <a:cs typeface="Arial" panose="020B0604020202020204" pitchFamily="34" charset="0"/>
              </a:rPr>
              <a:t>less than 50% of freight vehicles will </a:t>
            </a:r>
            <a:r>
              <a:rPr lang="en-GB" sz="1600" dirty="0" smtClean="0">
                <a:solidFill>
                  <a:prstClr val="black"/>
                </a:solidFill>
                <a:cs typeface="Arial" panose="020B0604020202020204" pitchFamily="34" charset="0"/>
              </a:rPr>
              <a:t>have the </a:t>
            </a:r>
            <a:r>
              <a:rPr lang="en-GB" sz="1600" dirty="0">
                <a:solidFill>
                  <a:prstClr val="black"/>
                </a:solidFill>
                <a:cs typeface="Arial" panose="020B0604020202020204" pitchFamily="34" charset="0"/>
              </a:rPr>
              <a:t>correct documents. </a:t>
            </a:r>
          </a:p>
          <a:p>
            <a:pPr marL="342900" lvl="1" indent="-342900">
              <a:lnSpc>
                <a:spcPct val="120000"/>
              </a:lnSpc>
              <a:spcBef>
                <a:spcPts val="0"/>
              </a:spcBef>
              <a:spcAft>
                <a:spcPts val="600"/>
              </a:spcAft>
            </a:pPr>
            <a:r>
              <a:rPr lang="en-GB" sz="1600" dirty="0">
                <a:solidFill>
                  <a:prstClr val="black"/>
                </a:solidFill>
                <a:cs typeface="Arial" panose="020B0604020202020204" pitchFamily="34" charset="0"/>
              </a:rPr>
              <a:t>If unready trucks travel from the UK, they will have to be processed at the EU border, which may cause blockages and queues.</a:t>
            </a:r>
          </a:p>
          <a:p>
            <a:pPr marL="342900" lvl="1" indent="-342900">
              <a:lnSpc>
                <a:spcPct val="120000"/>
              </a:lnSpc>
              <a:spcBef>
                <a:spcPts val="0"/>
              </a:spcBef>
              <a:spcAft>
                <a:spcPts val="600"/>
              </a:spcAft>
            </a:pPr>
            <a:r>
              <a:rPr lang="en-GB" sz="1600" dirty="0">
                <a:solidFill>
                  <a:prstClr val="black"/>
                </a:solidFill>
                <a:cs typeface="Arial" panose="020B0604020202020204" pitchFamily="34" charset="0"/>
              </a:rPr>
              <a:t>In order to be ready, customs and SPS declarations must be prepared in advance of arrival at the EU border.</a:t>
            </a:r>
          </a:p>
          <a:p>
            <a:pPr marL="342900" lvl="1" indent="-342900">
              <a:lnSpc>
                <a:spcPct val="120000"/>
              </a:lnSpc>
              <a:spcBef>
                <a:spcPts val="0"/>
              </a:spcBef>
              <a:spcAft>
                <a:spcPts val="600"/>
              </a:spcAft>
            </a:pPr>
            <a:r>
              <a:rPr lang="en-GB" sz="1600" dirty="0">
                <a:solidFill>
                  <a:prstClr val="black"/>
                </a:solidFill>
                <a:cs typeface="Arial" panose="020B0604020202020204" pitchFamily="34" charset="0"/>
              </a:rPr>
              <a:t>Trucks with complex loads may have multiple consignments.</a:t>
            </a:r>
          </a:p>
          <a:p>
            <a:pPr marL="342900" lvl="1" indent="-342900">
              <a:lnSpc>
                <a:spcPct val="120000"/>
              </a:lnSpc>
              <a:spcBef>
                <a:spcPts val="0"/>
              </a:spcBef>
              <a:spcAft>
                <a:spcPts val="600"/>
              </a:spcAft>
            </a:pPr>
            <a:endParaRPr lang="en-GB" sz="1600" dirty="0">
              <a:solidFill>
                <a:prstClr val="black"/>
              </a:solidFill>
              <a:cs typeface="Arial" panose="020B0604020202020204" pitchFamily="34" charset="0"/>
            </a:endParaRPr>
          </a:p>
        </p:txBody>
      </p:sp>
      <p:sp>
        <p:nvSpPr>
          <p:cNvPr id="2" name="Title 1"/>
          <p:cNvSpPr>
            <a:spLocks noGrp="1"/>
          </p:cNvSpPr>
          <p:nvPr>
            <p:ph type="title"/>
          </p:nvPr>
        </p:nvSpPr>
        <p:spPr/>
        <p:txBody>
          <a:bodyPr/>
          <a:lstStyle/>
          <a:p>
            <a:r>
              <a:rPr lang="en-GB" dirty="0" smtClean="0"/>
              <a:t>UK border planning assumptions</a:t>
            </a:r>
            <a:endParaRPr lang="en-GB" dirty="0"/>
          </a:p>
        </p:txBody>
      </p:sp>
    </p:spTree>
    <p:extLst>
      <p:ext uri="{BB962C8B-B14F-4D97-AF65-F5344CB8AC3E}">
        <p14:creationId xmlns:p14="http://schemas.microsoft.com/office/powerpoint/2010/main" val="3023055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Other issues – travel, data transfers and geo-blocking</a:t>
            </a:r>
            <a:endParaRPr lang="en-GB" dirty="0"/>
          </a:p>
        </p:txBody>
      </p:sp>
      <p:sp>
        <p:nvSpPr>
          <p:cNvPr id="13" name="ee4pHeader1">
            <a:extLst>
              <a:ext uri="{FF2B5EF4-FFF2-40B4-BE49-F238E27FC236}">
                <a16:creationId xmlns="" xmlns:a16="http://schemas.microsoft.com/office/drawing/2014/main" id="{F367052F-DEFE-487B-B4B5-AD770E673EF6}"/>
              </a:ext>
            </a:extLst>
          </p:cNvPr>
          <p:cNvSpPr txBox="1"/>
          <p:nvPr/>
        </p:nvSpPr>
        <p:spPr>
          <a:xfrm>
            <a:off x="2055239" y="144555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EU/EEA/Swiss citizens will still be able to enter the UK for up to 3 months at a time, to work, visit or study, without requiring a visa.</a:t>
            </a:r>
          </a:p>
        </p:txBody>
      </p:sp>
      <p:sp>
        <p:nvSpPr>
          <p:cNvPr id="17" name="ee4pHeader1">
            <a:extLst>
              <a:ext uri="{FF2B5EF4-FFF2-40B4-BE49-F238E27FC236}">
                <a16:creationId xmlns="" xmlns:a16="http://schemas.microsoft.com/office/drawing/2014/main" id="{73AE082E-8A87-41F8-A6C1-3CE16DCD29D6}"/>
              </a:ext>
            </a:extLst>
          </p:cNvPr>
          <p:cNvSpPr txBox="1"/>
          <p:nvPr/>
        </p:nvSpPr>
        <p:spPr>
          <a:xfrm>
            <a:off x="2061021" y="265326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EEA based businesses can transfer personal data to the UK in 'No Deal' if ‘appropriate safeguards’ under GDPR are used (such as standard contractual clauses).</a:t>
            </a:r>
          </a:p>
        </p:txBody>
      </p:sp>
      <p:sp>
        <p:nvSpPr>
          <p:cNvPr id="19" name="ee4pHeader1">
            <a:extLst>
              <a:ext uri="{FF2B5EF4-FFF2-40B4-BE49-F238E27FC236}">
                <a16:creationId xmlns="" xmlns:a16="http://schemas.microsoft.com/office/drawing/2014/main" id="{F33301F7-EF7E-419D-8B75-31188CE2EB9F}"/>
              </a:ext>
            </a:extLst>
          </p:cNvPr>
          <p:cNvSpPr txBox="1"/>
          <p:nvPr/>
        </p:nvSpPr>
        <p:spPr>
          <a:xfrm>
            <a:off x="2061021" y="3860974"/>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As the geo-blocking regulation will no longer apply, traders from UK, EU and 3rd countries can offer different terms to UK customers compared to EU customers.</a:t>
            </a:r>
          </a:p>
        </p:txBody>
      </p:sp>
      <p:grpSp>
        <p:nvGrpSpPr>
          <p:cNvPr id="20" name="Group 19">
            <a:extLst>
              <a:ext uri="{FF2B5EF4-FFF2-40B4-BE49-F238E27FC236}">
                <a16:creationId xmlns="" xmlns:a16="http://schemas.microsoft.com/office/drawing/2014/main" id="{5CC093A0-017B-4320-8B23-0ACDCDE2C275}"/>
              </a:ext>
            </a:extLst>
          </p:cNvPr>
          <p:cNvGrpSpPr>
            <a:grpSpLocks/>
          </p:cNvGrpSpPr>
          <p:nvPr/>
        </p:nvGrpSpPr>
        <p:grpSpPr>
          <a:xfrm>
            <a:off x="968574" y="3610859"/>
            <a:ext cx="499961" cy="509816"/>
            <a:chOff x="4843364" y="3319364"/>
            <a:chExt cx="219273" cy="219273"/>
          </a:xfrm>
        </p:grpSpPr>
        <p:sp>
          <p:nvSpPr>
            <p:cNvPr id="21" name="Oval 16">
              <a:extLst>
                <a:ext uri="{FF2B5EF4-FFF2-40B4-BE49-F238E27FC236}">
                  <a16:creationId xmlns="" xmlns:a16="http://schemas.microsoft.com/office/drawing/2014/main"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 xmlns:a16="http://schemas.microsoft.com/office/drawing/2014/main"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pic>
        <p:nvPicPr>
          <p:cNvPr id="24" name="Graphic 33" descr="Arrow: Slight curve">
            <a:extLst>
              <a:ext uri="{FF2B5EF4-FFF2-40B4-BE49-F238E27FC236}">
                <a16:creationId xmlns:a16="http://schemas.microsoft.com/office/drawing/2014/main" xmlns="" id="{2158B867-EF2D-4170-80C4-9C23FCBA9B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10800000">
            <a:off x="890267" y="2732507"/>
            <a:ext cx="652265" cy="652265"/>
          </a:xfrm>
          <a:prstGeom prst="rect">
            <a:avLst/>
          </a:prstGeom>
        </p:spPr>
      </p:pic>
      <p:pic>
        <p:nvPicPr>
          <p:cNvPr id="25" name="Graphic 7" descr="World">
            <a:extLst>
              <a:ext uri="{FF2B5EF4-FFF2-40B4-BE49-F238E27FC236}">
                <a16:creationId xmlns:a16="http://schemas.microsoft.com/office/drawing/2014/main" xmlns="" id="{0F3E8668-52FD-47D2-B77A-CD253BF1A69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55000" y="3924502"/>
            <a:ext cx="652265" cy="652265"/>
          </a:xfrm>
          <a:prstGeom prst="rect">
            <a:avLst/>
          </a:prstGeom>
        </p:spPr>
      </p:pic>
      <p:grpSp>
        <p:nvGrpSpPr>
          <p:cNvPr id="31" name="bcgBugs_Plane">
            <a:extLst>
              <a:ext uri="{FF2B5EF4-FFF2-40B4-BE49-F238E27FC236}">
                <a16:creationId xmlns:a16="http://schemas.microsoft.com/office/drawing/2014/main" xmlns="" id="{08CCA5BF-499D-498C-B40D-0B500D47DA44}"/>
              </a:ext>
            </a:extLst>
          </p:cNvPr>
          <p:cNvGrpSpPr>
            <a:grpSpLocks noChangeAspect="1"/>
          </p:cNvGrpSpPr>
          <p:nvPr/>
        </p:nvGrpSpPr>
        <p:grpSpPr bwMode="auto">
          <a:xfrm>
            <a:off x="930930" y="1691881"/>
            <a:ext cx="500405" cy="500895"/>
            <a:chOff x="2818" y="1137"/>
            <a:chExt cx="2044" cy="2046"/>
          </a:xfrm>
        </p:grpSpPr>
        <p:sp>
          <p:nvSpPr>
            <p:cNvPr id="39" name="AutoShape 3">
              <a:extLst>
                <a:ext uri="{FF2B5EF4-FFF2-40B4-BE49-F238E27FC236}">
                  <a16:creationId xmlns:a16="http://schemas.microsoft.com/office/drawing/2014/main" xmlns="" id="{A033995F-0993-4AE1-866C-62842B800258}"/>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sp>
          <p:nvSpPr>
            <p:cNvPr id="40" name="Freeform 5">
              <a:extLst>
                <a:ext uri="{FF2B5EF4-FFF2-40B4-BE49-F238E27FC236}">
                  <a16:creationId xmlns:a16="http://schemas.microsoft.com/office/drawing/2014/main" xmlns="" id="{4E0BDB28-8041-440A-9D4D-7604502976CB}"/>
                </a:ext>
              </a:extLst>
            </p:cNvPr>
            <p:cNvSpPr>
              <a:spLocks/>
            </p:cNvSpPr>
            <p:nvPr/>
          </p:nvSpPr>
          <p:spPr bwMode="auto">
            <a:xfrm>
              <a:off x="2941" y="1260"/>
              <a:ext cx="1800" cy="1802"/>
            </a:xfrm>
            <a:custGeom>
              <a:avLst/>
              <a:gdLst>
                <a:gd name="T0" fmla="*/ 718 w 880"/>
                <a:gd name="T1" fmla="*/ 278 h 880"/>
                <a:gd name="T2" fmla="*/ 880 w 880"/>
                <a:gd name="T3" fmla="*/ 48 h 880"/>
                <a:gd name="T4" fmla="*/ 866 w 880"/>
                <a:gd name="T5" fmla="*/ 14 h 880"/>
                <a:gd name="T6" fmla="*/ 833 w 880"/>
                <a:gd name="T7" fmla="*/ 0 h 880"/>
                <a:gd name="T8" fmla="*/ 602 w 880"/>
                <a:gd name="T9" fmla="*/ 163 h 880"/>
                <a:gd name="T10" fmla="*/ 599 w 880"/>
                <a:gd name="T11" fmla="*/ 161 h 880"/>
                <a:gd name="T12" fmla="*/ 126 w 880"/>
                <a:gd name="T13" fmla="*/ 86 h 880"/>
                <a:gd name="T14" fmla="*/ 119 w 880"/>
                <a:gd name="T15" fmla="*/ 87 h 880"/>
                <a:gd name="T16" fmla="*/ 7 w 880"/>
                <a:gd name="T17" fmla="*/ 143 h 880"/>
                <a:gd name="T18" fmla="*/ 0 w 880"/>
                <a:gd name="T19" fmla="*/ 152 h 880"/>
                <a:gd name="T20" fmla="*/ 5 w 880"/>
                <a:gd name="T21" fmla="*/ 160 h 880"/>
                <a:gd name="T22" fmla="*/ 373 w 880"/>
                <a:gd name="T23" fmla="*/ 295 h 880"/>
                <a:gd name="T24" fmla="*/ 425 w 880"/>
                <a:gd name="T25" fmla="*/ 340 h 880"/>
                <a:gd name="T26" fmla="*/ 408 w 880"/>
                <a:gd name="T27" fmla="*/ 357 h 880"/>
                <a:gd name="T28" fmla="*/ 170 w 880"/>
                <a:gd name="T29" fmla="*/ 638 h 880"/>
                <a:gd name="T30" fmla="*/ 169 w 880"/>
                <a:gd name="T31" fmla="*/ 637 h 880"/>
                <a:gd name="T32" fmla="*/ 98 w 880"/>
                <a:gd name="T33" fmla="*/ 618 h 880"/>
                <a:gd name="T34" fmla="*/ 97 w 880"/>
                <a:gd name="T35" fmla="*/ 618 h 880"/>
                <a:gd name="T36" fmla="*/ 34 w 880"/>
                <a:gd name="T37" fmla="*/ 635 h 880"/>
                <a:gd name="T38" fmla="*/ 32 w 880"/>
                <a:gd name="T39" fmla="*/ 637 h 880"/>
                <a:gd name="T40" fmla="*/ 30 w 880"/>
                <a:gd name="T41" fmla="*/ 639 h 880"/>
                <a:gd name="T42" fmla="*/ 33 w 880"/>
                <a:gd name="T43" fmla="*/ 670 h 880"/>
                <a:gd name="T44" fmla="*/ 108 w 880"/>
                <a:gd name="T45" fmla="*/ 733 h 880"/>
                <a:gd name="T46" fmla="*/ 69 w 880"/>
                <a:gd name="T47" fmla="*/ 805 h 880"/>
                <a:gd name="T48" fmla="*/ 76 w 880"/>
                <a:gd name="T49" fmla="*/ 811 h 880"/>
                <a:gd name="T50" fmla="*/ 147 w 880"/>
                <a:gd name="T51" fmla="*/ 773 h 880"/>
                <a:gd name="T52" fmla="*/ 206 w 880"/>
                <a:gd name="T53" fmla="*/ 844 h 880"/>
                <a:gd name="T54" fmla="*/ 238 w 880"/>
                <a:gd name="T55" fmla="*/ 847 h 880"/>
                <a:gd name="T56" fmla="*/ 240 w 880"/>
                <a:gd name="T57" fmla="*/ 845 h 880"/>
                <a:gd name="T58" fmla="*/ 241 w 880"/>
                <a:gd name="T59" fmla="*/ 843 h 880"/>
                <a:gd name="T60" fmla="*/ 259 w 880"/>
                <a:gd name="T61" fmla="*/ 780 h 880"/>
                <a:gd name="T62" fmla="*/ 259 w 880"/>
                <a:gd name="T63" fmla="*/ 779 h 880"/>
                <a:gd name="T64" fmla="*/ 240 w 880"/>
                <a:gd name="T65" fmla="*/ 711 h 880"/>
                <a:gd name="T66" fmla="*/ 524 w 880"/>
                <a:gd name="T67" fmla="*/ 472 h 880"/>
                <a:gd name="T68" fmla="*/ 541 w 880"/>
                <a:gd name="T69" fmla="*/ 455 h 880"/>
                <a:gd name="T70" fmla="*/ 583 w 880"/>
                <a:gd name="T71" fmla="*/ 503 h 880"/>
                <a:gd name="T72" fmla="*/ 719 w 880"/>
                <a:gd name="T73" fmla="*/ 874 h 880"/>
                <a:gd name="T74" fmla="*/ 727 w 880"/>
                <a:gd name="T75" fmla="*/ 880 h 880"/>
                <a:gd name="T76" fmla="*/ 736 w 880"/>
                <a:gd name="T77" fmla="*/ 873 h 880"/>
                <a:gd name="T78" fmla="*/ 792 w 880"/>
                <a:gd name="T79" fmla="*/ 760 h 880"/>
                <a:gd name="T80" fmla="*/ 793 w 880"/>
                <a:gd name="T81" fmla="*/ 753 h 880"/>
                <a:gd name="T82" fmla="*/ 718 w 880"/>
                <a:gd name="T83" fmla="*/ 2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80">
                  <a:moveTo>
                    <a:pt x="718" y="278"/>
                  </a:moveTo>
                  <a:cubicBezTo>
                    <a:pt x="812" y="180"/>
                    <a:pt x="880" y="99"/>
                    <a:pt x="880" y="48"/>
                  </a:cubicBezTo>
                  <a:cubicBezTo>
                    <a:pt x="880" y="34"/>
                    <a:pt x="876" y="23"/>
                    <a:pt x="866" y="14"/>
                  </a:cubicBezTo>
                  <a:cubicBezTo>
                    <a:pt x="857" y="5"/>
                    <a:pt x="846" y="0"/>
                    <a:pt x="833" y="0"/>
                  </a:cubicBezTo>
                  <a:cubicBezTo>
                    <a:pt x="781" y="0"/>
                    <a:pt x="700" y="68"/>
                    <a:pt x="602" y="163"/>
                  </a:cubicBezTo>
                  <a:cubicBezTo>
                    <a:pt x="601" y="162"/>
                    <a:pt x="600" y="162"/>
                    <a:pt x="599" y="161"/>
                  </a:cubicBezTo>
                  <a:cubicBezTo>
                    <a:pt x="126" y="86"/>
                    <a:pt x="126" y="86"/>
                    <a:pt x="126" y="86"/>
                  </a:cubicBezTo>
                  <a:cubicBezTo>
                    <a:pt x="124" y="86"/>
                    <a:pt x="121" y="86"/>
                    <a:pt x="119" y="87"/>
                  </a:cubicBezTo>
                  <a:cubicBezTo>
                    <a:pt x="7" y="143"/>
                    <a:pt x="7" y="143"/>
                    <a:pt x="7" y="143"/>
                  </a:cubicBezTo>
                  <a:cubicBezTo>
                    <a:pt x="3" y="145"/>
                    <a:pt x="0" y="148"/>
                    <a:pt x="0" y="152"/>
                  </a:cubicBezTo>
                  <a:cubicBezTo>
                    <a:pt x="0" y="156"/>
                    <a:pt x="2" y="159"/>
                    <a:pt x="5" y="160"/>
                  </a:cubicBezTo>
                  <a:cubicBezTo>
                    <a:pt x="373" y="295"/>
                    <a:pt x="373" y="295"/>
                    <a:pt x="373" y="295"/>
                  </a:cubicBezTo>
                  <a:cubicBezTo>
                    <a:pt x="425" y="340"/>
                    <a:pt x="425" y="340"/>
                    <a:pt x="425" y="340"/>
                  </a:cubicBezTo>
                  <a:cubicBezTo>
                    <a:pt x="420" y="345"/>
                    <a:pt x="414" y="351"/>
                    <a:pt x="408" y="357"/>
                  </a:cubicBezTo>
                  <a:cubicBezTo>
                    <a:pt x="302" y="463"/>
                    <a:pt x="222" y="566"/>
                    <a:pt x="170" y="638"/>
                  </a:cubicBezTo>
                  <a:cubicBezTo>
                    <a:pt x="170" y="638"/>
                    <a:pt x="169" y="637"/>
                    <a:pt x="169" y="637"/>
                  </a:cubicBezTo>
                  <a:cubicBezTo>
                    <a:pt x="98" y="618"/>
                    <a:pt x="98" y="618"/>
                    <a:pt x="98" y="618"/>
                  </a:cubicBezTo>
                  <a:cubicBezTo>
                    <a:pt x="97" y="618"/>
                    <a:pt x="97" y="618"/>
                    <a:pt x="97" y="618"/>
                  </a:cubicBezTo>
                  <a:cubicBezTo>
                    <a:pt x="78" y="615"/>
                    <a:pt x="38" y="633"/>
                    <a:pt x="34" y="635"/>
                  </a:cubicBezTo>
                  <a:cubicBezTo>
                    <a:pt x="32" y="637"/>
                    <a:pt x="32" y="637"/>
                    <a:pt x="32" y="637"/>
                  </a:cubicBezTo>
                  <a:cubicBezTo>
                    <a:pt x="30" y="639"/>
                    <a:pt x="30" y="639"/>
                    <a:pt x="30" y="639"/>
                  </a:cubicBezTo>
                  <a:cubicBezTo>
                    <a:pt x="23" y="647"/>
                    <a:pt x="20" y="660"/>
                    <a:pt x="33" y="670"/>
                  </a:cubicBezTo>
                  <a:cubicBezTo>
                    <a:pt x="108" y="733"/>
                    <a:pt x="108" y="733"/>
                    <a:pt x="108" y="733"/>
                  </a:cubicBezTo>
                  <a:cubicBezTo>
                    <a:pt x="88" y="766"/>
                    <a:pt x="75" y="791"/>
                    <a:pt x="69" y="805"/>
                  </a:cubicBezTo>
                  <a:cubicBezTo>
                    <a:pt x="68" y="809"/>
                    <a:pt x="72" y="813"/>
                    <a:pt x="76" y="811"/>
                  </a:cubicBezTo>
                  <a:cubicBezTo>
                    <a:pt x="90" y="805"/>
                    <a:pt x="114" y="793"/>
                    <a:pt x="147" y="773"/>
                  </a:cubicBezTo>
                  <a:cubicBezTo>
                    <a:pt x="206" y="844"/>
                    <a:pt x="206" y="844"/>
                    <a:pt x="206" y="844"/>
                  </a:cubicBezTo>
                  <a:cubicBezTo>
                    <a:pt x="217" y="857"/>
                    <a:pt x="229" y="854"/>
                    <a:pt x="238" y="847"/>
                  </a:cubicBezTo>
                  <a:cubicBezTo>
                    <a:pt x="240" y="845"/>
                    <a:pt x="240" y="845"/>
                    <a:pt x="240" y="845"/>
                  </a:cubicBezTo>
                  <a:cubicBezTo>
                    <a:pt x="241" y="843"/>
                    <a:pt x="241" y="843"/>
                    <a:pt x="241" y="843"/>
                  </a:cubicBezTo>
                  <a:cubicBezTo>
                    <a:pt x="243" y="838"/>
                    <a:pt x="261" y="799"/>
                    <a:pt x="259" y="780"/>
                  </a:cubicBezTo>
                  <a:cubicBezTo>
                    <a:pt x="259" y="779"/>
                    <a:pt x="259" y="779"/>
                    <a:pt x="259" y="779"/>
                  </a:cubicBezTo>
                  <a:cubicBezTo>
                    <a:pt x="240" y="711"/>
                    <a:pt x="240" y="711"/>
                    <a:pt x="240" y="711"/>
                  </a:cubicBezTo>
                  <a:cubicBezTo>
                    <a:pt x="313" y="660"/>
                    <a:pt x="416" y="580"/>
                    <a:pt x="524" y="472"/>
                  </a:cubicBezTo>
                  <a:cubicBezTo>
                    <a:pt x="529" y="466"/>
                    <a:pt x="535" y="460"/>
                    <a:pt x="541" y="455"/>
                  </a:cubicBezTo>
                  <a:cubicBezTo>
                    <a:pt x="583" y="503"/>
                    <a:pt x="583" y="503"/>
                    <a:pt x="583" y="503"/>
                  </a:cubicBezTo>
                  <a:cubicBezTo>
                    <a:pt x="719" y="874"/>
                    <a:pt x="719" y="874"/>
                    <a:pt x="719" y="874"/>
                  </a:cubicBezTo>
                  <a:cubicBezTo>
                    <a:pt x="720" y="878"/>
                    <a:pt x="723" y="880"/>
                    <a:pt x="727" y="880"/>
                  </a:cubicBezTo>
                  <a:cubicBezTo>
                    <a:pt x="731" y="879"/>
                    <a:pt x="734" y="877"/>
                    <a:pt x="736" y="873"/>
                  </a:cubicBezTo>
                  <a:cubicBezTo>
                    <a:pt x="792" y="760"/>
                    <a:pt x="792" y="760"/>
                    <a:pt x="792" y="760"/>
                  </a:cubicBezTo>
                  <a:cubicBezTo>
                    <a:pt x="793" y="758"/>
                    <a:pt x="794" y="755"/>
                    <a:pt x="793" y="753"/>
                  </a:cubicBezTo>
                  <a:lnTo>
                    <a:pt x="718" y="278"/>
                  </a:ln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grpSp>
      <p:sp>
        <p:nvSpPr>
          <p:cNvPr id="1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311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Helping to Prepare Your Business</a:t>
            </a:r>
            <a:endParaRPr lang="en-GB" dirty="0"/>
          </a:p>
          <a:p>
            <a:r>
              <a:rPr lang="en-GB" sz="2400" b="0" dirty="0">
                <a:solidFill>
                  <a:schemeClr val="tx1"/>
                </a:solidFill>
              </a:rPr>
              <a:t>Stella Jarvis – Director, Border Delivery Group</a:t>
            </a:r>
          </a:p>
          <a:p>
            <a:r>
              <a:rPr lang="en-GB" sz="2400" b="0" dirty="0">
                <a:solidFill>
                  <a:schemeClr val="tx1"/>
                </a:solidFill>
              </a:rPr>
              <a:t>Heather Jones – Deputy Director, Border Deliver Group, </a:t>
            </a:r>
            <a:r>
              <a:rPr lang="en-GB" sz="2400" b="0" dirty="0" err="1">
                <a:solidFill>
                  <a:schemeClr val="tx1"/>
                </a:solidFill>
              </a:rPr>
              <a:t>SouthEast</a:t>
            </a:r>
            <a:r>
              <a:rPr lang="en-GB" sz="2400" b="0" dirty="0">
                <a:solidFill>
                  <a:schemeClr val="tx1"/>
                </a:solidFill>
              </a:rPr>
              <a:t> &amp; Europe</a:t>
            </a: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765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455" y="138544"/>
            <a:ext cx="8552208" cy="681523"/>
          </a:xfrm>
        </p:spPr>
        <p:txBody>
          <a:bodyPr/>
          <a:lstStyle/>
          <a:p>
            <a:r>
              <a:rPr lang="en-GB" dirty="0" smtClean="0"/>
              <a:t>Your next steps on GOV.UK</a:t>
            </a:r>
            <a:endParaRPr lang="en-GB" dirty="0"/>
          </a:p>
        </p:txBody>
      </p:sp>
      <p:sp>
        <p:nvSpPr>
          <p:cNvPr id="26" name="ee4pHeader3"/>
          <p:cNvSpPr txBox="1"/>
          <p:nvPr/>
        </p:nvSpPr>
        <p:spPr>
          <a:xfrm>
            <a:off x="304455" y="1275353"/>
            <a:ext cx="3841061" cy="658368"/>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lgn="ctr"/>
            <a:r>
              <a:rPr lang="en-US" dirty="0" smtClean="0"/>
              <a:t>Answer seven questions to be directed to relevant content.</a:t>
            </a:r>
            <a:endParaRPr lang="en-US" dirty="0"/>
          </a:p>
        </p:txBody>
      </p:sp>
      <p:sp>
        <p:nvSpPr>
          <p:cNvPr id="27" name="ee4pHeader2"/>
          <p:cNvSpPr txBox="1"/>
          <p:nvPr/>
        </p:nvSpPr>
        <p:spPr>
          <a:xfrm>
            <a:off x="5015602" y="1275353"/>
            <a:ext cx="3841061" cy="658368"/>
          </a:xfrm>
          <a:prstGeom prst="rect">
            <a:avLst/>
          </a:prstGeom>
          <a:noFill/>
          <a:ln cap="sq">
            <a:noFill/>
          </a:ln>
        </p:spPr>
        <p:txBody>
          <a:bodyPr vert="horz" wrap="square" lIns="0" tIns="0" rIns="0" bIns="0" rtlCol="0" anchor="ctr" anchorCtr="0">
            <a:noAutofit/>
          </a:bodyPr>
          <a:lstStyle>
            <a:defPPr>
              <a:defRPr lang="en-US"/>
            </a:defPPr>
            <a:lvl4pPr marL="0" lvl="3" indent="0" algn="ctr">
              <a:lnSpc>
                <a:spcPct val="120000"/>
              </a:lnSpc>
              <a:spcBef>
                <a:spcPts val="0"/>
              </a:spcBef>
              <a:spcAft>
                <a:spcPts val="600"/>
              </a:spcAft>
              <a:buNone/>
              <a:defRPr sz="1600"/>
            </a:lvl4pPr>
          </a:lstStyle>
          <a:p>
            <a:pPr lvl="3"/>
            <a:r>
              <a:rPr lang="en-US" dirty="0"/>
              <a:t>Choose one of the nine themes you are most interested </a:t>
            </a:r>
            <a:r>
              <a:rPr lang="en-US" dirty="0" smtClean="0"/>
              <a:t>in.</a:t>
            </a:r>
            <a:endParaRPr lang="en-US" dirty="0"/>
          </a:p>
        </p:txBody>
      </p:sp>
      <p:grpSp>
        <p:nvGrpSpPr>
          <p:cNvPr id="29" name="Group 28"/>
          <p:cNvGrpSpPr/>
          <p:nvPr/>
        </p:nvGrpSpPr>
        <p:grpSpPr>
          <a:xfrm>
            <a:off x="5582509" y="2156351"/>
            <a:ext cx="2417691" cy="1428920"/>
            <a:chOff x="5755122" y="2113866"/>
            <a:chExt cx="2950300" cy="1621143"/>
          </a:xfrm>
          <a:effectLst>
            <a:outerShdw blurRad="50800" dist="38100" dir="2700000" algn="tl" rotWithShape="0">
              <a:prstClr val="black">
                <a:alpha val="40000"/>
              </a:prstClr>
            </a:outerShdw>
          </a:effectLst>
        </p:grpSpPr>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5122" y="2113866"/>
              <a:ext cx="881014" cy="4963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9132" y="2132118"/>
              <a:ext cx="881014" cy="49630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408" y="2140261"/>
              <a:ext cx="881014" cy="4963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5122" y="2675534"/>
              <a:ext cx="881014" cy="49630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9132" y="2675533"/>
              <a:ext cx="881014" cy="4963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4408" y="2681479"/>
              <a:ext cx="881014" cy="49630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5122" y="3232924"/>
              <a:ext cx="881014" cy="4963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9131" y="3238704"/>
              <a:ext cx="881014" cy="49630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24408" y="3237395"/>
              <a:ext cx="881014" cy="496305"/>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1190138" y="2418598"/>
            <a:ext cx="2549522" cy="566929"/>
          </a:xfrm>
          <a:prstGeom prst="rect">
            <a:avLst/>
          </a:prstGeom>
          <a:solidFill>
            <a:srgbClr val="0070C0"/>
          </a:solidFill>
          <a:ln w="9525" cap="rnd" cmpd="sng" algn="ctr">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nSpc>
                <a:spcPct val="90000"/>
              </a:lnSpc>
              <a:spcAft>
                <a:spcPts val="1000"/>
              </a:spcAft>
              <a:buNone/>
            </a:pPr>
            <a:r>
              <a:rPr lang="en-US" sz="2000" dirty="0">
                <a:solidFill>
                  <a:srgbClr val="FFFFFF"/>
                </a:solidFill>
              </a:rPr>
              <a:t> </a:t>
            </a:r>
            <a:r>
              <a:rPr lang="en-US" sz="2000" dirty="0">
                <a:solidFill>
                  <a:schemeClr val="bg1"/>
                </a:solidFill>
                <a:hlinkClick r:id="rId11"/>
              </a:rPr>
              <a:t>Find out more</a:t>
            </a:r>
            <a:r>
              <a:rPr lang="en-US" sz="2000" dirty="0">
                <a:solidFill>
                  <a:schemeClr val="bg1"/>
                </a:solidFill>
              </a:rPr>
              <a:t>      </a:t>
            </a:r>
          </a:p>
        </p:txBody>
      </p:sp>
      <p:grpSp>
        <p:nvGrpSpPr>
          <p:cNvPr id="40" name="bcgIcons_InteractiveHand">
            <a:extLst>
              <a:ext uri="{FF2B5EF4-FFF2-40B4-BE49-F238E27FC236}">
                <a16:creationId xmlns="" xmlns:a16="http://schemas.microsoft.com/office/drawing/2014/main" id="{A6F31303-9026-44C8-8C2C-3D4E1FFB89BE}"/>
              </a:ext>
            </a:extLst>
          </p:cNvPr>
          <p:cNvGrpSpPr>
            <a:grpSpLocks noChangeAspect="1"/>
          </p:cNvGrpSpPr>
          <p:nvPr/>
        </p:nvGrpSpPr>
        <p:grpSpPr bwMode="auto">
          <a:xfrm>
            <a:off x="2823131" y="2591948"/>
            <a:ext cx="1051138" cy="1052112"/>
            <a:chOff x="1682" y="0"/>
            <a:chExt cx="4316" cy="4320"/>
          </a:xfrm>
          <a:effectLst>
            <a:outerShdw blurRad="50800" dist="38100" dir="2700000" algn="tl" rotWithShape="0">
              <a:prstClr val="black">
                <a:alpha val="40000"/>
              </a:prstClr>
            </a:outerShdw>
          </a:effectLst>
        </p:grpSpPr>
        <p:sp>
          <p:nvSpPr>
            <p:cNvPr id="41" name="AutoShape 13">
              <a:extLst>
                <a:ext uri="{FF2B5EF4-FFF2-40B4-BE49-F238E27FC236}">
                  <a16:creationId xmlns="" xmlns:a16="http://schemas.microsoft.com/office/drawing/2014/main" id="{175CE447-C593-40CC-BE03-049C44D3A99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a:p>
          </p:txBody>
        </p:sp>
        <p:sp>
          <p:nvSpPr>
            <p:cNvPr id="42" name="Freeform 15">
              <a:extLst>
                <a:ext uri="{FF2B5EF4-FFF2-40B4-BE49-F238E27FC236}">
                  <a16:creationId xmlns="" xmlns:a16="http://schemas.microsoft.com/office/drawing/2014/main" id="{CCADFE90-290A-40DA-AC72-D0DB33E861F4}"/>
                </a:ext>
              </a:extLst>
            </p:cNvPr>
            <p:cNvSpPr>
              <a:spLocks/>
            </p:cNvSpPr>
            <p:nvPr/>
          </p:nvSpPr>
          <p:spPr bwMode="auto">
            <a:xfrm>
              <a:off x="2795" y="821"/>
              <a:ext cx="2120" cy="2351"/>
            </a:xfrm>
            <a:custGeom>
              <a:avLst/>
              <a:gdLst>
                <a:gd name="T0" fmla="*/ 1012 w 1132"/>
                <a:gd name="T1" fmla="*/ 516 h 1254"/>
                <a:gd name="T2" fmla="*/ 931 w 1132"/>
                <a:gd name="T3" fmla="*/ 548 h 1254"/>
                <a:gd name="T4" fmla="*/ 816 w 1132"/>
                <a:gd name="T5" fmla="*/ 462 h 1254"/>
                <a:gd name="T6" fmla="*/ 735 w 1132"/>
                <a:gd name="T7" fmla="*/ 492 h 1254"/>
                <a:gd name="T8" fmla="*/ 620 w 1132"/>
                <a:gd name="T9" fmla="*/ 404 h 1254"/>
                <a:gd name="T10" fmla="*/ 544 w 1132"/>
                <a:gd name="T11" fmla="*/ 431 h 1254"/>
                <a:gd name="T12" fmla="*/ 544 w 1132"/>
                <a:gd name="T13" fmla="*/ 120 h 1254"/>
                <a:gd name="T14" fmla="*/ 424 w 1132"/>
                <a:gd name="T15" fmla="*/ 0 h 1254"/>
                <a:gd name="T16" fmla="*/ 304 w 1132"/>
                <a:gd name="T17" fmla="*/ 120 h 1254"/>
                <a:gd name="T18" fmla="*/ 304 w 1132"/>
                <a:gd name="T19" fmla="*/ 774 h 1254"/>
                <a:gd name="T20" fmla="*/ 231 w 1132"/>
                <a:gd name="T21" fmla="*/ 670 h 1254"/>
                <a:gd name="T22" fmla="*/ 72 w 1132"/>
                <a:gd name="T23" fmla="*/ 637 h 1254"/>
                <a:gd name="T24" fmla="*/ 30 w 1132"/>
                <a:gd name="T25" fmla="*/ 794 h 1254"/>
                <a:gd name="T26" fmla="*/ 278 w 1132"/>
                <a:gd name="T27" fmla="*/ 1254 h 1254"/>
                <a:gd name="T28" fmla="*/ 312 w 1132"/>
                <a:gd name="T29" fmla="*/ 1225 h 1254"/>
                <a:gd name="T30" fmla="*/ 68 w 1132"/>
                <a:gd name="T31" fmla="*/ 774 h 1254"/>
                <a:gd name="T32" fmla="*/ 95 w 1132"/>
                <a:gd name="T33" fmla="*/ 675 h 1254"/>
                <a:gd name="T34" fmla="*/ 195 w 1132"/>
                <a:gd name="T35" fmla="*/ 695 h 1254"/>
                <a:gd name="T36" fmla="*/ 308 w 1132"/>
                <a:gd name="T37" fmla="*/ 856 h 1254"/>
                <a:gd name="T38" fmla="*/ 332 w 1132"/>
                <a:gd name="T39" fmla="*/ 865 h 1254"/>
                <a:gd name="T40" fmla="*/ 348 w 1132"/>
                <a:gd name="T41" fmla="*/ 844 h 1254"/>
                <a:gd name="T42" fmla="*/ 348 w 1132"/>
                <a:gd name="T43" fmla="*/ 120 h 1254"/>
                <a:gd name="T44" fmla="*/ 424 w 1132"/>
                <a:gd name="T45" fmla="*/ 44 h 1254"/>
                <a:gd name="T46" fmla="*/ 500 w 1132"/>
                <a:gd name="T47" fmla="*/ 120 h 1254"/>
                <a:gd name="T48" fmla="*/ 500 w 1132"/>
                <a:gd name="T49" fmla="*/ 524 h 1254"/>
                <a:gd name="T50" fmla="*/ 500 w 1132"/>
                <a:gd name="T51" fmla="*/ 636 h 1254"/>
                <a:gd name="T52" fmla="*/ 500 w 1132"/>
                <a:gd name="T53" fmla="*/ 647 h 1254"/>
                <a:gd name="T54" fmla="*/ 522 w 1132"/>
                <a:gd name="T55" fmla="*/ 669 h 1254"/>
                <a:gd name="T56" fmla="*/ 544 w 1132"/>
                <a:gd name="T57" fmla="*/ 647 h 1254"/>
                <a:gd name="T58" fmla="*/ 544 w 1132"/>
                <a:gd name="T59" fmla="*/ 636 h 1254"/>
                <a:gd name="T60" fmla="*/ 544 w 1132"/>
                <a:gd name="T61" fmla="*/ 524 h 1254"/>
                <a:gd name="T62" fmla="*/ 620 w 1132"/>
                <a:gd name="T63" fmla="*/ 448 h 1254"/>
                <a:gd name="T64" fmla="*/ 696 w 1132"/>
                <a:gd name="T65" fmla="*/ 524 h 1254"/>
                <a:gd name="T66" fmla="*/ 696 w 1132"/>
                <a:gd name="T67" fmla="*/ 582 h 1254"/>
                <a:gd name="T68" fmla="*/ 696 w 1132"/>
                <a:gd name="T69" fmla="*/ 621 h 1254"/>
                <a:gd name="T70" fmla="*/ 696 w 1132"/>
                <a:gd name="T71" fmla="*/ 665 h 1254"/>
                <a:gd name="T72" fmla="*/ 718 w 1132"/>
                <a:gd name="T73" fmla="*/ 687 h 1254"/>
                <a:gd name="T74" fmla="*/ 740 w 1132"/>
                <a:gd name="T75" fmla="*/ 665 h 1254"/>
                <a:gd name="T76" fmla="*/ 740 w 1132"/>
                <a:gd name="T77" fmla="*/ 621 h 1254"/>
                <a:gd name="T78" fmla="*/ 740 w 1132"/>
                <a:gd name="T79" fmla="*/ 582 h 1254"/>
                <a:gd name="T80" fmla="*/ 816 w 1132"/>
                <a:gd name="T81" fmla="*/ 506 h 1254"/>
                <a:gd name="T82" fmla="*/ 892 w 1132"/>
                <a:gd name="T83" fmla="*/ 582 h 1254"/>
                <a:gd name="T84" fmla="*/ 892 w 1132"/>
                <a:gd name="T85" fmla="*/ 636 h 1254"/>
                <a:gd name="T86" fmla="*/ 892 w 1132"/>
                <a:gd name="T87" fmla="*/ 672 h 1254"/>
                <a:gd name="T88" fmla="*/ 892 w 1132"/>
                <a:gd name="T89" fmla="*/ 691 h 1254"/>
                <a:gd name="T90" fmla="*/ 914 w 1132"/>
                <a:gd name="T91" fmla="*/ 713 h 1254"/>
                <a:gd name="T92" fmla="*/ 936 w 1132"/>
                <a:gd name="T93" fmla="*/ 691 h 1254"/>
                <a:gd name="T94" fmla="*/ 936 w 1132"/>
                <a:gd name="T95" fmla="*/ 672 h 1254"/>
                <a:gd name="T96" fmla="*/ 936 w 1132"/>
                <a:gd name="T97" fmla="*/ 636 h 1254"/>
                <a:gd name="T98" fmla="*/ 1012 w 1132"/>
                <a:gd name="T99" fmla="*/ 560 h 1254"/>
                <a:gd name="T100" fmla="*/ 1088 w 1132"/>
                <a:gd name="T101" fmla="*/ 636 h 1254"/>
                <a:gd name="T102" fmla="*/ 1088 w 1132"/>
                <a:gd name="T103" fmla="*/ 981 h 1254"/>
                <a:gd name="T104" fmla="*/ 1001 w 1132"/>
                <a:gd name="T105" fmla="*/ 1224 h 1254"/>
                <a:gd name="T106" fmla="*/ 1035 w 1132"/>
                <a:gd name="T107" fmla="*/ 1252 h 1254"/>
                <a:gd name="T108" fmla="*/ 1132 w 1132"/>
                <a:gd name="T109" fmla="*/ 981 h 1254"/>
                <a:gd name="T110" fmla="*/ 1132 w 1132"/>
                <a:gd name="T111" fmla="*/ 636 h 1254"/>
                <a:gd name="T112" fmla="*/ 1012 w 1132"/>
                <a:gd name="T113" fmla="*/ 516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2" h="1254">
                  <a:moveTo>
                    <a:pt x="1012" y="516"/>
                  </a:moveTo>
                  <a:cubicBezTo>
                    <a:pt x="981" y="516"/>
                    <a:pt x="952" y="528"/>
                    <a:pt x="931" y="548"/>
                  </a:cubicBezTo>
                  <a:cubicBezTo>
                    <a:pt x="916" y="498"/>
                    <a:pt x="870" y="462"/>
                    <a:pt x="816" y="462"/>
                  </a:cubicBezTo>
                  <a:cubicBezTo>
                    <a:pt x="785" y="462"/>
                    <a:pt x="757" y="473"/>
                    <a:pt x="735" y="492"/>
                  </a:cubicBezTo>
                  <a:cubicBezTo>
                    <a:pt x="722" y="442"/>
                    <a:pt x="675" y="404"/>
                    <a:pt x="620" y="404"/>
                  </a:cubicBezTo>
                  <a:cubicBezTo>
                    <a:pt x="591" y="404"/>
                    <a:pt x="564" y="414"/>
                    <a:pt x="544" y="431"/>
                  </a:cubicBezTo>
                  <a:cubicBezTo>
                    <a:pt x="544" y="120"/>
                    <a:pt x="544" y="120"/>
                    <a:pt x="544" y="120"/>
                  </a:cubicBezTo>
                  <a:cubicBezTo>
                    <a:pt x="544" y="54"/>
                    <a:pt x="490" y="0"/>
                    <a:pt x="424" y="0"/>
                  </a:cubicBezTo>
                  <a:cubicBezTo>
                    <a:pt x="357" y="0"/>
                    <a:pt x="304" y="54"/>
                    <a:pt x="304" y="120"/>
                  </a:cubicBezTo>
                  <a:cubicBezTo>
                    <a:pt x="304" y="774"/>
                    <a:pt x="304" y="774"/>
                    <a:pt x="304" y="774"/>
                  </a:cubicBezTo>
                  <a:cubicBezTo>
                    <a:pt x="231" y="670"/>
                    <a:pt x="231" y="670"/>
                    <a:pt x="231" y="670"/>
                  </a:cubicBezTo>
                  <a:cubicBezTo>
                    <a:pt x="195" y="619"/>
                    <a:pt x="125" y="605"/>
                    <a:pt x="72" y="637"/>
                  </a:cubicBezTo>
                  <a:cubicBezTo>
                    <a:pt x="18" y="670"/>
                    <a:pt x="0" y="739"/>
                    <a:pt x="30" y="794"/>
                  </a:cubicBezTo>
                  <a:cubicBezTo>
                    <a:pt x="278" y="1254"/>
                    <a:pt x="278" y="1254"/>
                    <a:pt x="278" y="1254"/>
                  </a:cubicBezTo>
                  <a:cubicBezTo>
                    <a:pt x="285" y="1241"/>
                    <a:pt x="298" y="1230"/>
                    <a:pt x="312" y="1225"/>
                  </a:cubicBezTo>
                  <a:cubicBezTo>
                    <a:pt x="68" y="774"/>
                    <a:pt x="68" y="774"/>
                    <a:pt x="68" y="774"/>
                  </a:cubicBezTo>
                  <a:cubicBezTo>
                    <a:pt x="50" y="739"/>
                    <a:pt x="61" y="695"/>
                    <a:pt x="95" y="675"/>
                  </a:cubicBezTo>
                  <a:cubicBezTo>
                    <a:pt x="128" y="654"/>
                    <a:pt x="172" y="664"/>
                    <a:pt x="195" y="695"/>
                  </a:cubicBezTo>
                  <a:cubicBezTo>
                    <a:pt x="308" y="856"/>
                    <a:pt x="308" y="856"/>
                    <a:pt x="308" y="856"/>
                  </a:cubicBezTo>
                  <a:cubicBezTo>
                    <a:pt x="313" y="864"/>
                    <a:pt x="323" y="868"/>
                    <a:pt x="332" y="865"/>
                  </a:cubicBezTo>
                  <a:cubicBezTo>
                    <a:pt x="341" y="862"/>
                    <a:pt x="348" y="853"/>
                    <a:pt x="348" y="844"/>
                  </a:cubicBezTo>
                  <a:cubicBezTo>
                    <a:pt x="348" y="120"/>
                    <a:pt x="348" y="120"/>
                    <a:pt x="348" y="120"/>
                  </a:cubicBezTo>
                  <a:cubicBezTo>
                    <a:pt x="348" y="78"/>
                    <a:pt x="382" y="44"/>
                    <a:pt x="424" y="44"/>
                  </a:cubicBezTo>
                  <a:cubicBezTo>
                    <a:pt x="466" y="44"/>
                    <a:pt x="500" y="78"/>
                    <a:pt x="500" y="120"/>
                  </a:cubicBezTo>
                  <a:cubicBezTo>
                    <a:pt x="500" y="524"/>
                    <a:pt x="500" y="524"/>
                    <a:pt x="500" y="524"/>
                  </a:cubicBezTo>
                  <a:cubicBezTo>
                    <a:pt x="500" y="636"/>
                    <a:pt x="500" y="636"/>
                    <a:pt x="500" y="636"/>
                  </a:cubicBezTo>
                  <a:cubicBezTo>
                    <a:pt x="500" y="647"/>
                    <a:pt x="500" y="647"/>
                    <a:pt x="500" y="647"/>
                  </a:cubicBezTo>
                  <a:cubicBezTo>
                    <a:pt x="500" y="659"/>
                    <a:pt x="510" y="669"/>
                    <a:pt x="522" y="669"/>
                  </a:cubicBezTo>
                  <a:cubicBezTo>
                    <a:pt x="534" y="669"/>
                    <a:pt x="544" y="659"/>
                    <a:pt x="544" y="647"/>
                  </a:cubicBezTo>
                  <a:cubicBezTo>
                    <a:pt x="544" y="636"/>
                    <a:pt x="544" y="636"/>
                    <a:pt x="544" y="636"/>
                  </a:cubicBezTo>
                  <a:cubicBezTo>
                    <a:pt x="544" y="524"/>
                    <a:pt x="544" y="524"/>
                    <a:pt x="544" y="524"/>
                  </a:cubicBezTo>
                  <a:cubicBezTo>
                    <a:pt x="544" y="482"/>
                    <a:pt x="578" y="448"/>
                    <a:pt x="620" y="448"/>
                  </a:cubicBezTo>
                  <a:cubicBezTo>
                    <a:pt x="662" y="448"/>
                    <a:pt x="696" y="482"/>
                    <a:pt x="696" y="524"/>
                  </a:cubicBezTo>
                  <a:cubicBezTo>
                    <a:pt x="696" y="582"/>
                    <a:pt x="696" y="582"/>
                    <a:pt x="696" y="582"/>
                  </a:cubicBezTo>
                  <a:cubicBezTo>
                    <a:pt x="696" y="621"/>
                    <a:pt x="696" y="621"/>
                    <a:pt x="696" y="621"/>
                  </a:cubicBezTo>
                  <a:cubicBezTo>
                    <a:pt x="696" y="665"/>
                    <a:pt x="696" y="665"/>
                    <a:pt x="696" y="665"/>
                  </a:cubicBezTo>
                  <a:cubicBezTo>
                    <a:pt x="696" y="677"/>
                    <a:pt x="706" y="687"/>
                    <a:pt x="718" y="687"/>
                  </a:cubicBezTo>
                  <a:cubicBezTo>
                    <a:pt x="730" y="687"/>
                    <a:pt x="740" y="677"/>
                    <a:pt x="740" y="665"/>
                  </a:cubicBezTo>
                  <a:cubicBezTo>
                    <a:pt x="740" y="621"/>
                    <a:pt x="740" y="621"/>
                    <a:pt x="740" y="621"/>
                  </a:cubicBezTo>
                  <a:cubicBezTo>
                    <a:pt x="740" y="582"/>
                    <a:pt x="740" y="582"/>
                    <a:pt x="740" y="582"/>
                  </a:cubicBezTo>
                  <a:cubicBezTo>
                    <a:pt x="740" y="540"/>
                    <a:pt x="774" y="506"/>
                    <a:pt x="816" y="506"/>
                  </a:cubicBezTo>
                  <a:cubicBezTo>
                    <a:pt x="858" y="506"/>
                    <a:pt x="892" y="540"/>
                    <a:pt x="892" y="582"/>
                  </a:cubicBezTo>
                  <a:cubicBezTo>
                    <a:pt x="892" y="636"/>
                    <a:pt x="892" y="636"/>
                    <a:pt x="892" y="636"/>
                  </a:cubicBezTo>
                  <a:cubicBezTo>
                    <a:pt x="892" y="672"/>
                    <a:pt x="892" y="672"/>
                    <a:pt x="892" y="672"/>
                  </a:cubicBezTo>
                  <a:cubicBezTo>
                    <a:pt x="892" y="691"/>
                    <a:pt x="892" y="691"/>
                    <a:pt x="892" y="691"/>
                  </a:cubicBezTo>
                  <a:cubicBezTo>
                    <a:pt x="892" y="704"/>
                    <a:pt x="902" y="713"/>
                    <a:pt x="914" y="713"/>
                  </a:cubicBezTo>
                  <a:cubicBezTo>
                    <a:pt x="926" y="713"/>
                    <a:pt x="936" y="704"/>
                    <a:pt x="936" y="691"/>
                  </a:cubicBezTo>
                  <a:cubicBezTo>
                    <a:pt x="936" y="672"/>
                    <a:pt x="936" y="672"/>
                    <a:pt x="936" y="672"/>
                  </a:cubicBezTo>
                  <a:cubicBezTo>
                    <a:pt x="936" y="636"/>
                    <a:pt x="936" y="636"/>
                    <a:pt x="936" y="636"/>
                  </a:cubicBezTo>
                  <a:cubicBezTo>
                    <a:pt x="936" y="594"/>
                    <a:pt x="970" y="560"/>
                    <a:pt x="1012" y="560"/>
                  </a:cubicBezTo>
                  <a:cubicBezTo>
                    <a:pt x="1054" y="560"/>
                    <a:pt x="1088" y="594"/>
                    <a:pt x="1088" y="636"/>
                  </a:cubicBezTo>
                  <a:cubicBezTo>
                    <a:pt x="1088" y="981"/>
                    <a:pt x="1088" y="981"/>
                    <a:pt x="1088" y="981"/>
                  </a:cubicBezTo>
                  <a:cubicBezTo>
                    <a:pt x="1088" y="1014"/>
                    <a:pt x="1088" y="1110"/>
                    <a:pt x="1001" y="1224"/>
                  </a:cubicBezTo>
                  <a:cubicBezTo>
                    <a:pt x="1015" y="1229"/>
                    <a:pt x="1027" y="1239"/>
                    <a:pt x="1035" y="1252"/>
                  </a:cubicBezTo>
                  <a:cubicBezTo>
                    <a:pt x="1100" y="1167"/>
                    <a:pt x="1132" y="1078"/>
                    <a:pt x="1132" y="981"/>
                  </a:cubicBezTo>
                  <a:cubicBezTo>
                    <a:pt x="1132" y="636"/>
                    <a:pt x="1132" y="636"/>
                    <a:pt x="1132" y="636"/>
                  </a:cubicBezTo>
                  <a:cubicBezTo>
                    <a:pt x="1132" y="570"/>
                    <a:pt x="1078" y="516"/>
                    <a:pt x="1012" y="516"/>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a:p>
          </p:txBody>
        </p:sp>
        <p:sp>
          <p:nvSpPr>
            <p:cNvPr id="43" name="Freeform 16">
              <a:extLst>
                <a:ext uri="{FF2B5EF4-FFF2-40B4-BE49-F238E27FC236}">
                  <a16:creationId xmlns="" xmlns:a16="http://schemas.microsoft.com/office/drawing/2014/main" id="{B4B4DE92-8339-4A33-B196-4BDE6052DDF7}"/>
                </a:ext>
              </a:extLst>
            </p:cNvPr>
            <p:cNvSpPr>
              <a:spLocks noEditPoints="1"/>
            </p:cNvSpPr>
            <p:nvPr/>
          </p:nvSpPr>
          <p:spPr bwMode="auto">
            <a:xfrm>
              <a:off x="3145" y="420"/>
              <a:ext cx="1523" cy="3456"/>
            </a:xfrm>
            <a:custGeom>
              <a:avLst/>
              <a:gdLst>
                <a:gd name="T0" fmla="*/ 472 w 813"/>
                <a:gd name="T1" fmla="*/ 236 h 1843"/>
                <a:gd name="T2" fmla="*/ 401 w 813"/>
                <a:gd name="T3" fmla="*/ 405 h 1843"/>
                <a:gd name="T4" fmla="*/ 401 w 813"/>
                <a:gd name="T5" fmla="*/ 334 h 1843"/>
                <a:gd name="T6" fmla="*/ 237 w 813"/>
                <a:gd name="T7" fmla="*/ 170 h 1843"/>
                <a:gd name="T8" fmla="*/ 73 w 813"/>
                <a:gd name="T9" fmla="*/ 334 h 1843"/>
                <a:gd name="T10" fmla="*/ 73 w 813"/>
                <a:gd name="T11" fmla="*/ 407 h 1843"/>
                <a:gd name="T12" fmla="*/ 0 w 813"/>
                <a:gd name="T13" fmla="*/ 236 h 1843"/>
                <a:gd name="T14" fmla="*/ 236 w 813"/>
                <a:gd name="T15" fmla="*/ 0 h 1843"/>
                <a:gd name="T16" fmla="*/ 472 w 813"/>
                <a:gd name="T17" fmla="*/ 236 h 1843"/>
                <a:gd name="T18" fmla="*/ 813 w 813"/>
                <a:gd name="T19" fmla="*/ 1500 h 1843"/>
                <a:gd name="T20" fmla="*/ 791 w 813"/>
                <a:gd name="T21" fmla="*/ 1478 h 1843"/>
                <a:gd name="T22" fmla="*/ 149 w 813"/>
                <a:gd name="T23" fmla="*/ 1478 h 1843"/>
                <a:gd name="T24" fmla="*/ 127 w 813"/>
                <a:gd name="T25" fmla="*/ 1500 h 1843"/>
                <a:gd name="T26" fmla="*/ 127 w 813"/>
                <a:gd name="T27" fmla="*/ 1821 h 1843"/>
                <a:gd name="T28" fmla="*/ 149 w 813"/>
                <a:gd name="T29" fmla="*/ 1843 h 1843"/>
                <a:gd name="T30" fmla="*/ 791 w 813"/>
                <a:gd name="T31" fmla="*/ 1843 h 1843"/>
                <a:gd name="T32" fmla="*/ 813 w 813"/>
                <a:gd name="T33" fmla="*/ 1821 h 1843"/>
                <a:gd name="T34" fmla="*/ 813 w 813"/>
                <a:gd name="T35" fmla="*/ 150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3" h="1843">
                  <a:moveTo>
                    <a:pt x="472" y="236"/>
                  </a:moveTo>
                  <a:cubicBezTo>
                    <a:pt x="472" y="302"/>
                    <a:pt x="445" y="362"/>
                    <a:pt x="401" y="405"/>
                  </a:cubicBezTo>
                  <a:cubicBezTo>
                    <a:pt x="401" y="334"/>
                    <a:pt x="401" y="334"/>
                    <a:pt x="401" y="334"/>
                  </a:cubicBezTo>
                  <a:cubicBezTo>
                    <a:pt x="401" y="244"/>
                    <a:pt x="327" y="170"/>
                    <a:pt x="237" y="170"/>
                  </a:cubicBezTo>
                  <a:cubicBezTo>
                    <a:pt x="146" y="170"/>
                    <a:pt x="73" y="244"/>
                    <a:pt x="73" y="334"/>
                  </a:cubicBezTo>
                  <a:cubicBezTo>
                    <a:pt x="73" y="407"/>
                    <a:pt x="73" y="407"/>
                    <a:pt x="73" y="407"/>
                  </a:cubicBezTo>
                  <a:cubicBezTo>
                    <a:pt x="28" y="364"/>
                    <a:pt x="0" y="303"/>
                    <a:pt x="0" y="236"/>
                  </a:cubicBezTo>
                  <a:cubicBezTo>
                    <a:pt x="0" y="106"/>
                    <a:pt x="106" y="0"/>
                    <a:pt x="236" y="0"/>
                  </a:cubicBezTo>
                  <a:cubicBezTo>
                    <a:pt x="366" y="0"/>
                    <a:pt x="472" y="106"/>
                    <a:pt x="472" y="236"/>
                  </a:cubicBezTo>
                  <a:close/>
                  <a:moveTo>
                    <a:pt x="813" y="1500"/>
                  </a:moveTo>
                  <a:cubicBezTo>
                    <a:pt x="813" y="1488"/>
                    <a:pt x="803" y="1478"/>
                    <a:pt x="791" y="1478"/>
                  </a:cubicBezTo>
                  <a:cubicBezTo>
                    <a:pt x="149" y="1478"/>
                    <a:pt x="149" y="1478"/>
                    <a:pt x="149" y="1478"/>
                  </a:cubicBezTo>
                  <a:cubicBezTo>
                    <a:pt x="136" y="1478"/>
                    <a:pt x="127" y="1488"/>
                    <a:pt x="127" y="1500"/>
                  </a:cubicBezTo>
                  <a:cubicBezTo>
                    <a:pt x="127" y="1821"/>
                    <a:pt x="127" y="1821"/>
                    <a:pt x="127" y="1821"/>
                  </a:cubicBezTo>
                  <a:cubicBezTo>
                    <a:pt x="127" y="1833"/>
                    <a:pt x="136" y="1843"/>
                    <a:pt x="149" y="1843"/>
                  </a:cubicBezTo>
                  <a:cubicBezTo>
                    <a:pt x="791" y="1843"/>
                    <a:pt x="791" y="1843"/>
                    <a:pt x="791" y="1843"/>
                  </a:cubicBezTo>
                  <a:cubicBezTo>
                    <a:pt x="803" y="1843"/>
                    <a:pt x="813" y="1833"/>
                    <a:pt x="813" y="1821"/>
                  </a:cubicBezTo>
                  <a:lnTo>
                    <a:pt x="813" y="1500"/>
                  </a:ln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a:p>
          </p:txBody>
        </p:sp>
      </p:grpSp>
      <p:sp>
        <p:nvSpPr>
          <p:cNvPr id="47" name="Oval 20"/>
          <p:cNvSpPr>
            <a:spLocks noChangeArrowheads="1"/>
          </p:cNvSpPr>
          <p:nvPr/>
        </p:nvSpPr>
        <p:spPr bwMode="auto">
          <a:xfrm>
            <a:off x="5015602" y="1017222"/>
            <a:ext cx="348396" cy="348396"/>
          </a:xfrm>
          <a:prstGeom prst="ellipse">
            <a:avLst/>
          </a:prstGeom>
          <a:solidFill>
            <a:schemeClr val="accent3"/>
          </a:solidFill>
          <a:ln>
            <a:noFill/>
          </a:ln>
        </p:spPr>
        <p:txBody>
          <a:bodyPr vert="horz" wrap="square" lIns="0" tIns="0" rIns="0" bIns="0" numCol="1" anchor="ctr" anchorCtr="0" compatLnSpc="1">
            <a:prstTxWarp prst="textNoShape">
              <a:avLst/>
            </a:prstTxWarp>
          </a:bodyPr>
          <a:lstStyle/>
          <a:p>
            <a:pPr marL="0" indent="0" algn="ctr">
              <a:buNone/>
            </a:pPr>
            <a:r>
              <a:rPr lang="en-US" sz="1400">
                <a:solidFill>
                  <a:srgbClr val="FFFFFF">
                    <a:lumMod val="100000"/>
                  </a:srgbClr>
                </a:solidFill>
                <a:latin typeface="Trebuchet MS" panose="020B0603020202020204" pitchFamily="34" charset="0"/>
              </a:rPr>
              <a:t>2</a:t>
            </a:r>
          </a:p>
        </p:txBody>
      </p:sp>
      <p:sp>
        <p:nvSpPr>
          <p:cNvPr id="48" name="Oval 20"/>
          <p:cNvSpPr>
            <a:spLocks noChangeArrowheads="1"/>
          </p:cNvSpPr>
          <p:nvPr/>
        </p:nvSpPr>
        <p:spPr bwMode="auto">
          <a:xfrm>
            <a:off x="304455" y="1017222"/>
            <a:ext cx="348396" cy="348396"/>
          </a:xfrm>
          <a:prstGeom prst="ellipse">
            <a:avLst/>
          </a:prstGeom>
          <a:solidFill>
            <a:schemeClr val="accent3"/>
          </a:solidFill>
          <a:ln>
            <a:noFill/>
          </a:ln>
        </p:spPr>
        <p:txBody>
          <a:bodyPr vert="horz" wrap="square" lIns="0" tIns="0" rIns="0" bIns="0" numCol="1" anchor="ctr" anchorCtr="0" compatLnSpc="1">
            <a:prstTxWarp prst="textNoShape">
              <a:avLst/>
            </a:prstTxWarp>
          </a:bodyPr>
          <a:lstStyle/>
          <a:p>
            <a:pPr marL="0" indent="0" algn="ctr">
              <a:buNone/>
            </a:pPr>
            <a:r>
              <a:rPr lang="en-US" sz="1400">
                <a:solidFill>
                  <a:srgbClr val="FFFFFF">
                    <a:lumMod val="100000"/>
                  </a:srgbClr>
                </a:solidFill>
                <a:latin typeface="Trebuchet MS" panose="020B0603020202020204" pitchFamily="34" charset="0"/>
              </a:rPr>
              <a:t>1</a:t>
            </a:r>
          </a:p>
        </p:txBody>
      </p:sp>
      <p:sp>
        <p:nvSpPr>
          <p:cNvPr id="49" name="ee4pHeader3"/>
          <p:cNvSpPr txBox="1"/>
          <p:nvPr/>
        </p:nvSpPr>
        <p:spPr>
          <a:xfrm>
            <a:off x="304455" y="4613138"/>
            <a:ext cx="3841061" cy="658368"/>
          </a:xfrm>
          <a:prstGeom prst="rect">
            <a:avLst/>
          </a:prstGeom>
          <a:noFill/>
          <a:ln cap="sq">
            <a:noFill/>
          </a:ln>
        </p:spPr>
        <p:txBody>
          <a:bodyPr vert="horz" wrap="square" lIns="0" tIns="0" rIns="0" bIns="0" rtlCol="0" anchor="t" anchorCtr="0">
            <a:noAutofit/>
          </a:bodyPr>
          <a:lstStyle>
            <a:defPPr>
              <a:defRPr lang="en-US"/>
            </a:defPPr>
            <a:lvl4pPr marL="0" lvl="3" indent="0">
              <a:lnSpc>
                <a:spcPct val="120000"/>
              </a:lnSpc>
              <a:spcBef>
                <a:spcPts val="0"/>
              </a:spcBef>
              <a:spcAft>
                <a:spcPts val="600"/>
              </a:spcAft>
              <a:buNone/>
              <a:defRPr sz="1600"/>
            </a:lvl4pPr>
          </a:lstStyle>
          <a:p>
            <a:pPr lvl="3" algn="ctr"/>
            <a:r>
              <a:rPr lang="en-GB" dirty="0"/>
              <a:t>Sign up to email alerts </a:t>
            </a:r>
            <a:r>
              <a:rPr lang="en-GB" dirty="0" smtClean="0"/>
              <a:t>about EU </a:t>
            </a:r>
            <a:r>
              <a:rPr lang="en-GB" dirty="0"/>
              <a:t>exit on GOV.UK: </a:t>
            </a:r>
          </a:p>
          <a:p>
            <a:pPr lvl="3" algn="ctr"/>
            <a:r>
              <a:rPr lang="en-GB" dirty="0">
                <a:hlinkClick r:id="rId12"/>
              </a:rPr>
              <a:t>Brexit email </a:t>
            </a:r>
            <a:r>
              <a:rPr lang="en-GB" dirty="0" smtClean="0">
                <a:hlinkClick r:id="rId12"/>
              </a:rPr>
              <a:t>alerts</a:t>
            </a:r>
            <a:r>
              <a:rPr lang="en-GB" dirty="0" smtClean="0"/>
              <a:t>.</a:t>
            </a:r>
            <a:endParaRPr lang="en-GB" dirty="0"/>
          </a:p>
        </p:txBody>
      </p:sp>
      <p:sp>
        <p:nvSpPr>
          <p:cNvPr id="46" name="Oval 20"/>
          <p:cNvSpPr>
            <a:spLocks noChangeArrowheads="1"/>
          </p:cNvSpPr>
          <p:nvPr/>
        </p:nvSpPr>
        <p:spPr bwMode="auto">
          <a:xfrm>
            <a:off x="304455" y="4355007"/>
            <a:ext cx="348396" cy="348396"/>
          </a:xfrm>
          <a:prstGeom prst="ellipse">
            <a:avLst/>
          </a:prstGeom>
          <a:solidFill>
            <a:schemeClr val="accent3"/>
          </a:solidFill>
          <a:ln w="9525" cap="flat" cmpd="sng" algn="ctr">
            <a:noFill/>
            <a:prstDash val="solid"/>
            <a:round/>
            <a:headEnd type="none" w="med" len="med"/>
            <a:tailEnd type="none" w="med" len="med"/>
          </a:ln>
          <a:extLst/>
        </p:spPr>
        <p:txBody>
          <a:bodyPr vert="horz" wrap="square" lIns="0" tIns="0" rIns="0" bIns="0" numCol="1" anchor="ctr" anchorCtr="0" compatLnSpc="1">
            <a:prstTxWarp prst="textNoShape">
              <a:avLst/>
            </a:prstTxWarp>
          </a:bodyPr>
          <a:lstStyle/>
          <a:p>
            <a:pPr marL="0" indent="0" algn="ctr">
              <a:buNone/>
            </a:pPr>
            <a:r>
              <a:rPr lang="en-US" sz="1400">
                <a:solidFill>
                  <a:srgbClr val="FFFFFF">
                    <a:lumMod val="100000"/>
                  </a:srgbClr>
                </a:solidFill>
                <a:latin typeface="Trebuchet MS" panose="020B0603020202020204" pitchFamily="34" charset="0"/>
              </a:rPr>
              <a:t>3</a:t>
            </a:r>
          </a:p>
        </p:txBody>
      </p:sp>
      <p:sp>
        <p:nvSpPr>
          <p:cNvPr id="50" name="ee4pHeader3"/>
          <p:cNvSpPr txBox="1"/>
          <p:nvPr/>
        </p:nvSpPr>
        <p:spPr>
          <a:xfrm>
            <a:off x="5015602" y="4613138"/>
            <a:ext cx="3841061" cy="658368"/>
          </a:xfrm>
          <a:prstGeom prst="rect">
            <a:avLst/>
          </a:prstGeom>
          <a:noFill/>
          <a:ln cap="sq">
            <a:noFill/>
          </a:ln>
        </p:spPr>
        <p:txBody>
          <a:bodyPr vert="horz" wrap="square" lIns="0" tIns="0" rIns="0" bIns="0" rtlCol="0" anchor="t" anchorCtr="0">
            <a:noAutofit/>
          </a:bodyPr>
          <a:lstStyle>
            <a:defPPr>
              <a:defRPr lang="en-US"/>
            </a:defPPr>
            <a:lvl4pPr marL="0" lvl="3" indent="0">
              <a:lnSpc>
                <a:spcPct val="120000"/>
              </a:lnSpc>
              <a:spcBef>
                <a:spcPts val="0"/>
              </a:spcBef>
              <a:spcAft>
                <a:spcPts val="600"/>
              </a:spcAft>
              <a:buNone/>
              <a:defRPr sz="1600"/>
            </a:lvl4pPr>
          </a:lstStyle>
          <a:p>
            <a:pPr lvl="3" algn="ctr"/>
            <a:r>
              <a:rPr lang="en-GB" dirty="0"/>
              <a:t>Download this leaflet on preparing your business for EU exit and the government’s every day support for </a:t>
            </a:r>
            <a:r>
              <a:rPr lang="en-GB" dirty="0" smtClean="0"/>
              <a:t>business.</a:t>
            </a:r>
            <a:endParaRPr lang="en-GB" dirty="0"/>
          </a:p>
        </p:txBody>
      </p:sp>
      <p:sp>
        <p:nvSpPr>
          <p:cNvPr id="45" name="Oval 20"/>
          <p:cNvSpPr>
            <a:spLocks noChangeArrowheads="1"/>
          </p:cNvSpPr>
          <p:nvPr/>
        </p:nvSpPr>
        <p:spPr bwMode="auto">
          <a:xfrm>
            <a:off x="5015602" y="4355007"/>
            <a:ext cx="348396" cy="348396"/>
          </a:xfrm>
          <a:prstGeom prst="ellipse">
            <a:avLst/>
          </a:prstGeom>
          <a:solidFill>
            <a:schemeClr val="accent3"/>
          </a:solidFill>
          <a:ln>
            <a:noFill/>
          </a:ln>
        </p:spPr>
        <p:txBody>
          <a:bodyPr vert="horz" wrap="square" lIns="0" tIns="0" rIns="0" bIns="0" numCol="1" anchor="ctr" anchorCtr="0" compatLnSpc="1">
            <a:prstTxWarp prst="textNoShape">
              <a:avLst/>
            </a:prstTxWarp>
          </a:bodyPr>
          <a:lstStyle/>
          <a:p>
            <a:pPr marL="0" indent="0" algn="ctr">
              <a:buNone/>
            </a:pPr>
            <a:r>
              <a:rPr lang="en-US" sz="1400" dirty="0">
                <a:solidFill>
                  <a:srgbClr val="FFFFFF">
                    <a:lumMod val="100000"/>
                  </a:srgbClr>
                </a:solidFill>
                <a:latin typeface="Trebuchet MS" panose="020B0603020202020204" pitchFamily="34" charset="0"/>
              </a:rPr>
              <a:t>4</a:t>
            </a:r>
          </a:p>
        </p:txBody>
      </p:sp>
      <p:sp>
        <p:nvSpPr>
          <p:cNvPr id="51"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4389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accent3"/>
                </a:solidFill>
              </a:rPr>
              <a:t>Additional information</a:t>
            </a:r>
            <a:endParaRPr lang="en-GB" dirty="0">
              <a:solidFill>
                <a:schemeClr val="accent3"/>
              </a:solidFill>
            </a:endParaRPr>
          </a:p>
        </p:txBody>
      </p:sp>
      <p:sp>
        <p:nvSpPr>
          <p:cNvPr id="3" name="btfpLayoutConfig" hidden="1"/>
          <p:cNvSpPr txBox="1"/>
          <p:nvPr/>
        </p:nvSpPr>
        <p:spPr bwMode="gray">
          <a:xfrm>
            <a:off x="12702" y="12700"/>
            <a:ext cx="1626013" cy="88092"/>
          </a:xfrm>
          <a:prstGeom prst="rect">
            <a:avLst/>
          </a:prstGeom>
          <a:noFill/>
        </p:spPr>
        <p:txBody>
          <a:bodyPr vert="horz" wrap="none" lIns="36000" tIns="36000" rIns="36000" bIns="36000" rtlCol="0">
            <a:spAutoFit/>
          </a:bodyPr>
          <a:lstStyle/>
          <a:p>
            <a:pPr defTabSz="711200">
              <a:spcBef>
                <a:spcPts val="1200"/>
              </a:spcBef>
            </a:pPr>
            <a:r>
              <a:rPr lang="en-GB" sz="100">
                <a:solidFill>
                  <a:srgbClr val="FFFFFF">
                    <a:alpha val="0"/>
                  </a:srgbClr>
                </a:solidFill>
              </a:rPr>
              <a:t>overall_1_131909330706806068 columns_6_131909333956719804 23_1_131898766477144216 24_1_131898766508304422 33_1_131898767018609914 8_1_131909330056234927 17_1_131909330464163844 31_1_131909330464595005 32_1_131909330779556429 37_1_131909333640865797 </a:t>
            </a:r>
            <a:endParaRPr lang="en-GB" sz="100" dirty="0" err="1">
              <a:solidFill>
                <a:srgbClr val="FFFFFF">
                  <a:alpha val="0"/>
                </a:srgbClr>
              </a:solidFill>
            </a:endParaRPr>
          </a:p>
        </p:txBody>
      </p:sp>
      <p:sp>
        <p:nvSpPr>
          <p:cNvPr id="1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smtClean="0">
                <a:cs typeface="Arial" panose="020B0604020202020204" pitchFamily="34" charset="0"/>
              </a:rPr>
              <a:t>Available products</a:t>
            </a:r>
          </a:p>
          <a:p>
            <a:pPr marL="285750" lvl="1" indent="-285750">
              <a:lnSpc>
                <a:spcPct val="120000"/>
              </a:lnSpc>
              <a:spcBef>
                <a:spcPts val="0"/>
              </a:spcBef>
              <a:spcAft>
                <a:spcPts val="600"/>
              </a:spcAft>
            </a:pPr>
            <a:r>
              <a:rPr lang="en-GB" sz="1600" b="1" dirty="0" smtClean="0">
                <a:cs typeface="Arial" panose="020B0604020202020204" pitchFamily="34" charset="0"/>
              </a:rPr>
              <a:t>Partnership Pack</a:t>
            </a:r>
            <a:r>
              <a:rPr lang="en-GB" sz="1600" dirty="0" smtClean="0">
                <a:cs typeface="Arial" panose="020B0604020202020204" pitchFamily="34" charset="0"/>
              </a:rPr>
              <a:t>: </a:t>
            </a:r>
            <a:r>
              <a:rPr lang="en-GB" sz="1600" dirty="0">
                <a:cs typeface="Arial" panose="020B0604020202020204" pitchFamily="34" charset="0"/>
              </a:rPr>
              <a:t>a pack designed to help </a:t>
            </a:r>
            <a:r>
              <a:rPr lang="en-GB" sz="1600" dirty="0" smtClean="0">
                <a:cs typeface="Arial" panose="020B0604020202020204" pitchFamily="34" charset="0"/>
              </a:rPr>
              <a:t>support </a:t>
            </a:r>
            <a:r>
              <a:rPr lang="en-GB" sz="1600" dirty="0">
                <a:cs typeface="Arial" panose="020B0604020202020204" pitchFamily="34" charset="0"/>
              </a:rPr>
              <a:t>businesses preparing for day one if we leave the EU without a </a:t>
            </a:r>
            <a:r>
              <a:rPr lang="en-GB" sz="1600" dirty="0" smtClean="0">
                <a:cs typeface="Arial" panose="020B0604020202020204" pitchFamily="34" charset="0"/>
              </a:rPr>
              <a:t>Deal. </a:t>
            </a:r>
            <a:endParaRPr lang="en-GB" sz="1600" dirty="0">
              <a:cs typeface="Arial" panose="020B0604020202020204" pitchFamily="34" charset="0"/>
            </a:endParaRPr>
          </a:p>
          <a:p>
            <a:pPr marL="285750" lvl="1" indent="-285750">
              <a:lnSpc>
                <a:spcPct val="120000"/>
              </a:lnSpc>
              <a:spcBef>
                <a:spcPts val="0"/>
              </a:spcBef>
              <a:spcAft>
                <a:spcPts val="600"/>
              </a:spcAft>
            </a:pPr>
            <a:r>
              <a:rPr lang="en-GB" sz="1600" dirty="0" smtClean="0">
                <a:cs typeface="Arial" panose="020B0604020202020204" pitchFamily="34" charset="0"/>
              </a:rPr>
              <a:t>Communication products are currently </a:t>
            </a:r>
            <a:r>
              <a:rPr lang="en-GB" sz="1600" dirty="0">
                <a:cs typeface="Arial" panose="020B0604020202020204" pitchFamily="34" charset="0"/>
              </a:rPr>
              <a:t>being updated to include a range of </a:t>
            </a:r>
            <a:r>
              <a:rPr lang="en-GB" sz="1600" dirty="0" smtClean="0">
                <a:cs typeface="Arial" panose="020B0604020202020204" pitchFamily="34" charset="0"/>
              </a:rPr>
              <a:t>materials that can be used to </a:t>
            </a:r>
            <a:r>
              <a:rPr lang="en-GB" sz="1600" dirty="0">
                <a:cs typeface="Arial" panose="020B0604020202020204" pitchFamily="34" charset="0"/>
              </a:rPr>
              <a:t>raise awareness with your own stakeholders and customers. These include:</a:t>
            </a:r>
          </a:p>
          <a:p>
            <a:pPr marL="742950" lvl="2" indent="-285750">
              <a:lnSpc>
                <a:spcPct val="120000"/>
              </a:lnSpc>
              <a:spcBef>
                <a:spcPts val="0"/>
              </a:spcBef>
              <a:spcAft>
                <a:spcPts val="600"/>
              </a:spcAft>
              <a:buClr>
                <a:schemeClr val="accent3"/>
              </a:buClr>
              <a:buFont typeface="Calibri" panose="020F0502020204030204" pitchFamily="34" charset="0"/>
              <a:buChar char="–"/>
            </a:pPr>
            <a:r>
              <a:rPr lang="en-GB" sz="1600" b="1" dirty="0">
                <a:cs typeface="Arial" panose="020B0604020202020204" pitchFamily="34" charset="0"/>
              </a:rPr>
              <a:t>Leaflets</a:t>
            </a:r>
            <a:r>
              <a:rPr lang="en-GB" sz="1600" dirty="0">
                <a:cs typeface="Arial" panose="020B0604020202020204" pitchFamily="34" charset="0"/>
              </a:rPr>
              <a:t>: covering the key changes in a </a:t>
            </a:r>
            <a:r>
              <a:rPr lang="en-GB" sz="1600" dirty="0" smtClean="0">
                <a:cs typeface="Arial" panose="020B0604020202020204" pitchFamily="34" charset="0"/>
              </a:rPr>
              <a:t>No Deal </a:t>
            </a:r>
            <a:r>
              <a:rPr lang="en-GB" sz="1600" dirty="0">
                <a:cs typeface="Arial" panose="020B0604020202020204" pitchFamily="34" charset="0"/>
              </a:rPr>
              <a:t>scenario, for a range of industries</a:t>
            </a:r>
          </a:p>
          <a:p>
            <a:pPr marL="742950" lvl="2" indent="-285750">
              <a:lnSpc>
                <a:spcPct val="120000"/>
              </a:lnSpc>
              <a:spcBef>
                <a:spcPts val="0"/>
              </a:spcBef>
              <a:spcAft>
                <a:spcPts val="600"/>
              </a:spcAft>
              <a:buClr>
                <a:schemeClr val="accent3"/>
              </a:buClr>
              <a:buFont typeface="Calibri" panose="020F0502020204030204" pitchFamily="34" charset="0"/>
              <a:buChar char="–"/>
            </a:pPr>
            <a:r>
              <a:rPr lang="en-GB" sz="1600" b="1" dirty="0">
                <a:cs typeface="Arial" panose="020B0604020202020204" pitchFamily="34" charset="0"/>
              </a:rPr>
              <a:t>Videos</a:t>
            </a:r>
            <a:r>
              <a:rPr lang="en-GB" sz="1600" dirty="0">
                <a:cs typeface="Arial" panose="020B0604020202020204" pitchFamily="34" charset="0"/>
              </a:rPr>
              <a:t>: covering the key changes and additional requirements, including short clips designed for social media and deep dive videos into key topics such as importing and exporting</a:t>
            </a:r>
          </a:p>
          <a:p>
            <a:pPr marL="285750" lvl="1" indent="-285750">
              <a:lnSpc>
                <a:spcPct val="120000"/>
              </a:lnSpc>
              <a:spcBef>
                <a:spcPts val="0"/>
              </a:spcBef>
              <a:spcAft>
                <a:spcPts val="600"/>
              </a:spcAft>
            </a:pPr>
            <a:r>
              <a:rPr lang="en-GB" sz="1600" b="1" dirty="0">
                <a:cs typeface="Arial" panose="020B0604020202020204" pitchFamily="34" charset="0"/>
              </a:rPr>
              <a:t>Border Delivery Group </a:t>
            </a:r>
            <a:r>
              <a:rPr lang="en-GB" sz="1600" dirty="0">
                <a:cs typeface="Arial" panose="020B0604020202020204" pitchFamily="34" charset="0"/>
              </a:rPr>
              <a:t>have set up a dedicated email address </a:t>
            </a:r>
            <a:r>
              <a:rPr lang="en-GB" sz="1600" dirty="0" smtClean="0">
                <a:cs typeface="Arial" panose="020B0604020202020204" pitchFamily="34" charset="0"/>
              </a:rPr>
              <a:t>(below) for </a:t>
            </a:r>
            <a:r>
              <a:rPr lang="en-GB" sz="1600" dirty="0">
                <a:cs typeface="Arial" panose="020B0604020202020204" pitchFamily="34" charset="0"/>
              </a:rPr>
              <a:t>questions about the border and Brexit </a:t>
            </a:r>
            <a:r>
              <a:rPr lang="en-GB" sz="1600" dirty="0" smtClean="0">
                <a:cs typeface="Arial" panose="020B0604020202020204" pitchFamily="34" charset="0"/>
              </a:rPr>
              <a:t>preparedness. Please also contact BDG to sign up for email updates covering new information related to EU Exit.</a:t>
            </a:r>
            <a:endParaRPr lang="en-GB" sz="1600" dirty="0">
              <a:cs typeface="Arial" panose="020B0604020202020204" pitchFamily="34" charset="0"/>
            </a:endParaRPr>
          </a:p>
          <a:p>
            <a:pPr marL="742950" lvl="2" indent="-285750">
              <a:lnSpc>
                <a:spcPct val="120000"/>
              </a:lnSpc>
              <a:spcBef>
                <a:spcPts val="0"/>
              </a:spcBef>
              <a:spcAft>
                <a:spcPts val="600"/>
              </a:spcAft>
              <a:buFont typeface="Calibri" panose="020F0502020204030204" pitchFamily="34" charset="0"/>
              <a:buChar char="–"/>
            </a:pPr>
            <a:r>
              <a:rPr lang="en-GB" sz="1600" b="1" dirty="0" smtClean="0">
                <a:solidFill>
                  <a:schemeClr val="accent3"/>
                </a:solidFill>
                <a:cs typeface="Arial" panose="020B0604020202020204" pitchFamily="34" charset="0"/>
                <a:hlinkClick r:id="rId2"/>
              </a:rPr>
              <a:t>queriesattheborder.euexit@hmrc.gov.uk</a:t>
            </a:r>
            <a:endParaRPr lang="en-GB" sz="1600" b="1" dirty="0" smtClean="0">
              <a:solidFill>
                <a:schemeClr val="accent3"/>
              </a:solidFill>
              <a:cs typeface="Arial" panose="020B0604020202020204" pitchFamily="34" charset="0"/>
            </a:endParaRPr>
          </a:p>
          <a:p>
            <a:pPr marL="285750" lvl="1" indent="-285750">
              <a:lnSpc>
                <a:spcPct val="120000"/>
              </a:lnSpc>
              <a:spcBef>
                <a:spcPts val="0"/>
              </a:spcBef>
              <a:spcAft>
                <a:spcPts val="600"/>
              </a:spcAft>
            </a:pPr>
            <a:r>
              <a:rPr lang="en-GB" sz="1600" dirty="0" smtClean="0">
                <a:cs typeface="Arial" panose="020B0604020202020204" pitchFamily="34" charset="0"/>
              </a:rPr>
              <a:t>BDG </a:t>
            </a:r>
            <a:r>
              <a:rPr lang="en-GB" sz="1600" dirty="0">
                <a:cs typeface="Arial" panose="020B0604020202020204" pitchFamily="34" charset="0"/>
              </a:rPr>
              <a:t>have also developed a Frequently </a:t>
            </a:r>
            <a:r>
              <a:rPr lang="en-GB" sz="1600" dirty="0" smtClean="0">
                <a:cs typeface="Arial" panose="020B0604020202020204" pitchFamily="34" charset="0"/>
              </a:rPr>
              <a:t>Asked Questions product </a:t>
            </a:r>
            <a:r>
              <a:rPr lang="en-GB" sz="1600" dirty="0">
                <a:cs typeface="Arial" panose="020B0604020202020204" pitchFamily="34" charset="0"/>
              </a:rPr>
              <a:t>which will be shared with you following </a:t>
            </a:r>
            <a:r>
              <a:rPr lang="en-GB" sz="1600" dirty="0" smtClean="0">
                <a:cs typeface="Arial" panose="020B0604020202020204" pitchFamily="34" charset="0"/>
              </a:rPr>
              <a:t>today’s </a:t>
            </a:r>
            <a:r>
              <a:rPr lang="en-GB" sz="1600" dirty="0">
                <a:cs typeface="Arial" panose="020B0604020202020204" pitchFamily="34" charset="0"/>
              </a:rPr>
              <a:t>event.</a:t>
            </a:r>
          </a:p>
          <a:p>
            <a:pPr marL="742950" lvl="2" indent="-285750">
              <a:lnSpc>
                <a:spcPct val="120000"/>
              </a:lnSpc>
              <a:spcBef>
                <a:spcPts val="0"/>
              </a:spcBef>
              <a:spcAft>
                <a:spcPts val="600"/>
              </a:spcAft>
              <a:buFont typeface="Calibri" panose="020F0502020204030204" pitchFamily="34" charset="0"/>
              <a:buChar char="–"/>
            </a:pPr>
            <a:endParaRPr lang="en-GB" sz="1600" b="1" dirty="0">
              <a:solidFill>
                <a:schemeClr val="accent3"/>
              </a:solidFill>
              <a:cs typeface="Arial" panose="020B0604020202020204" pitchFamily="34" charset="0"/>
            </a:endParaRPr>
          </a:p>
          <a:p>
            <a:pPr marL="0" lvl="1" indent="0">
              <a:lnSpc>
                <a:spcPct val="120000"/>
              </a:lnSpc>
              <a:spcBef>
                <a:spcPts val="0"/>
              </a:spcBef>
              <a:spcAft>
                <a:spcPts val="600"/>
              </a:spcAft>
              <a:buNone/>
            </a:pPr>
            <a:endParaRPr lang="en-GB" sz="1600" dirty="0">
              <a:cs typeface="Arial" panose="020B0604020202020204" pitchFamily="34" charset="0"/>
            </a:endParaRPr>
          </a:p>
        </p:txBody>
      </p:sp>
    </p:spTree>
    <p:extLst>
      <p:ext uri="{BB962C8B-B14F-4D97-AF65-F5344CB8AC3E}">
        <p14:creationId xmlns:p14="http://schemas.microsoft.com/office/powerpoint/2010/main" val="1507377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lstStyle/>
          <a:p>
            <a:r>
              <a:rPr lang="en-GB" dirty="0" smtClean="0"/>
              <a:t>Additional information</a:t>
            </a:r>
            <a:endParaRPr lang="en-GB" dirty="0"/>
          </a:p>
        </p:txBody>
      </p:sp>
      <p:sp>
        <p:nvSpPr>
          <p:cNvPr id="5"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a:cs typeface="Arial" panose="020B0604020202020204" pitchFamily="34" charset="0"/>
              </a:rPr>
              <a:t>Key elements of EU27 comms activities for the border include</a:t>
            </a:r>
            <a:r>
              <a:rPr lang="en-GB" sz="1600" b="1" dirty="0" smtClean="0">
                <a:cs typeface="Arial" panose="020B0604020202020204" pitchFamily="34" charset="0"/>
              </a:rPr>
              <a:t>:</a:t>
            </a:r>
            <a:endParaRPr lang="en-GB" sz="1600" b="1" dirty="0">
              <a:cs typeface="Arial" panose="020B0604020202020204" pitchFamily="34" charset="0"/>
            </a:endParaRPr>
          </a:p>
          <a:p>
            <a:pPr marL="342900" lvl="1" indent="-342900">
              <a:lnSpc>
                <a:spcPct val="120000"/>
              </a:lnSpc>
              <a:spcBef>
                <a:spcPts val="0"/>
              </a:spcBef>
              <a:spcAft>
                <a:spcPts val="600"/>
              </a:spcAft>
            </a:pPr>
            <a:r>
              <a:rPr lang="en-GB" sz="1600" dirty="0" smtClean="0">
                <a:cs typeface="Arial" panose="020B0604020202020204" pitchFamily="34" charset="0"/>
              </a:rPr>
              <a:t>The </a:t>
            </a:r>
            <a:r>
              <a:rPr lang="en-GB" sz="1600" dirty="0">
                <a:cs typeface="Arial" panose="020B0604020202020204" pitchFamily="34" charset="0"/>
              </a:rPr>
              <a:t>European Commission produced a </a:t>
            </a:r>
            <a:r>
              <a:rPr lang="en-GB" sz="1600" dirty="0" smtClean="0">
                <a:cs typeface="Arial" panose="020B0604020202020204" pitchFamily="34" charset="0"/>
              </a:rPr>
              <a:t>guide </a:t>
            </a:r>
            <a:r>
              <a:rPr lang="en-GB" sz="1600" dirty="0">
                <a:cs typeface="Arial" panose="020B0604020202020204" pitchFamily="34" charset="0"/>
              </a:rPr>
              <a:t>for businesses on “How To Prepare For </a:t>
            </a:r>
            <a:r>
              <a:rPr lang="en-GB" sz="1600" dirty="0" smtClean="0">
                <a:cs typeface="Arial" panose="020B0604020202020204" pitchFamily="34" charset="0"/>
              </a:rPr>
              <a:t>Brexit” and published on 12 June 2019 their contingency paper, available at:</a:t>
            </a:r>
          </a:p>
          <a:p>
            <a:pPr marL="800100" lvl="2" indent="-342900">
              <a:lnSpc>
                <a:spcPct val="120000"/>
              </a:lnSpc>
              <a:spcBef>
                <a:spcPts val="0"/>
              </a:spcBef>
              <a:spcAft>
                <a:spcPts val="600"/>
              </a:spcAft>
              <a:buFont typeface="Calibri" panose="020F0502020204030204" pitchFamily="34" charset="0"/>
              <a:buChar char="–"/>
            </a:pPr>
            <a:r>
              <a:rPr lang="en-GB" sz="1600" dirty="0" smtClean="0">
                <a:solidFill>
                  <a:schemeClr val="accent3"/>
                </a:solidFill>
                <a:cs typeface="Arial" panose="020B0604020202020204" pitchFamily="34" charset="0"/>
              </a:rPr>
              <a:t>https</a:t>
            </a:r>
            <a:r>
              <a:rPr lang="en-GB" sz="1600" dirty="0">
                <a:solidFill>
                  <a:schemeClr val="accent3"/>
                </a:solidFill>
                <a:cs typeface="Arial" panose="020B0604020202020204" pitchFamily="34" charset="0"/>
              </a:rPr>
              <a:t>://</a:t>
            </a:r>
            <a:r>
              <a:rPr lang="en-GB" sz="1600" dirty="0" smtClean="0">
                <a:solidFill>
                  <a:schemeClr val="accent3"/>
                </a:solidFill>
                <a:cs typeface="Arial" panose="020B0604020202020204" pitchFamily="34" charset="0"/>
              </a:rPr>
              <a:t>ec.europa.eu/taxation_customs/sites/taxation/files/leaflet-brexit-customs-guide-for-businesses_en.pdf</a:t>
            </a:r>
          </a:p>
          <a:p>
            <a:pPr marL="457200" lvl="2" indent="0">
              <a:lnSpc>
                <a:spcPct val="120000"/>
              </a:lnSpc>
              <a:spcBef>
                <a:spcPts val="0"/>
              </a:spcBef>
              <a:spcAft>
                <a:spcPts val="600"/>
              </a:spcAft>
              <a:buNone/>
            </a:pPr>
            <a:endParaRPr lang="en-GB" sz="1600" dirty="0">
              <a:solidFill>
                <a:schemeClr val="accent3"/>
              </a:solidFill>
              <a:cs typeface="Arial" panose="020B0604020202020204" pitchFamily="34" charset="0"/>
            </a:endParaRPr>
          </a:p>
          <a:p>
            <a:pPr marL="342900" lvl="1" indent="-342900">
              <a:lnSpc>
                <a:spcPct val="120000"/>
              </a:lnSpc>
              <a:spcBef>
                <a:spcPts val="0"/>
              </a:spcBef>
              <a:spcAft>
                <a:spcPts val="600"/>
              </a:spcAft>
            </a:pPr>
            <a:r>
              <a:rPr lang="en-GB" sz="1600" dirty="0">
                <a:cs typeface="Arial" panose="020B0604020202020204" pitchFamily="34" charset="0"/>
              </a:rPr>
              <a:t>The Spanish Government has </a:t>
            </a:r>
            <a:r>
              <a:rPr lang="en-GB" sz="1600" dirty="0" smtClean="0">
                <a:cs typeface="Arial" panose="020B0604020202020204" pitchFamily="34" charset="0"/>
              </a:rPr>
              <a:t>published </a:t>
            </a:r>
            <a:r>
              <a:rPr lang="en-GB" sz="1600" dirty="0">
                <a:cs typeface="Arial" panose="020B0604020202020204" pitchFamily="34" charset="0"/>
              </a:rPr>
              <a:t>a Brexit </a:t>
            </a:r>
            <a:r>
              <a:rPr lang="en-GB" sz="1600" dirty="0" smtClean="0">
                <a:cs typeface="Arial" panose="020B0604020202020204" pitchFamily="34" charset="0"/>
              </a:rPr>
              <a:t>web page </a:t>
            </a:r>
            <a:r>
              <a:rPr lang="en-GB" sz="1600" dirty="0">
                <a:cs typeface="Arial" panose="020B0604020202020204" pitchFamily="34" charset="0"/>
              </a:rPr>
              <a:t>to disseminate information on preparedness and contingency planning </a:t>
            </a:r>
            <a:r>
              <a:rPr lang="en-GB" sz="1600" dirty="0" smtClean="0">
                <a:cs typeface="Arial" panose="020B0604020202020204" pitchFamily="34" charset="0"/>
              </a:rPr>
              <a:t>at:</a:t>
            </a:r>
          </a:p>
          <a:p>
            <a:pPr marL="800100" lvl="2" indent="-342900">
              <a:lnSpc>
                <a:spcPct val="120000"/>
              </a:lnSpc>
              <a:spcBef>
                <a:spcPts val="0"/>
              </a:spcBef>
              <a:spcAft>
                <a:spcPts val="600"/>
              </a:spcAft>
              <a:buFont typeface="Calibri" panose="020F0502020204030204" pitchFamily="34" charset="0"/>
              <a:buChar char="–"/>
            </a:pPr>
            <a:r>
              <a:rPr lang="en-GB" sz="1600" dirty="0">
                <a:solidFill>
                  <a:schemeClr val="accent3"/>
                </a:solidFill>
                <a:cs typeface="Arial" panose="020B0604020202020204" pitchFamily="34" charset="0"/>
              </a:rPr>
              <a:t>https://</a:t>
            </a:r>
            <a:r>
              <a:rPr lang="en-GB" sz="1600" dirty="0" smtClean="0">
                <a:solidFill>
                  <a:schemeClr val="accent3"/>
                </a:solidFill>
                <a:cs typeface="Arial" panose="020B0604020202020204" pitchFamily="34" charset="0"/>
              </a:rPr>
              <a:t>www.lamoncloa.gob.es/lang/en/brexit/Paginas/index.aspx</a:t>
            </a:r>
          </a:p>
          <a:p>
            <a:pPr marL="457200" lvl="2" indent="0">
              <a:lnSpc>
                <a:spcPct val="120000"/>
              </a:lnSpc>
              <a:spcBef>
                <a:spcPts val="0"/>
              </a:spcBef>
              <a:spcAft>
                <a:spcPts val="600"/>
              </a:spcAft>
              <a:buNone/>
            </a:pPr>
            <a:endParaRPr lang="en-GB" sz="1600" dirty="0">
              <a:solidFill>
                <a:schemeClr val="accent3"/>
              </a:solidFill>
              <a:cs typeface="Arial" panose="020B0604020202020204" pitchFamily="34" charset="0"/>
            </a:endParaRPr>
          </a:p>
          <a:p>
            <a:pPr marL="342900" lvl="1" indent="-342900">
              <a:lnSpc>
                <a:spcPct val="120000"/>
              </a:lnSpc>
              <a:spcBef>
                <a:spcPts val="0"/>
              </a:spcBef>
              <a:spcAft>
                <a:spcPts val="600"/>
              </a:spcAft>
            </a:pPr>
            <a:r>
              <a:rPr lang="en-GB" sz="1600" dirty="0" smtClean="0">
                <a:cs typeface="Arial" panose="020B0604020202020204" pitchFamily="34" charset="0"/>
              </a:rPr>
              <a:t>The </a:t>
            </a:r>
            <a:r>
              <a:rPr lang="en-GB" sz="1600" dirty="0">
                <a:cs typeface="Arial" panose="020B0604020202020204" pitchFamily="34" charset="0"/>
              </a:rPr>
              <a:t>French G</a:t>
            </a:r>
            <a:r>
              <a:rPr lang="en-GB" sz="1600" dirty="0" smtClean="0">
                <a:cs typeface="Arial" panose="020B0604020202020204" pitchFamily="34" charset="0"/>
              </a:rPr>
              <a:t>overnment have published </a:t>
            </a:r>
            <a:r>
              <a:rPr lang="en-GB" sz="1600" dirty="0">
                <a:cs typeface="Arial" panose="020B0604020202020204" pitchFamily="34" charset="0"/>
              </a:rPr>
              <a:t>products including short videos and physical </a:t>
            </a:r>
            <a:r>
              <a:rPr lang="en-GB" sz="1600" dirty="0" smtClean="0">
                <a:cs typeface="Arial" panose="020B0604020202020204" pitchFamily="34" charset="0"/>
              </a:rPr>
              <a:t>paper products at:</a:t>
            </a:r>
          </a:p>
          <a:p>
            <a:pPr marL="800100" lvl="2" indent="-342900">
              <a:lnSpc>
                <a:spcPct val="120000"/>
              </a:lnSpc>
              <a:spcBef>
                <a:spcPts val="0"/>
              </a:spcBef>
              <a:spcAft>
                <a:spcPts val="600"/>
              </a:spcAft>
              <a:buFont typeface="Calibri" panose="020F0502020204030204" pitchFamily="34" charset="0"/>
              <a:buChar char="–"/>
            </a:pPr>
            <a:r>
              <a:rPr lang="en-GB" sz="1600" dirty="0">
                <a:solidFill>
                  <a:schemeClr val="accent3"/>
                </a:solidFill>
                <a:cs typeface="Arial" panose="020B0604020202020204" pitchFamily="34" charset="0"/>
              </a:rPr>
              <a:t>http://</a:t>
            </a:r>
            <a:r>
              <a:rPr lang="en-GB" sz="1600" dirty="0" smtClean="0">
                <a:solidFill>
                  <a:schemeClr val="accent3"/>
                </a:solidFill>
                <a:cs typeface="Arial" panose="020B0604020202020204" pitchFamily="34" charset="0"/>
              </a:rPr>
              <a:t>www.douane.gouv.fr/articles/c958-brexit</a:t>
            </a:r>
          </a:p>
        </p:txBody>
      </p:sp>
    </p:spTree>
    <p:extLst>
      <p:ext uri="{BB962C8B-B14F-4D97-AF65-F5344CB8AC3E}">
        <p14:creationId xmlns:p14="http://schemas.microsoft.com/office/powerpoint/2010/main" val="828033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152526" y="866775"/>
            <a:ext cx="1479597" cy="69916"/>
          </a:xfrm>
          <a:prstGeom prst="rect">
            <a:avLst/>
          </a:prstGeom>
          <a:noFill/>
        </p:spPr>
        <p:txBody>
          <a:bodyPr vert="horz" wrap="none" lIns="27000" tIns="27000" rIns="27000" bIns="27000" rtlCol="0">
            <a:spAutoFit/>
          </a:bodyPr>
          <a:lstStyle/>
          <a:p>
            <a:r>
              <a:rPr lang="en-GB" sz="100">
                <a:solidFill>
                  <a:srgbClr val="FFFFFF">
                    <a:alpha val="0"/>
                  </a:srgbClr>
                </a:solidFill>
              </a:rPr>
              <a:t>overall_0_131914171178850193 columns_6_131909337290464816 33_1_131898834872320020 6_1_131909978362560231 12_1_131909978478659975 8_1_131909978478870582 23_1_131909978704642670 26_1_131909979882896884 </a:t>
            </a:r>
            <a:endParaRPr lang="en-GB" sz="100" dirty="0" err="1">
              <a:solidFill>
                <a:srgbClr val="FFFFFF">
                  <a:alpha val="0"/>
                </a:srgbClr>
              </a:solidFill>
            </a:endParaRPr>
          </a:p>
        </p:txBody>
      </p:sp>
      <p:sp>
        <p:nvSpPr>
          <p:cNvPr id="18" name="Title 1"/>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sz="2400" b="0" dirty="0" smtClean="0">
                <a:solidFill>
                  <a:schemeClr val="accent3"/>
                </a:solidFill>
              </a:rPr>
              <a:t>Summary of key actions for goods leaving the UK</a:t>
            </a:r>
            <a:endParaRPr lang="en-GB" sz="2400" b="0" dirty="0">
              <a:solidFill>
                <a:schemeClr val="accent3"/>
              </a:solidFill>
            </a:endParaRPr>
          </a:p>
        </p:txBody>
      </p:sp>
      <p:sp>
        <p:nvSpPr>
          <p:cNvPr id="19"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0"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1200"/>
              </a:spcBef>
              <a:spcAft>
                <a:spcPts val="600"/>
              </a:spcAft>
              <a:buNone/>
            </a:pPr>
            <a:endParaRPr lang="en-GB" sz="2000" b="1" dirty="0" smtClean="0">
              <a:solidFill>
                <a:prstClr val="black"/>
              </a:solidFill>
              <a:cs typeface="Arial" panose="020B0604020202020204" pitchFamily="34" charset="0"/>
            </a:endParaRPr>
          </a:p>
        </p:txBody>
      </p:sp>
      <p:sp>
        <p:nvSpPr>
          <p:cNvPr id="10" name="TextBox 9"/>
          <p:cNvSpPr txBox="1"/>
          <p:nvPr/>
        </p:nvSpPr>
        <p:spPr bwMode="gray">
          <a:xfrm>
            <a:off x="1138767" y="1321607"/>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sz="1600" b="1" dirty="0" smtClean="0"/>
              <a:t>Register for an EORI number </a:t>
            </a:r>
            <a:r>
              <a:rPr lang="en-GB" sz="1600" dirty="0" smtClean="0"/>
              <a:t>with the UK.</a:t>
            </a:r>
            <a:endParaRPr lang="en-GB" dirty="0"/>
          </a:p>
          <a:p>
            <a:pPr>
              <a:lnSpc>
                <a:spcPct val="120000"/>
              </a:lnSpc>
              <a:spcBef>
                <a:spcPts val="0"/>
              </a:spcBef>
              <a:spcAft>
                <a:spcPts val="600"/>
              </a:spcAft>
            </a:pPr>
            <a:r>
              <a:rPr lang="en-GB" sz="1600" b="1" dirty="0" smtClean="0"/>
              <a:t>If exporting</a:t>
            </a:r>
            <a:r>
              <a:rPr lang="en-GB" sz="1600" dirty="0" smtClean="0"/>
              <a:t>, the Export Declaration and S&amp;S Declaration are merged. </a:t>
            </a:r>
            <a:r>
              <a:rPr lang="en-GB" sz="1600" b="1" dirty="0" smtClean="0"/>
              <a:t>If using transit </a:t>
            </a:r>
            <a:r>
              <a:rPr lang="en-GB" sz="1600" dirty="0" smtClean="0"/>
              <a:t>it is also merged.</a:t>
            </a:r>
          </a:p>
        </p:txBody>
      </p:sp>
      <p:sp>
        <p:nvSpPr>
          <p:cNvPr id="36" name="Content Placeholder 1"/>
          <p:cNvSpPr txBox="1">
            <a:spLocks/>
          </p:cNvSpPr>
          <p:nvPr/>
        </p:nvSpPr>
        <p:spPr>
          <a:xfrm>
            <a:off x="304455" y="887298"/>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1200"/>
              </a:spcBef>
              <a:spcAft>
                <a:spcPts val="600"/>
              </a:spcAft>
              <a:buNone/>
            </a:pPr>
            <a:endParaRPr lang="en-GB" sz="1800" b="1" dirty="0" smtClean="0">
              <a:solidFill>
                <a:prstClr val="black"/>
              </a:solidFill>
              <a:cs typeface="Arial" panose="020B0604020202020204" pitchFamily="34" charset="0"/>
            </a:endParaRPr>
          </a:p>
        </p:txBody>
      </p:sp>
      <p:sp>
        <p:nvSpPr>
          <p:cNvPr id="22" name="TextBox 21"/>
          <p:cNvSpPr txBox="1"/>
          <p:nvPr/>
        </p:nvSpPr>
        <p:spPr bwMode="gray">
          <a:xfrm>
            <a:off x="1138767" y="2353017"/>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dirty="0"/>
              <a:t>Review the </a:t>
            </a:r>
            <a:r>
              <a:rPr lang="en-GB" b="1" dirty="0"/>
              <a:t>information needed for entry into the EU </a:t>
            </a:r>
            <a:r>
              <a:rPr lang="en-GB" dirty="0"/>
              <a:t>– if you are not using transit, your haulier will also be required to carry evidence (the MRN) of </a:t>
            </a:r>
            <a:r>
              <a:rPr lang="en-GB" dirty="0" smtClean="0"/>
              <a:t>an </a:t>
            </a:r>
            <a:r>
              <a:rPr lang="en-GB" b="1" dirty="0"/>
              <a:t>EU Member States </a:t>
            </a:r>
            <a:r>
              <a:rPr lang="en-GB" b="1" dirty="0" smtClean="0"/>
              <a:t>pre-lodged import and </a:t>
            </a:r>
            <a:r>
              <a:rPr lang="en-GB" b="1" dirty="0"/>
              <a:t>separate </a:t>
            </a:r>
            <a:r>
              <a:rPr lang="en-GB" b="1" dirty="0" smtClean="0"/>
              <a:t>Safety &amp; Security Declarations</a:t>
            </a:r>
            <a:r>
              <a:rPr lang="en-GB" dirty="0" smtClean="0"/>
              <a:t>.</a:t>
            </a:r>
            <a:endParaRPr lang="en-GB" dirty="0"/>
          </a:p>
        </p:txBody>
      </p:sp>
      <p:sp>
        <p:nvSpPr>
          <p:cNvPr id="24" name="TextBox 23"/>
          <p:cNvSpPr txBox="1"/>
          <p:nvPr/>
        </p:nvSpPr>
        <p:spPr bwMode="gray">
          <a:xfrm>
            <a:off x="1138767" y="3385521"/>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sz="1600" b="1" dirty="0" smtClean="0"/>
              <a:t>Agree responsibilities </a:t>
            </a:r>
            <a:r>
              <a:rPr lang="en-GB" sz="1600" dirty="0" smtClean="0"/>
              <a:t>with your customs agent and/or logistics provider for each part of the process and update your contracts to reflect this or identify software to utilise.</a:t>
            </a:r>
          </a:p>
        </p:txBody>
      </p:sp>
      <p:sp>
        <p:nvSpPr>
          <p:cNvPr id="26" name="TextBox 25"/>
          <p:cNvSpPr txBox="1"/>
          <p:nvPr/>
        </p:nvSpPr>
        <p:spPr bwMode="gray">
          <a:xfrm>
            <a:off x="1138767" y="4418025"/>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sz="1600" dirty="0" smtClean="0"/>
              <a:t>Apply in advance for </a:t>
            </a:r>
            <a:r>
              <a:rPr lang="en-GB" sz="1600" b="1" dirty="0" smtClean="0"/>
              <a:t>ID documents and/or certificates for goods.</a:t>
            </a:r>
          </a:p>
          <a:p>
            <a:pPr>
              <a:lnSpc>
                <a:spcPct val="120000"/>
              </a:lnSpc>
              <a:spcBef>
                <a:spcPts val="0"/>
              </a:spcBef>
              <a:spcAft>
                <a:spcPts val="600"/>
              </a:spcAft>
            </a:pPr>
            <a:r>
              <a:rPr lang="en-GB" dirty="0" smtClean="0"/>
              <a:t>Ensure the UK exporter sends required documentation for the goods imported with consignment, such as Export Health Certificates (EHC).</a:t>
            </a:r>
            <a:endParaRPr lang="en-GB" sz="1600" dirty="0" smtClean="0"/>
          </a:p>
        </p:txBody>
      </p:sp>
      <p:sp>
        <p:nvSpPr>
          <p:cNvPr id="28" name="TextBox 27"/>
          <p:cNvSpPr txBox="1"/>
          <p:nvPr/>
        </p:nvSpPr>
        <p:spPr bwMode="gray">
          <a:xfrm>
            <a:off x="1138767" y="5450529"/>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b="1" dirty="0"/>
              <a:t>Pre-notify </a:t>
            </a:r>
            <a:r>
              <a:rPr lang="en-GB" b="1" dirty="0" smtClean="0"/>
              <a:t>systems where required</a:t>
            </a:r>
            <a:r>
              <a:rPr lang="en-GB" dirty="0" smtClean="0"/>
              <a:t>, such as TRACES </a:t>
            </a:r>
            <a:r>
              <a:rPr lang="en-GB" dirty="0"/>
              <a:t>when importing animals and animal products from the UK </a:t>
            </a:r>
            <a:r>
              <a:rPr lang="en-GB" dirty="0" smtClean="0"/>
              <a:t>and uploading </a:t>
            </a:r>
            <a:r>
              <a:rPr lang="en-GB" dirty="0"/>
              <a:t>a copy of the UK Export Health </a:t>
            </a:r>
            <a:r>
              <a:rPr lang="en-GB" dirty="0" smtClean="0"/>
              <a:t>Certificate.</a:t>
            </a:r>
            <a:endParaRPr lang="en-GB" dirty="0"/>
          </a:p>
        </p:txBody>
      </p:sp>
      <p:grpSp>
        <p:nvGrpSpPr>
          <p:cNvPr id="17" name="Group 16"/>
          <p:cNvGrpSpPr>
            <a:grpSpLocks noChangeAspect="1"/>
          </p:cNvGrpSpPr>
          <p:nvPr/>
        </p:nvGrpSpPr>
        <p:grpSpPr>
          <a:xfrm>
            <a:off x="304455" y="1122164"/>
            <a:ext cx="720000" cy="717811"/>
            <a:chOff x="6716713" y="5860098"/>
            <a:chExt cx="522288" cy="520700"/>
          </a:xfrm>
          <a:solidFill>
            <a:schemeClr val="accent3"/>
          </a:solidFill>
        </p:grpSpPr>
        <p:sp>
          <p:nvSpPr>
            <p:cNvPr id="29" name="Freeform 83"/>
            <p:cNvSpPr>
              <a:spLocks noEditPoints="1"/>
            </p:cNvSpPr>
            <p:nvPr/>
          </p:nvSpPr>
          <p:spPr bwMode="auto">
            <a:xfrm>
              <a:off x="6716713" y="5860098"/>
              <a:ext cx="522288" cy="520700"/>
            </a:xfrm>
            <a:custGeom>
              <a:avLst/>
              <a:gdLst>
                <a:gd name="T0" fmla="*/ 313 w 659"/>
                <a:gd name="T1" fmla="*/ 658 h 658"/>
                <a:gd name="T2" fmla="*/ 264 w 659"/>
                <a:gd name="T3" fmla="*/ 651 h 658"/>
                <a:gd name="T4" fmla="*/ 202 w 659"/>
                <a:gd name="T5" fmla="*/ 632 h 658"/>
                <a:gd name="T6" fmla="*/ 121 w 659"/>
                <a:gd name="T7" fmla="*/ 582 h 658"/>
                <a:gd name="T8" fmla="*/ 57 w 659"/>
                <a:gd name="T9" fmla="*/ 512 h 658"/>
                <a:gd name="T10" fmla="*/ 15 w 659"/>
                <a:gd name="T11" fmla="*/ 426 h 658"/>
                <a:gd name="T12" fmla="*/ 4 w 659"/>
                <a:gd name="T13" fmla="*/ 379 h 658"/>
                <a:gd name="T14" fmla="*/ 0 w 659"/>
                <a:gd name="T15" fmla="*/ 328 h 658"/>
                <a:gd name="T16" fmla="*/ 3 w 659"/>
                <a:gd name="T17" fmla="*/ 295 h 658"/>
                <a:gd name="T18" fmla="*/ 11 w 659"/>
                <a:gd name="T19" fmla="*/ 246 h 658"/>
                <a:gd name="T20" fmla="*/ 41 w 659"/>
                <a:gd name="T21" fmla="*/ 172 h 658"/>
                <a:gd name="T22" fmla="*/ 97 w 659"/>
                <a:gd name="T23" fmla="*/ 96 h 658"/>
                <a:gd name="T24" fmla="*/ 174 w 659"/>
                <a:gd name="T25" fmla="*/ 39 h 658"/>
                <a:gd name="T26" fmla="*/ 247 w 659"/>
                <a:gd name="T27" fmla="*/ 10 h 658"/>
                <a:gd name="T28" fmla="*/ 296 w 659"/>
                <a:gd name="T29" fmla="*/ 2 h 658"/>
                <a:gd name="T30" fmla="*/ 329 w 659"/>
                <a:gd name="T31" fmla="*/ 0 h 658"/>
                <a:gd name="T32" fmla="*/ 379 w 659"/>
                <a:gd name="T33" fmla="*/ 3 h 658"/>
                <a:gd name="T34" fmla="*/ 428 w 659"/>
                <a:gd name="T35" fmla="*/ 15 h 658"/>
                <a:gd name="T36" fmla="*/ 514 w 659"/>
                <a:gd name="T37" fmla="*/ 56 h 658"/>
                <a:gd name="T38" fmla="*/ 583 w 659"/>
                <a:gd name="T39" fmla="*/ 120 h 658"/>
                <a:gd name="T40" fmla="*/ 633 w 659"/>
                <a:gd name="T41" fmla="*/ 201 h 658"/>
                <a:gd name="T42" fmla="*/ 652 w 659"/>
                <a:gd name="T43" fmla="*/ 262 h 658"/>
                <a:gd name="T44" fmla="*/ 659 w 659"/>
                <a:gd name="T45" fmla="*/ 312 h 658"/>
                <a:gd name="T46" fmla="*/ 659 w 659"/>
                <a:gd name="T47" fmla="*/ 346 h 658"/>
                <a:gd name="T48" fmla="*/ 652 w 659"/>
                <a:gd name="T49" fmla="*/ 396 h 658"/>
                <a:gd name="T50" fmla="*/ 633 w 659"/>
                <a:gd name="T51" fmla="*/ 456 h 658"/>
                <a:gd name="T52" fmla="*/ 583 w 659"/>
                <a:gd name="T53" fmla="*/ 538 h 658"/>
                <a:gd name="T54" fmla="*/ 514 w 659"/>
                <a:gd name="T55" fmla="*/ 601 h 658"/>
                <a:gd name="T56" fmla="*/ 428 w 659"/>
                <a:gd name="T57" fmla="*/ 643 h 658"/>
                <a:gd name="T58" fmla="*/ 379 w 659"/>
                <a:gd name="T59" fmla="*/ 654 h 658"/>
                <a:gd name="T60" fmla="*/ 329 w 659"/>
                <a:gd name="T61" fmla="*/ 658 h 658"/>
                <a:gd name="T62" fmla="*/ 329 w 659"/>
                <a:gd name="T63" fmla="*/ 38 h 658"/>
                <a:gd name="T64" fmla="*/ 243 w 659"/>
                <a:gd name="T65" fmla="*/ 50 h 658"/>
                <a:gd name="T66" fmla="*/ 167 w 659"/>
                <a:gd name="T67" fmla="*/ 88 h 658"/>
                <a:gd name="T68" fmla="*/ 105 w 659"/>
                <a:gd name="T69" fmla="*/ 143 h 658"/>
                <a:gd name="T70" fmla="*/ 61 w 659"/>
                <a:gd name="T71" fmla="*/ 215 h 658"/>
                <a:gd name="T72" fmla="*/ 41 w 659"/>
                <a:gd name="T73" fmla="*/ 299 h 658"/>
                <a:gd name="T74" fmla="*/ 41 w 659"/>
                <a:gd name="T75" fmla="*/ 358 h 658"/>
                <a:gd name="T76" fmla="*/ 61 w 659"/>
                <a:gd name="T77" fmla="*/ 443 h 658"/>
                <a:gd name="T78" fmla="*/ 105 w 659"/>
                <a:gd name="T79" fmla="*/ 514 h 658"/>
                <a:gd name="T80" fmla="*/ 167 w 659"/>
                <a:gd name="T81" fmla="*/ 570 h 658"/>
                <a:gd name="T82" fmla="*/ 243 w 659"/>
                <a:gd name="T83" fmla="*/ 607 h 658"/>
                <a:gd name="T84" fmla="*/ 329 w 659"/>
                <a:gd name="T85" fmla="*/ 620 h 658"/>
                <a:gd name="T86" fmla="*/ 389 w 659"/>
                <a:gd name="T87" fmla="*/ 615 h 658"/>
                <a:gd name="T88" fmla="*/ 468 w 659"/>
                <a:gd name="T89" fmla="*/ 585 h 658"/>
                <a:gd name="T90" fmla="*/ 535 w 659"/>
                <a:gd name="T91" fmla="*/ 535 h 658"/>
                <a:gd name="T92" fmla="*/ 586 w 659"/>
                <a:gd name="T93" fmla="*/ 468 h 658"/>
                <a:gd name="T94" fmla="*/ 616 w 659"/>
                <a:gd name="T95" fmla="*/ 387 h 658"/>
                <a:gd name="T96" fmla="*/ 621 w 659"/>
                <a:gd name="T97" fmla="*/ 328 h 658"/>
                <a:gd name="T98" fmla="*/ 608 w 659"/>
                <a:gd name="T99" fmla="*/ 242 h 658"/>
                <a:gd name="T100" fmla="*/ 571 w 659"/>
                <a:gd name="T101" fmla="*/ 166 h 658"/>
                <a:gd name="T102" fmla="*/ 515 w 659"/>
                <a:gd name="T103" fmla="*/ 104 h 658"/>
                <a:gd name="T104" fmla="*/ 442 w 659"/>
                <a:gd name="T105" fmla="*/ 61 h 658"/>
                <a:gd name="T106" fmla="*/ 359 w 659"/>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29" y="658"/>
                  </a:moveTo>
                  <a:lnTo>
                    <a:pt x="329" y="658"/>
                  </a:lnTo>
                  <a:lnTo>
                    <a:pt x="313" y="658"/>
                  </a:lnTo>
                  <a:lnTo>
                    <a:pt x="296" y="656"/>
                  </a:lnTo>
                  <a:lnTo>
                    <a:pt x="280" y="654"/>
                  </a:lnTo>
                  <a:lnTo>
                    <a:pt x="264" y="651"/>
                  </a:lnTo>
                  <a:lnTo>
                    <a:pt x="247" y="647"/>
                  </a:lnTo>
                  <a:lnTo>
                    <a:pt x="231" y="643"/>
                  </a:lnTo>
                  <a:lnTo>
                    <a:pt x="202" y="632"/>
                  </a:lnTo>
                  <a:lnTo>
                    <a:pt x="174" y="617"/>
                  </a:lnTo>
                  <a:lnTo>
                    <a:pt x="145" y="601"/>
                  </a:lnTo>
                  <a:lnTo>
                    <a:pt x="121" y="582"/>
                  </a:lnTo>
                  <a:lnTo>
                    <a:pt x="97" y="561"/>
                  </a:lnTo>
                  <a:lnTo>
                    <a:pt x="75" y="538"/>
                  </a:lnTo>
                  <a:lnTo>
                    <a:pt x="57" y="512"/>
                  </a:lnTo>
                  <a:lnTo>
                    <a:pt x="41" y="486"/>
                  </a:lnTo>
                  <a:lnTo>
                    <a:pt x="27" y="456"/>
                  </a:lnTo>
                  <a:lnTo>
                    <a:pt x="15" y="426"/>
                  </a:lnTo>
                  <a:lnTo>
                    <a:pt x="11" y="410"/>
                  </a:lnTo>
                  <a:lnTo>
                    <a:pt x="7" y="396"/>
                  </a:lnTo>
                  <a:lnTo>
                    <a:pt x="4" y="379"/>
                  </a:lnTo>
                  <a:lnTo>
                    <a:pt x="3" y="362"/>
                  </a:lnTo>
                  <a:lnTo>
                    <a:pt x="2" y="346"/>
                  </a:lnTo>
                  <a:lnTo>
                    <a:pt x="0" y="328"/>
                  </a:lnTo>
                  <a:lnTo>
                    <a:pt x="0" y="328"/>
                  </a:lnTo>
                  <a:lnTo>
                    <a:pt x="2" y="312"/>
                  </a:lnTo>
                  <a:lnTo>
                    <a:pt x="3" y="295"/>
                  </a:lnTo>
                  <a:lnTo>
                    <a:pt x="4" y="279"/>
                  </a:lnTo>
                  <a:lnTo>
                    <a:pt x="7" y="262"/>
                  </a:lnTo>
                  <a:lnTo>
                    <a:pt x="11" y="246"/>
                  </a:lnTo>
                  <a:lnTo>
                    <a:pt x="15" y="232"/>
                  </a:lnTo>
                  <a:lnTo>
                    <a:pt x="27" y="201"/>
                  </a:lnTo>
                  <a:lnTo>
                    <a:pt x="41" y="172"/>
                  </a:lnTo>
                  <a:lnTo>
                    <a:pt x="57" y="146"/>
                  </a:lnTo>
                  <a:lnTo>
                    <a:pt x="75" y="120"/>
                  </a:lnTo>
                  <a:lnTo>
                    <a:pt x="97" y="96"/>
                  </a:lnTo>
                  <a:lnTo>
                    <a:pt x="121" y="74"/>
                  </a:lnTo>
                  <a:lnTo>
                    <a:pt x="145" y="56"/>
                  </a:lnTo>
                  <a:lnTo>
                    <a:pt x="174" y="39"/>
                  </a:lnTo>
                  <a:lnTo>
                    <a:pt x="202" y="26"/>
                  </a:lnTo>
                  <a:lnTo>
                    <a:pt x="231" y="15"/>
                  </a:lnTo>
                  <a:lnTo>
                    <a:pt x="247" y="10"/>
                  </a:lnTo>
                  <a:lnTo>
                    <a:pt x="264" y="7"/>
                  </a:lnTo>
                  <a:lnTo>
                    <a:pt x="280" y="3"/>
                  </a:lnTo>
                  <a:lnTo>
                    <a:pt x="296" y="2"/>
                  </a:lnTo>
                  <a:lnTo>
                    <a:pt x="313" y="0"/>
                  </a:lnTo>
                  <a:lnTo>
                    <a:pt x="329" y="0"/>
                  </a:lnTo>
                  <a:lnTo>
                    <a:pt x="329" y="0"/>
                  </a:lnTo>
                  <a:lnTo>
                    <a:pt x="347" y="0"/>
                  </a:lnTo>
                  <a:lnTo>
                    <a:pt x="363" y="2"/>
                  </a:lnTo>
                  <a:lnTo>
                    <a:pt x="379" y="3"/>
                  </a:lnTo>
                  <a:lnTo>
                    <a:pt x="395" y="7"/>
                  </a:lnTo>
                  <a:lnTo>
                    <a:pt x="411" y="10"/>
                  </a:lnTo>
                  <a:lnTo>
                    <a:pt x="428" y="15"/>
                  </a:lnTo>
                  <a:lnTo>
                    <a:pt x="457" y="26"/>
                  </a:lnTo>
                  <a:lnTo>
                    <a:pt x="487" y="39"/>
                  </a:lnTo>
                  <a:lnTo>
                    <a:pt x="514" y="56"/>
                  </a:lnTo>
                  <a:lnTo>
                    <a:pt x="539" y="74"/>
                  </a:lnTo>
                  <a:lnTo>
                    <a:pt x="562" y="96"/>
                  </a:lnTo>
                  <a:lnTo>
                    <a:pt x="583" y="120"/>
                  </a:lnTo>
                  <a:lnTo>
                    <a:pt x="602" y="146"/>
                  </a:lnTo>
                  <a:lnTo>
                    <a:pt x="618" y="172"/>
                  </a:lnTo>
                  <a:lnTo>
                    <a:pt x="633" y="201"/>
                  </a:lnTo>
                  <a:lnTo>
                    <a:pt x="644" y="232"/>
                  </a:lnTo>
                  <a:lnTo>
                    <a:pt x="648" y="246"/>
                  </a:lnTo>
                  <a:lnTo>
                    <a:pt x="652" y="262"/>
                  </a:lnTo>
                  <a:lnTo>
                    <a:pt x="655" y="279"/>
                  </a:lnTo>
                  <a:lnTo>
                    <a:pt x="657" y="295"/>
                  </a:lnTo>
                  <a:lnTo>
                    <a:pt x="659" y="312"/>
                  </a:lnTo>
                  <a:lnTo>
                    <a:pt x="659" y="328"/>
                  </a:lnTo>
                  <a:lnTo>
                    <a:pt x="659" y="328"/>
                  </a:lnTo>
                  <a:lnTo>
                    <a:pt x="659" y="346"/>
                  </a:lnTo>
                  <a:lnTo>
                    <a:pt x="657" y="362"/>
                  </a:lnTo>
                  <a:lnTo>
                    <a:pt x="655" y="379"/>
                  </a:lnTo>
                  <a:lnTo>
                    <a:pt x="652" y="396"/>
                  </a:lnTo>
                  <a:lnTo>
                    <a:pt x="648" y="410"/>
                  </a:lnTo>
                  <a:lnTo>
                    <a:pt x="644" y="426"/>
                  </a:lnTo>
                  <a:lnTo>
                    <a:pt x="633" y="456"/>
                  </a:lnTo>
                  <a:lnTo>
                    <a:pt x="618" y="486"/>
                  </a:lnTo>
                  <a:lnTo>
                    <a:pt x="602" y="512"/>
                  </a:lnTo>
                  <a:lnTo>
                    <a:pt x="583" y="538"/>
                  </a:lnTo>
                  <a:lnTo>
                    <a:pt x="562" y="561"/>
                  </a:lnTo>
                  <a:lnTo>
                    <a:pt x="539" y="582"/>
                  </a:lnTo>
                  <a:lnTo>
                    <a:pt x="514" y="601"/>
                  </a:lnTo>
                  <a:lnTo>
                    <a:pt x="487" y="617"/>
                  </a:lnTo>
                  <a:lnTo>
                    <a:pt x="457" y="632"/>
                  </a:lnTo>
                  <a:lnTo>
                    <a:pt x="428" y="643"/>
                  </a:lnTo>
                  <a:lnTo>
                    <a:pt x="411" y="647"/>
                  </a:lnTo>
                  <a:lnTo>
                    <a:pt x="395" y="651"/>
                  </a:lnTo>
                  <a:lnTo>
                    <a:pt x="379" y="654"/>
                  </a:lnTo>
                  <a:lnTo>
                    <a:pt x="363" y="656"/>
                  </a:lnTo>
                  <a:lnTo>
                    <a:pt x="347" y="658"/>
                  </a:lnTo>
                  <a:lnTo>
                    <a:pt x="329" y="658"/>
                  </a:lnTo>
                  <a:lnTo>
                    <a:pt x="329" y="658"/>
                  </a:lnTo>
                  <a:close/>
                  <a:moveTo>
                    <a:pt x="329" y="38"/>
                  </a:moveTo>
                  <a:lnTo>
                    <a:pt x="329" y="38"/>
                  </a:lnTo>
                  <a:lnTo>
                    <a:pt x="300" y="39"/>
                  </a:lnTo>
                  <a:lnTo>
                    <a:pt x="272" y="43"/>
                  </a:lnTo>
                  <a:lnTo>
                    <a:pt x="243" y="50"/>
                  </a:lnTo>
                  <a:lnTo>
                    <a:pt x="217" y="61"/>
                  </a:lnTo>
                  <a:lnTo>
                    <a:pt x="191" y="73"/>
                  </a:lnTo>
                  <a:lnTo>
                    <a:pt x="167" y="88"/>
                  </a:lnTo>
                  <a:lnTo>
                    <a:pt x="144" y="104"/>
                  </a:lnTo>
                  <a:lnTo>
                    <a:pt x="124" y="123"/>
                  </a:lnTo>
                  <a:lnTo>
                    <a:pt x="105" y="143"/>
                  </a:lnTo>
                  <a:lnTo>
                    <a:pt x="89" y="166"/>
                  </a:lnTo>
                  <a:lnTo>
                    <a:pt x="74" y="190"/>
                  </a:lnTo>
                  <a:lnTo>
                    <a:pt x="61" y="215"/>
                  </a:lnTo>
                  <a:lnTo>
                    <a:pt x="51" y="242"/>
                  </a:lnTo>
                  <a:lnTo>
                    <a:pt x="45" y="271"/>
                  </a:lnTo>
                  <a:lnTo>
                    <a:pt x="41" y="299"/>
                  </a:lnTo>
                  <a:lnTo>
                    <a:pt x="38" y="328"/>
                  </a:lnTo>
                  <a:lnTo>
                    <a:pt x="38" y="328"/>
                  </a:lnTo>
                  <a:lnTo>
                    <a:pt x="41" y="358"/>
                  </a:lnTo>
                  <a:lnTo>
                    <a:pt x="45" y="387"/>
                  </a:lnTo>
                  <a:lnTo>
                    <a:pt x="51" y="416"/>
                  </a:lnTo>
                  <a:lnTo>
                    <a:pt x="61" y="443"/>
                  </a:lnTo>
                  <a:lnTo>
                    <a:pt x="74" y="468"/>
                  </a:lnTo>
                  <a:lnTo>
                    <a:pt x="89" y="491"/>
                  </a:lnTo>
                  <a:lnTo>
                    <a:pt x="105" y="514"/>
                  </a:lnTo>
                  <a:lnTo>
                    <a:pt x="124" y="535"/>
                  </a:lnTo>
                  <a:lnTo>
                    <a:pt x="144" y="554"/>
                  </a:lnTo>
                  <a:lnTo>
                    <a:pt x="167" y="570"/>
                  </a:lnTo>
                  <a:lnTo>
                    <a:pt x="191" y="585"/>
                  </a:lnTo>
                  <a:lnTo>
                    <a:pt x="217" y="597"/>
                  </a:lnTo>
                  <a:lnTo>
                    <a:pt x="243" y="607"/>
                  </a:lnTo>
                  <a:lnTo>
                    <a:pt x="272" y="615"/>
                  </a:lnTo>
                  <a:lnTo>
                    <a:pt x="300" y="619"/>
                  </a:lnTo>
                  <a:lnTo>
                    <a:pt x="329" y="620"/>
                  </a:lnTo>
                  <a:lnTo>
                    <a:pt x="329" y="620"/>
                  </a:lnTo>
                  <a:lnTo>
                    <a:pt x="359" y="619"/>
                  </a:lnTo>
                  <a:lnTo>
                    <a:pt x="389" y="615"/>
                  </a:lnTo>
                  <a:lnTo>
                    <a:pt x="417" y="607"/>
                  </a:lnTo>
                  <a:lnTo>
                    <a:pt x="442" y="597"/>
                  </a:lnTo>
                  <a:lnTo>
                    <a:pt x="468" y="585"/>
                  </a:lnTo>
                  <a:lnTo>
                    <a:pt x="492" y="570"/>
                  </a:lnTo>
                  <a:lnTo>
                    <a:pt x="515" y="554"/>
                  </a:lnTo>
                  <a:lnTo>
                    <a:pt x="535" y="535"/>
                  </a:lnTo>
                  <a:lnTo>
                    <a:pt x="554" y="514"/>
                  </a:lnTo>
                  <a:lnTo>
                    <a:pt x="571" y="491"/>
                  </a:lnTo>
                  <a:lnTo>
                    <a:pt x="586" y="468"/>
                  </a:lnTo>
                  <a:lnTo>
                    <a:pt x="598" y="443"/>
                  </a:lnTo>
                  <a:lnTo>
                    <a:pt x="608" y="416"/>
                  </a:lnTo>
                  <a:lnTo>
                    <a:pt x="616" y="387"/>
                  </a:lnTo>
                  <a:lnTo>
                    <a:pt x="620" y="358"/>
                  </a:lnTo>
                  <a:lnTo>
                    <a:pt x="621" y="328"/>
                  </a:lnTo>
                  <a:lnTo>
                    <a:pt x="621" y="328"/>
                  </a:lnTo>
                  <a:lnTo>
                    <a:pt x="620" y="299"/>
                  </a:lnTo>
                  <a:lnTo>
                    <a:pt x="616" y="271"/>
                  </a:lnTo>
                  <a:lnTo>
                    <a:pt x="608" y="242"/>
                  </a:lnTo>
                  <a:lnTo>
                    <a:pt x="598" y="215"/>
                  </a:lnTo>
                  <a:lnTo>
                    <a:pt x="586" y="190"/>
                  </a:lnTo>
                  <a:lnTo>
                    <a:pt x="571" y="166"/>
                  </a:lnTo>
                  <a:lnTo>
                    <a:pt x="554" y="143"/>
                  </a:lnTo>
                  <a:lnTo>
                    <a:pt x="535" y="123"/>
                  </a:lnTo>
                  <a:lnTo>
                    <a:pt x="515" y="104"/>
                  </a:lnTo>
                  <a:lnTo>
                    <a:pt x="492" y="88"/>
                  </a:lnTo>
                  <a:lnTo>
                    <a:pt x="468" y="73"/>
                  </a:lnTo>
                  <a:lnTo>
                    <a:pt x="442" y="61"/>
                  </a:lnTo>
                  <a:lnTo>
                    <a:pt x="417" y="50"/>
                  </a:lnTo>
                  <a:lnTo>
                    <a:pt x="389"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9"/>
            <p:cNvSpPr>
              <a:spLocks/>
            </p:cNvSpPr>
            <p:nvPr/>
          </p:nvSpPr>
          <p:spPr bwMode="auto">
            <a:xfrm>
              <a:off x="6854826" y="6009323"/>
              <a:ext cx="222250" cy="222250"/>
            </a:xfrm>
            <a:custGeom>
              <a:avLst/>
              <a:gdLst>
                <a:gd name="T0" fmla="*/ 263 w 279"/>
                <a:gd name="T1" fmla="*/ 263 h 278"/>
                <a:gd name="T2" fmla="*/ 16 w 279"/>
                <a:gd name="T3" fmla="*/ 263 h 278"/>
                <a:gd name="T4" fmla="*/ 16 w 279"/>
                <a:gd name="T5" fmla="*/ 16 h 278"/>
                <a:gd name="T6" fmla="*/ 235 w 279"/>
                <a:gd name="T7" fmla="*/ 16 h 278"/>
                <a:gd name="T8" fmla="*/ 235 w 279"/>
                <a:gd name="T9" fmla="*/ 0 h 278"/>
                <a:gd name="T10" fmla="*/ 8 w 279"/>
                <a:gd name="T11" fmla="*/ 0 h 278"/>
                <a:gd name="T12" fmla="*/ 8 w 279"/>
                <a:gd name="T13" fmla="*/ 0 h 278"/>
                <a:gd name="T14" fmla="*/ 5 w 279"/>
                <a:gd name="T15" fmla="*/ 0 h 278"/>
                <a:gd name="T16" fmla="*/ 3 w 279"/>
                <a:gd name="T17" fmla="*/ 3 h 278"/>
                <a:gd name="T18" fmla="*/ 1 w 279"/>
                <a:gd name="T19" fmla="*/ 4 h 278"/>
                <a:gd name="T20" fmla="*/ 0 w 279"/>
                <a:gd name="T21" fmla="*/ 8 h 278"/>
                <a:gd name="T22" fmla="*/ 0 w 279"/>
                <a:gd name="T23" fmla="*/ 270 h 278"/>
                <a:gd name="T24" fmla="*/ 0 w 279"/>
                <a:gd name="T25" fmla="*/ 270 h 278"/>
                <a:gd name="T26" fmla="*/ 1 w 279"/>
                <a:gd name="T27" fmla="*/ 274 h 278"/>
                <a:gd name="T28" fmla="*/ 3 w 279"/>
                <a:gd name="T29" fmla="*/ 277 h 278"/>
                <a:gd name="T30" fmla="*/ 5 w 279"/>
                <a:gd name="T31" fmla="*/ 278 h 278"/>
                <a:gd name="T32" fmla="*/ 8 w 279"/>
                <a:gd name="T33" fmla="*/ 278 h 278"/>
                <a:gd name="T34" fmla="*/ 271 w 279"/>
                <a:gd name="T35" fmla="*/ 278 h 278"/>
                <a:gd name="T36" fmla="*/ 271 w 279"/>
                <a:gd name="T37" fmla="*/ 278 h 278"/>
                <a:gd name="T38" fmla="*/ 274 w 279"/>
                <a:gd name="T39" fmla="*/ 278 h 278"/>
                <a:gd name="T40" fmla="*/ 277 w 279"/>
                <a:gd name="T41" fmla="*/ 277 h 278"/>
                <a:gd name="T42" fmla="*/ 278 w 279"/>
                <a:gd name="T43" fmla="*/ 274 h 278"/>
                <a:gd name="T44" fmla="*/ 279 w 279"/>
                <a:gd name="T45" fmla="*/ 270 h 278"/>
                <a:gd name="T46" fmla="*/ 279 w 279"/>
                <a:gd name="T47" fmla="*/ 87 h 278"/>
                <a:gd name="T48" fmla="*/ 263 w 279"/>
                <a:gd name="T49" fmla="*/ 87 h 278"/>
                <a:gd name="T50" fmla="*/ 263 w 279"/>
                <a:gd name="T51" fmla="*/ 26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78">
                  <a:moveTo>
                    <a:pt x="263" y="263"/>
                  </a:moveTo>
                  <a:lnTo>
                    <a:pt x="16" y="263"/>
                  </a:lnTo>
                  <a:lnTo>
                    <a:pt x="16" y="16"/>
                  </a:lnTo>
                  <a:lnTo>
                    <a:pt x="235" y="16"/>
                  </a:lnTo>
                  <a:lnTo>
                    <a:pt x="235" y="0"/>
                  </a:lnTo>
                  <a:lnTo>
                    <a:pt x="8" y="0"/>
                  </a:lnTo>
                  <a:lnTo>
                    <a:pt x="8" y="0"/>
                  </a:lnTo>
                  <a:lnTo>
                    <a:pt x="5" y="0"/>
                  </a:lnTo>
                  <a:lnTo>
                    <a:pt x="3" y="3"/>
                  </a:lnTo>
                  <a:lnTo>
                    <a:pt x="1" y="4"/>
                  </a:lnTo>
                  <a:lnTo>
                    <a:pt x="0" y="8"/>
                  </a:lnTo>
                  <a:lnTo>
                    <a:pt x="0" y="270"/>
                  </a:lnTo>
                  <a:lnTo>
                    <a:pt x="0" y="270"/>
                  </a:lnTo>
                  <a:lnTo>
                    <a:pt x="1" y="274"/>
                  </a:lnTo>
                  <a:lnTo>
                    <a:pt x="3" y="277"/>
                  </a:lnTo>
                  <a:lnTo>
                    <a:pt x="5" y="278"/>
                  </a:lnTo>
                  <a:lnTo>
                    <a:pt x="8" y="278"/>
                  </a:lnTo>
                  <a:lnTo>
                    <a:pt x="271" y="278"/>
                  </a:lnTo>
                  <a:lnTo>
                    <a:pt x="271" y="278"/>
                  </a:lnTo>
                  <a:lnTo>
                    <a:pt x="274" y="278"/>
                  </a:lnTo>
                  <a:lnTo>
                    <a:pt x="277" y="277"/>
                  </a:lnTo>
                  <a:lnTo>
                    <a:pt x="278" y="274"/>
                  </a:lnTo>
                  <a:lnTo>
                    <a:pt x="279" y="270"/>
                  </a:lnTo>
                  <a:lnTo>
                    <a:pt x="279" y="87"/>
                  </a:lnTo>
                  <a:lnTo>
                    <a:pt x="263" y="87"/>
                  </a:lnTo>
                  <a:lnTo>
                    <a:pt x="263"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0"/>
            <p:cNvSpPr>
              <a:spLocks/>
            </p:cNvSpPr>
            <p:nvPr/>
          </p:nvSpPr>
          <p:spPr bwMode="auto">
            <a:xfrm>
              <a:off x="6923088" y="5993448"/>
              <a:ext cx="192088" cy="144463"/>
            </a:xfrm>
            <a:custGeom>
              <a:avLst/>
              <a:gdLst>
                <a:gd name="T0" fmla="*/ 22 w 242"/>
                <a:gd name="T1" fmla="*/ 76 h 181"/>
                <a:gd name="T2" fmla="*/ 0 w 242"/>
                <a:gd name="T3" fmla="*/ 99 h 181"/>
                <a:gd name="T4" fmla="*/ 82 w 242"/>
                <a:gd name="T5" fmla="*/ 181 h 181"/>
                <a:gd name="T6" fmla="*/ 242 w 242"/>
                <a:gd name="T7" fmla="*/ 17 h 181"/>
                <a:gd name="T8" fmla="*/ 219 w 242"/>
                <a:gd name="T9" fmla="*/ 0 h 181"/>
                <a:gd name="T10" fmla="*/ 82 w 242"/>
                <a:gd name="T11" fmla="*/ 121 h 181"/>
                <a:gd name="T12" fmla="*/ 22 w 242"/>
                <a:gd name="T13" fmla="*/ 76 h 181"/>
              </a:gdLst>
              <a:ahLst/>
              <a:cxnLst>
                <a:cxn ang="0">
                  <a:pos x="T0" y="T1"/>
                </a:cxn>
                <a:cxn ang="0">
                  <a:pos x="T2" y="T3"/>
                </a:cxn>
                <a:cxn ang="0">
                  <a:pos x="T4" y="T5"/>
                </a:cxn>
                <a:cxn ang="0">
                  <a:pos x="T6" y="T7"/>
                </a:cxn>
                <a:cxn ang="0">
                  <a:pos x="T8" y="T9"/>
                </a:cxn>
                <a:cxn ang="0">
                  <a:pos x="T10" y="T11"/>
                </a:cxn>
                <a:cxn ang="0">
                  <a:pos x="T12" y="T13"/>
                </a:cxn>
              </a:cxnLst>
              <a:rect l="0" t="0" r="r" b="b"/>
              <a:pathLst>
                <a:path w="242" h="181">
                  <a:moveTo>
                    <a:pt x="22" y="76"/>
                  </a:moveTo>
                  <a:lnTo>
                    <a:pt x="0" y="99"/>
                  </a:lnTo>
                  <a:lnTo>
                    <a:pt x="82" y="181"/>
                  </a:lnTo>
                  <a:lnTo>
                    <a:pt x="242" y="17"/>
                  </a:lnTo>
                  <a:lnTo>
                    <a:pt x="219" y="0"/>
                  </a:lnTo>
                  <a:lnTo>
                    <a:pt x="82" y="121"/>
                  </a:lnTo>
                  <a:lnTo>
                    <a:pt x="2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a:grpSpLocks noChangeAspect="1"/>
          </p:cNvGrpSpPr>
          <p:nvPr/>
        </p:nvGrpSpPr>
        <p:grpSpPr>
          <a:xfrm>
            <a:off x="304455" y="4217487"/>
            <a:ext cx="722196" cy="720000"/>
            <a:chOff x="7593013" y="2505710"/>
            <a:chExt cx="522288" cy="520700"/>
          </a:xfrm>
          <a:solidFill>
            <a:schemeClr val="accent3"/>
          </a:solidFill>
        </p:grpSpPr>
        <p:sp>
          <p:nvSpPr>
            <p:cNvPr id="37" name="Freeform 30"/>
            <p:cNvSpPr>
              <a:spLocks noEditPoints="1"/>
            </p:cNvSpPr>
            <p:nvPr/>
          </p:nvSpPr>
          <p:spPr bwMode="auto">
            <a:xfrm>
              <a:off x="7593013" y="2505710"/>
              <a:ext cx="522288" cy="520700"/>
            </a:xfrm>
            <a:custGeom>
              <a:avLst/>
              <a:gdLst>
                <a:gd name="T0" fmla="*/ 313 w 658"/>
                <a:gd name="T1" fmla="*/ 657 h 657"/>
                <a:gd name="T2" fmla="*/ 263 w 658"/>
                <a:gd name="T3" fmla="*/ 650 h 657"/>
                <a:gd name="T4" fmla="*/ 201 w 658"/>
                <a:gd name="T5" fmla="*/ 631 h 657"/>
                <a:gd name="T6" fmla="*/ 121 w 658"/>
                <a:gd name="T7" fmla="*/ 582 h 657"/>
                <a:gd name="T8" fmla="*/ 56 w 658"/>
                <a:gd name="T9" fmla="*/ 512 h 657"/>
                <a:gd name="T10" fmla="*/ 14 w 658"/>
                <a:gd name="T11" fmla="*/ 426 h 657"/>
                <a:gd name="T12" fmla="*/ 4 w 658"/>
                <a:gd name="T13" fmla="*/ 379 h 657"/>
                <a:gd name="T14" fmla="*/ 0 w 658"/>
                <a:gd name="T15" fmla="*/ 329 h 657"/>
                <a:gd name="T16" fmla="*/ 2 w 658"/>
                <a:gd name="T17" fmla="*/ 295 h 657"/>
                <a:gd name="T18" fmla="*/ 10 w 658"/>
                <a:gd name="T19" fmla="*/ 247 h 657"/>
                <a:gd name="T20" fmla="*/ 40 w 658"/>
                <a:gd name="T21" fmla="*/ 172 h 657"/>
                <a:gd name="T22" fmla="*/ 96 w 658"/>
                <a:gd name="T23" fmla="*/ 96 h 657"/>
                <a:gd name="T24" fmla="*/ 173 w 658"/>
                <a:gd name="T25" fmla="*/ 39 h 657"/>
                <a:gd name="T26" fmla="*/ 247 w 658"/>
                <a:gd name="T27" fmla="*/ 10 h 657"/>
                <a:gd name="T28" fmla="*/ 295 w 658"/>
                <a:gd name="T29" fmla="*/ 1 h 657"/>
                <a:gd name="T30" fmla="*/ 329 w 658"/>
                <a:gd name="T31" fmla="*/ 0 h 657"/>
                <a:gd name="T32" fmla="*/ 379 w 658"/>
                <a:gd name="T33" fmla="*/ 4 h 657"/>
                <a:gd name="T34" fmla="*/ 427 w 658"/>
                <a:gd name="T35" fmla="*/ 14 h 657"/>
                <a:gd name="T36" fmla="*/ 513 w 658"/>
                <a:gd name="T37" fmla="*/ 56 h 657"/>
                <a:gd name="T38" fmla="*/ 583 w 658"/>
                <a:gd name="T39" fmla="*/ 119 h 657"/>
                <a:gd name="T40" fmla="*/ 633 w 658"/>
                <a:gd name="T41" fmla="*/ 200 h 657"/>
                <a:gd name="T42" fmla="*/ 651 w 658"/>
                <a:gd name="T43" fmla="*/ 262 h 657"/>
                <a:gd name="T44" fmla="*/ 658 w 658"/>
                <a:gd name="T45" fmla="*/ 311 h 657"/>
                <a:gd name="T46" fmla="*/ 658 w 658"/>
                <a:gd name="T47" fmla="*/ 345 h 657"/>
                <a:gd name="T48" fmla="*/ 651 w 658"/>
                <a:gd name="T49" fmla="*/ 395 h 657"/>
                <a:gd name="T50" fmla="*/ 633 w 658"/>
                <a:gd name="T51" fmla="*/ 457 h 657"/>
                <a:gd name="T52" fmla="*/ 583 w 658"/>
                <a:gd name="T53" fmla="*/ 537 h 657"/>
                <a:gd name="T54" fmla="*/ 513 w 658"/>
                <a:gd name="T55" fmla="*/ 602 h 657"/>
                <a:gd name="T56" fmla="*/ 427 w 658"/>
                <a:gd name="T57" fmla="*/ 642 h 657"/>
                <a:gd name="T58" fmla="*/ 379 w 658"/>
                <a:gd name="T59" fmla="*/ 654 h 657"/>
                <a:gd name="T60" fmla="*/ 329 w 658"/>
                <a:gd name="T61" fmla="*/ 657 h 657"/>
                <a:gd name="T62" fmla="*/ 329 w 658"/>
                <a:gd name="T63" fmla="*/ 37 h 657"/>
                <a:gd name="T64" fmla="*/ 243 w 658"/>
                <a:gd name="T65" fmla="*/ 51 h 657"/>
                <a:gd name="T66" fmla="*/ 166 w 658"/>
                <a:gd name="T67" fmla="*/ 87 h 657"/>
                <a:gd name="T68" fmla="*/ 104 w 658"/>
                <a:gd name="T69" fmla="*/ 143 h 657"/>
                <a:gd name="T70" fmla="*/ 60 w 658"/>
                <a:gd name="T71" fmla="*/ 215 h 657"/>
                <a:gd name="T72" fmla="*/ 40 w 658"/>
                <a:gd name="T73" fmla="*/ 298 h 657"/>
                <a:gd name="T74" fmla="*/ 40 w 658"/>
                <a:gd name="T75" fmla="*/ 358 h 657"/>
                <a:gd name="T76" fmla="*/ 60 w 658"/>
                <a:gd name="T77" fmla="*/ 442 h 657"/>
                <a:gd name="T78" fmla="*/ 104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6 h 657"/>
                <a:gd name="T102" fmla="*/ 514 w 658"/>
                <a:gd name="T103" fmla="*/ 103 h 657"/>
                <a:gd name="T104" fmla="*/ 442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5" y="656"/>
                  </a:lnTo>
                  <a:lnTo>
                    <a:pt x="279" y="654"/>
                  </a:lnTo>
                  <a:lnTo>
                    <a:pt x="263" y="650"/>
                  </a:lnTo>
                  <a:lnTo>
                    <a:pt x="247" y="647"/>
                  </a:lnTo>
                  <a:lnTo>
                    <a:pt x="231" y="642"/>
                  </a:lnTo>
                  <a:lnTo>
                    <a:pt x="201" y="631"/>
                  </a:lnTo>
                  <a:lnTo>
                    <a:pt x="173" y="618"/>
                  </a:lnTo>
                  <a:lnTo>
                    <a:pt x="145" y="602"/>
                  </a:lnTo>
                  <a:lnTo>
                    <a:pt x="121" y="582"/>
                  </a:lnTo>
                  <a:lnTo>
                    <a:pt x="96" y="561"/>
                  </a:lnTo>
                  <a:lnTo>
                    <a:pt x="75" y="537"/>
                  </a:lnTo>
                  <a:lnTo>
                    <a:pt x="56" y="512"/>
                  </a:lnTo>
                  <a:lnTo>
                    <a:pt x="40" y="485"/>
                  </a:lnTo>
                  <a:lnTo>
                    <a:pt x="26" y="457"/>
                  </a:lnTo>
                  <a:lnTo>
                    <a:pt x="14" y="426"/>
                  </a:lnTo>
                  <a:lnTo>
                    <a:pt x="10" y="411"/>
                  </a:lnTo>
                  <a:lnTo>
                    <a:pt x="6" y="395"/>
                  </a:lnTo>
                  <a:lnTo>
                    <a:pt x="4" y="379"/>
                  </a:lnTo>
                  <a:lnTo>
                    <a:pt x="2" y="363"/>
                  </a:lnTo>
                  <a:lnTo>
                    <a:pt x="1" y="345"/>
                  </a:lnTo>
                  <a:lnTo>
                    <a:pt x="0" y="329"/>
                  </a:lnTo>
                  <a:lnTo>
                    <a:pt x="0" y="329"/>
                  </a:lnTo>
                  <a:lnTo>
                    <a:pt x="1" y="311"/>
                  </a:lnTo>
                  <a:lnTo>
                    <a:pt x="2" y="295"/>
                  </a:lnTo>
                  <a:lnTo>
                    <a:pt x="4" y="278"/>
                  </a:lnTo>
                  <a:lnTo>
                    <a:pt x="6" y="262"/>
                  </a:lnTo>
                  <a:lnTo>
                    <a:pt x="10" y="247"/>
                  </a:lnTo>
                  <a:lnTo>
                    <a:pt x="14" y="231"/>
                  </a:lnTo>
                  <a:lnTo>
                    <a:pt x="26" y="200"/>
                  </a:lnTo>
                  <a:lnTo>
                    <a:pt x="40" y="172"/>
                  </a:lnTo>
                  <a:lnTo>
                    <a:pt x="56" y="145"/>
                  </a:lnTo>
                  <a:lnTo>
                    <a:pt x="75" y="119"/>
                  </a:lnTo>
                  <a:lnTo>
                    <a:pt x="96" y="96"/>
                  </a:lnTo>
                  <a:lnTo>
                    <a:pt x="121" y="75"/>
                  </a:lnTo>
                  <a:lnTo>
                    <a:pt x="145" y="56"/>
                  </a:lnTo>
                  <a:lnTo>
                    <a:pt x="173" y="39"/>
                  </a:lnTo>
                  <a:lnTo>
                    <a:pt x="201" y="25"/>
                  </a:lnTo>
                  <a:lnTo>
                    <a:pt x="231" y="14"/>
                  </a:lnTo>
                  <a:lnTo>
                    <a:pt x="247" y="10"/>
                  </a:lnTo>
                  <a:lnTo>
                    <a:pt x="263" y="6"/>
                  </a:lnTo>
                  <a:lnTo>
                    <a:pt x="279" y="4"/>
                  </a:lnTo>
                  <a:lnTo>
                    <a:pt x="295" y="1"/>
                  </a:lnTo>
                  <a:lnTo>
                    <a:pt x="313" y="0"/>
                  </a:lnTo>
                  <a:lnTo>
                    <a:pt x="329" y="0"/>
                  </a:lnTo>
                  <a:lnTo>
                    <a:pt x="329" y="0"/>
                  </a:lnTo>
                  <a:lnTo>
                    <a:pt x="346" y="0"/>
                  </a:lnTo>
                  <a:lnTo>
                    <a:pt x="362" y="1"/>
                  </a:lnTo>
                  <a:lnTo>
                    <a:pt x="379" y="4"/>
                  </a:lnTo>
                  <a:lnTo>
                    <a:pt x="395" y="6"/>
                  </a:lnTo>
                  <a:lnTo>
                    <a:pt x="411" y="10"/>
                  </a:lnTo>
                  <a:lnTo>
                    <a:pt x="427" y="14"/>
                  </a:lnTo>
                  <a:lnTo>
                    <a:pt x="457" y="25"/>
                  </a:lnTo>
                  <a:lnTo>
                    <a:pt x="486" y="39"/>
                  </a:lnTo>
                  <a:lnTo>
                    <a:pt x="513" y="56"/>
                  </a:lnTo>
                  <a:lnTo>
                    <a:pt x="539" y="75"/>
                  </a:lnTo>
                  <a:lnTo>
                    <a:pt x="561" y="96"/>
                  </a:lnTo>
                  <a:lnTo>
                    <a:pt x="583" y="119"/>
                  </a:lnTo>
                  <a:lnTo>
                    <a:pt x="602" y="145"/>
                  </a:lnTo>
                  <a:lnTo>
                    <a:pt x="618" y="172"/>
                  </a:lnTo>
                  <a:lnTo>
                    <a:pt x="633" y="200"/>
                  </a:lnTo>
                  <a:lnTo>
                    <a:pt x="643" y="231"/>
                  </a:lnTo>
                  <a:lnTo>
                    <a:pt x="647" y="247"/>
                  </a:lnTo>
                  <a:lnTo>
                    <a:pt x="651" y="262"/>
                  </a:lnTo>
                  <a:lnTo>
                    <a:pt x="654" y="278"/>
                  </a:lnTo>
                  <a:lnTo>
                    <a:pt x="657" y="295"/>
                  </a:lnTo>
                  <a:lnTo>
                    <a:pt x="658" y="311"/>
                  </a:lnTo>
                  <a:lnTo>
                    <a:pt x="658" y="329"/>
                  </a:lnTo>
                  <a:lnTo>
                    <a:pt x="658" y="329"/>
                  </a:lnTo>
                  <a:lnTo>
                    <a:pt x="658" y="345"/>
                  </a:lnTo>
                  <a:lnTo>
                    <a:pt x="657" y="363"/>
                  </a:lnTo>
                  <a:lnTo>
                    <a:pt x="654" y="379"/>
                  </a:lnTo>
                  <a:lnTo>
                    <a:pt x="651" y="395"/>
                  </a:lnTo>
                  <a:lnTo>
                    <a:pt x="647" y="411"/>
                  </a:lnTo>
                  <a:lnTo>
                    <a:pt x="643" y="426"/>
                  </a:lnTo>
                  <a:lnTo>
                    <a:pt x="633" y="457"/>
                  </a:lnTo>
                  <a:lnTo>
                    <a:pt x="618" y="485"/>
                  </a:lnTo>
                  <a:lnTo>
                    <a:pt x="602" y="512"/>
                  </a:lnTo>
                  <a:lnTo>
                    <a:pt x="583" y="537"/>
                  </a:lnTo>
                  <a:lnTo>
                    <a:pt x="561" y="561"/>
                  </a:lnTo>
                  <a:lnTo>
                    <a:pt x="539" y="582"/>
                  </a:lnTo>
                  <a:lnTo>
                    <a:pt x="513" y="602"/>
                  </a:lnTo>
                  <a:lnTo>
                    <a:pt x="486" y="618"/>
                  </a:lnTo>
                  <a:lnTo>
                    <a:pt x="457" y="631"/>
                  </a:lnTo>
                  <a:lnTo>
                    <a:pt x="427" y="642"/>
                  </a:lnTo>
                  <a:lnTo>
                    <a:pt x="411" y="647"/>
                  </a:lnTo>
                  <a:lnTo>
                    <a:pt x="395" y="650"/>
                  </a:lnTo>
                  <a:lnTo>
                    <a:pt x="379" y="654"/>
                  </a:lnTo>
                  <a:lnTo>
                    <a:pt x="362" y="656"/>
                  </a:lnTo>
                  <a:lnTo>
                    <a:pt x="346" y="657"/>
                  </a:lnTo>
                  <a:lnTo>
                    <a:pt x="329" y="657"/>
                  </a:lnTo>
                  <a:lnTo>
                    <a:pt x="329" y="657"/>
                  </a:lnTo>
                  <a:close/>
                  <a:moveTo>
                    <a:pt x="329" y="37"/>
                  </a:moveTo>
                  <a:lnTo>
                    <a:pt x="329" y="37"/>
                  </a:lnTo>
                  <a:lnTo>
                    <a:pt x="299" y="39"/>
                  </a:lnTo>
                  <a:lnTo>
                    <a:pt x="271" y="43"/>
                  </a:lnTo>
                  <a:lnTo>
                    <a:pt x="243" y="51"/>
                  </a:lnTo>
                  <a:lnTo>
                    <a:pt x="216" y="60"/>
                  </a:lnTo>
                  <a:lnTo>
                    <a:pt x="190" y="72"/>
                  </a:lnTo>
                  <a:lnTo>
                    <a:pt x="166" y="87"/>
                  </a:lnTo>
                  <a:lnTo>
                    <a:pt x="143" y="103"/>
                  </a:lnTo>
                  <a:lnTo>
                    <a:pt x="123" y="122"/>
                  </a:lnTo>
                  <a:lnTo>
                    <a:pt x="104" y="143"/>
                  </a:lnTo>
                  <a:lnTo>
                    <a:pt x="87" y="166"/>
                  </a:lnTo>
                  <a:lnTo>
                    <a:pt x="74" y="189"/>
                  </a:lnTo>
                  <a:lnTo>
                    <a:pt x="60" y="215"/>
                  </a:lnTo>
                  <a:lnTo>
                    <a:pt x="51" y="242"/>
                  </a:lnTo>
                  <a:lnTo>
                    <a:pt x="44" y="270"/>
                  </a:lnTo>
                  <a:lnTo>
                    <a:pt x="40" y="298"/>
                  </a:lnTo>
                  <a:lnTo>
                    <a:pt x="37" y="329"/>
                  </a:lnTo>
                  <a:lnTo>
                    <a:pt x="37" y="329"/>
                  </a:lnTo>
                  <a:lnTo>
                    <a:pt x="40" y="358"/>
                  </a:lnTo>
                  <a:lnTo>
                    <a:pt x="44" y="387"/>
                  </a:lnTo>
                  <a:lnTo>
                    <a:pt x="51" y="415"/>
                  </a:lnTo>
                  <a:lnTo>
                    <a:pt x="60" y="442"/>
                  </a:lnTo>
                  <a:lnTo>
                    <a:pt x="74" y="467"/>
                  </a:lnTo>
                  <a:lnTo>
                    <a:pt x="87" y="492"/>
                  </a:lnTo>
                  <a:lnTo>
                    <a:pt x="104" y="513"/>
                  </a:lnTo>
                  <a:lnTo>
                    <a:pt x="123" y="535"/>
                  </a:lnTo>
                  <a:lnTo>
                    <a:pt x="143" y="553"/>
                  </a:lnTo>
                  <a:lnTo>
                    <a:pt x="166" y="570"/>
                  </a:lnTo>
                  <a:lnTo>
                    <a:pt x="190" y="584"/>
                  </a:lnTo>
                  <a:lnTo>
                    <a:pt x="216" y="596"/>
                  </a:lnTo>
                  <a:lnTo>
                    <a:pt x="243" y="607"/>
                  </a:lnTo>
                  <a:lnTo>
                    <a:pt x="271" y="614"/>
                  </a:lnTo>
                  <a:lnTo>
                    <a:pt x="299" y="618"/>
                  </a:lnTo>
                  <a:lnTo>
                    <a:pt x="329" y="619"/>
                  </a:lnTo>
                  <a:lnTo>
                    <a:pt x="329" y="619"/>
                  </a:lnTo>
                  <a:lnTo>
                    <a:pt x="358" y="618"/>
                  </a:lnTo>
                  <a:lnTo>
                    <a:pt x="388" y="614"/>
                  </a:lnTo>
                  <a:lnTo>
                    <a:pt x="416" y="607"/>
                  </a:lnTo>
                  <a:lnTo>
                    <a:pt x="442" y="596"/>
                  </a:lnTo>
                  <a:lnTo>
                    <a:pt x="467" y="584"/>
                  </a:lnTo>
                  <a:lnTo>
                    <a:pt x="492" y="570"/>
                  </a:lnTo>
                  <a:lnTo>
                    <a:pt x="514" y="553"/>
                  </a:lnTo>
                  <a:lnTo>
                    <a:pt x="535" y="535"/>
                  </a:lnTo>
                  <a:lnTo>
                    <a:pt x="553" y="513"/>
                  </a:lnTo>
                  <a:lnTo>
                    <a:pt x="571" y="492"/>
                  </a:lnTo>
                  <a:lnTo>
                    <a:pt x="586" y="467"/>
                  </a:lnTo>
                  <a:lnTo>
                    <a:pt x="598" y="442"/>
                  </a:lnTo>
                  <a:lnTo>
                    <a:pt x="607" y="415"/>
                  </a:lnTo>
                  <a:lnTo>
                    <a:pt x="615" y="387"/>
                  </a:lnTo>
                  <a:lnTo>
                    <a:pt x="619" y="358"/>
                  </a:lnTo>
                  <a:lnTo>
                    <a:pt x="621" y="329"/>
                  </a:lnTo>
                  <a:lnTo>
                    <a:pt x="621" y="329"/>
                  </a:lnTo>
                  <a:lnTo>
                    <a:pt x="619" y="298"/>
                  </a:lnTo>
                  <a:lnTo>
                    <a:pt x="615" y="270"/>
                  </a:lnTo>
                  <a:lnTo>
                    <a:pt x="607" y="242"/>
                  </a:lnTo>
                  <a:lnTo>
                    <a:pt x="598" y="215"/>
                  </a:lnTo>
                  <a:lnTo>
                    <a:pt x="586" y="189"/>
                  </a:lnTo>
                  <a:lnTo>
                    <a:pt x="571" y="166"/>
                  </a:lnTo>
                  <a:lnTo>
                    <a:pt x="553" y="143"/>
                  </a:lnTo>
                  <a:lnTo>
                    <a:pt x="535" y="122"/>
                  </a:lnTo>
                  <a:lnTo>
                    <a:pt x="514" y="103"/>
                  </a:lnTo>
                  <a:lnTo>
                    <a:pt x="492" y="87"/>
                  </a:lnTo>
                  <a:lnTo>
                    <a:pt x="467" y="72"/>
                  </a:lnTo>
                  <a:lnTo>
                    <a:pt x="442" y="60"/>
                  </a:lnTo>
                  <a:lnTo>
                    <a:pt x="416" y="51"/>
                  </a:lnTo>
                  <a:lnTo>
                    <a:pt x="388" y="43"/>
                  </a:lnTo>
                  <a:lnTo>
                    <a:pt x="358"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6"/>
            <p:cNvSpPr>
              <a:spLocks noEditPoints="1"/>
            </p:cNvSpPr>
            <p:nvPr/>
          </p:nvSpPr>
          <p:spPr bwMode="auto">
            <a:xfrm>
              <a:off x="7729538" y="2675573"/>
              <a:ext cx="249238" cy="198438"/>
            </a:xfrm>
            <a:custGeom>
              <a:avLst/>
              <a:gdLst>
                <a:gd name="T0" fmla="*/ 258 w 313"/>
                <a:gd name="T1" fmla="*/ 2 h 252"/>
                <a:gd name="T2" fmla="*/ 255 w 313"/>
                <a:gd name="T3" fmla="*/ 12 h 252"/>
                <a:gd name="T4" fmla="*/ 237 w 313"/>
                <a:gd name="T5" fmla="*/ 25 h 252"/>
                <a:gd name="T6" fmla="*/ 223 w 313"/>
                <a:gd name="T7" fmla="*/ 19 h 252"/>
                <a:gd name="T8" fmla="*/ 216 w 313"/>
                <a:gd name="T9" fmla="*/ 4 h 252"/>
                <a:gd name="T10" fmla="*/ 181 w 313"/>
                <a:gd name="T11" fmla="*/ 0 h 252"/>
                <a:gd name="T12" fmla="*/ 176 w 313"/>
                <a:gd name="T13" fmla="*/ 8 h 252"/>
                <a:gd name="T14" fmla="*/ 160 w 313"/>
                <a:gd name="T15" fmla="*/ 25 h 252"/>
                <a:gd name="T16" fmla="*/ 148 w 313"/>
                <a:gd name="T17" fmla="*/ 23 h 252"/>
                <a:gd name="T18" fmla="*/ 136 w 313"/>
                <a:gd name="T19" fmla="*/ 4 h 252"/>
                <a:gd name="T20" fmla="*/ 101 w 313"/>
                <a:gd name="T21" fmla="*/ 0 h 252"/>
                <a:gd name="T22" fmla="*/ 95 w 313"/>
                <a:gd name="T23" fmla="*/ 4 h 252"/>
                <a:gd name="T24" fmla="*/ 83 w 313"/>
                <a:gd name="T25" fmla="*/ 23 h 252"/>
                <a:gd name="T26" fmla="*/ 71 w 313"/>
                <a:gd name="T27" fmla="*/ 25 h 252"/>
                <a:gd name="T28" fmla="*/ 55 w 313"/>
                <a:gd name="T29" fmla="*/ 8 h 252"/>
                <a:gd name="T30" fmla="*/ 50 w 313"/>
                <a:gd name="T31" fmla="*/ 0 h 252"/>
                <a:gd name="T32" fmla="*/ 0 w 313"/>
                <a:gd name="T33" fmla="*/ 4 h 252"/>
                <a:gd name="T34" fmla="*/ 5 w 313"/>
                <a:gd name="T35" fmla="*/ 252 h 252"/>
                <a:gd name="T36" fmla="*/ 313 w 313"/>
                <a:gd name="T37" fmla="*/ 248 h 252"/>
                <a:gd name="T38" fmla="*/ 308 w 313"/>
                <a:gd name="T39" fmla="*/ 0 h 252"/>
                <a:gd name="T40" fmla="*/ 71 w 313"/>
                <a:gd name="T41" fmla="*/ 101 h 252"/>
                <a:gd name="T42" fmla="*/ 82 w 313"/>
                <a:gd name="T43" fmla="*/ 85 h 252"/>
                <a:gd name="T44" fmla="*/ 95 w 313"/>
                <a:gd name="T45" fmla="*/ 81 h 252"/>
                <a:gd name="T46" fmla="*/ 113 w 313"/>
                <a:gd name="T47" fmla="*/ 88 h 252"/>
                <a:gd name="T48" fmla="*/ 121 w 313"/>
                <a:gd name="T49" fmla="*/ 105 h 252"/>
                <a:gd name="T50" fmla="*/ 118 w 313"/>
                <a:gd name="T51" fmla="*/ 125 h 252"/>
                <a:gd name="T52" fmla="*/ 105 w 313"/>
                <a:gd name="T53" fmla="*/ 139 h 252"/>
                <a:gd name="T54" fmla="*/ 90 w 313"/>
                <a:gd name="T55" fmla="*/ 140 h 252"/>
                <a:gd name="T56" fmla="*/ 75 w 313"/>
                <a:gd name="T57" fmla="*/ 129 h 252"/>
                <a:gd name="T58" fmla="*/ 70 w 313"/>
                <a:gd name="T59" fmla="*/ 105 h 252"/>
                <a:gd name="T60" fmla="*/ 46 w 313"/>
                <a:gd name="T61" fmla="*/ 191 h 252"/>
                <a:gd name="T62" fmla="*/ 40 w 313"/>
                <a:gd name="T63" fmla="*/ 187 h 252"/>
                <a:gd name="T64" fmla="*/ 51 w 313"/>
                <a:gd name="T65" fmla="*/ 162 h 252"/>
                <a:gd name="T66" fmla="*/ 75 w 313"/>
                <a:gd name="T67" fmla="*/ 151 h 252"/>
                <a:gd name="T68" fmla="*/ 129 w 313"/>
                <a:gd name="T69" fmla="*/ 154 h 252"/>
                <a:gd name="T70" fmla="*/ 148 w 313"/>
                <a:gd name="T71" fmla="*/ 172 h 252"/>
                <a:gd name="T72" fmla="*/ 152 w 313"/>
                <a:gd name="T73" fmla="*/ 187 h 252"/>
                <a:gd name="T74" fmla="*/ 146 w 313"/>
                <a:gd name="T75" fmla="*/ 191 h 252"/>
                <a:gd name="T76" fmla="*/ 183 w 313"/>
                <a:gd name="T77" fmla="*/ 174 h 252"/>
                <a:gd name="T78" fmla="*/ 179 w 313"/>
                <a:gd name="T79" fmla="*/ 167 h 252"/>
                <a:gd name="T80" fmla="*/ 187 w 313"/>
                <a:gd name="T81" fmla="*/ 159 h 252"/>
                <a:gd name="T82" fmla="*/ 254 w 313"/>
                <a:gd name="T83" fmla="*/ 160 h 252"/>
                <a:gd name="T84" fmla="*/ 255 w 313"/>
                <a:gd name="T85" fmla="*/ 170 h 252"/>
                <a:gd name="T86" fmla="*/ 249 w 313"/>
                <a:gd name="T87" fmla="*/ 175 h 252"/>
                <a:gd name="T88" fmla="*/ 183 w 313"/>
                <a:gd name="T89" fmla="*/ 133 h 252"/>
                <a:gd name="T90" fmla="*/ 179 w 313"/>
                <a:gd name="T91" fmla="*/ 125 h 252"/>
                <a:gd name="T92" fmla="*/ 187 w 313"/>
                <a:gd name="T93" fmla="*/ 117 h 252"/>
                <a:gd name="T94" fmla="*/ 274 w 313"/>
                <a:gd name="T95" fmla="*/ 120 h 252"/>
                <a:gd name="T96" fmla="*/ 277 w 313"/>
                <a:gd name="T97" fmla="*/ 129 h 252"/>
                <a:gd name="T98" fmla="*/ 269 w 313"/>
                <a:gd name="T99" fmla="*/ 13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3" h="252">
                  <a:moveTo>
                    <a:pt x="308" y="0"/>
                  </a:moveTo>
                  <a:lnTo>
                    <a:pt x="262" y="0"/>
                  </a:lnTo>
                  <a:lnTo>
                    <a:pt x="262" y="0"/>
                  </a:lnTo>
                  <a:lnTo>
                    <a:pt x="258" y="2"/>
                  </a:lnTo>
                  <a:lnTo>
                    <a:pt x="257" y="4"/>
                  </a:lnTo>
                  <a:lnTo>
                    <a:pt x="257" y="4"/>
                  </a:lnTo>
                  <a:lnTo>
                    <a:pt x="257" y="8"/>
                  </a:lnTo>
                  <a:lnTo>
                    <a:pt x="255" y="12"/>
                  </a:lnTo>
                  <a:lnTo>
                    <a:pt x="251" y="19"/>
                  </a:lnTo>
                  <a:lnTo>
                    <a:pt x="245" y="23"/>
                  </a:lnTo>
                  <a:lnTo>
                    <a:pt x="241" y="25"/>
                  </a:lnTo>
                  <a:lnTo>
                    <a:pt x="237" y="25"/>
                  </a:lnTo>
                  <a:lnTo>
                    <a:pt x="237" y="25"/>
                  </a:lnTo>
                  <a:lnTo>
                    <a:pt x="232" y="25"/>
                  </a:lnTo>
                  <a:lnTo>
                    <a:pt x="228" y="23"/>
                  </a:lnTo>
                  <a:lnTo>
                    <a:pt x="223" y="19"/>
                  </a:lnTo>
                  <a:lnTo>
                    <a:pt x="218" y="12"/>
                  </a:lnTo>
                  <a:lnTo>
                    <a:pt x="218" y="8"/>
                  </a:lnTo>
                  <a:lnTo>
                    <a:pt x="216" y="4"/>
                  </a:lnTo>
                  <a:lnTo>
                    <a:pt x="216" y="4"/>
                  </a:lnTo>
                  <a:lnTo>
                    <a:pt x="215" y="2"/>
                  </a:lnTo>
                  <a:lnTo>
                    <a:pt x="211" y="0"/>
                  </a:lnTo>
                  <a:lnTo>
                    <a:pt x="181" y="0"/>
                  </a:lnTo>
                  <a:lnTo>
                    <a:pt x="181" y="0"/>
                  </a:lnTo>
                  <a:lnTo>
                    <a:pt x="177" y="2"/>
                  </a:lnTo>
                  <a:lnTo>
                    <a:pt x="176" y="4"/>
                  </a:lnTo>
                  <a:lnTo>
                    <a:pt x="176" y="4"/>
                  </a:lnTo>
                  <a:lnTo>
                    <a:pt x="176" y="8"/>
                  </a:lnTo>
                  <a:lnTo>
                    <a:pt x="175" y="12"/>
                  </a:lnTo>
                  <a:lnTo>
                    <a:pt x="171" y="19"/>
                  </a:lnTo>
                  <a:lnTo>
                    <a:pt x="164" y="23"/>
                  </a:lnTo>
                  <a:lnTo>
                    <a:pt x="160" y="25"/>
                  </a:lnTo>
                  <a:lnTo>
                    <a:pt x="156" y="25"/>
                  </a:lnTo>
                  <a:lnTo>
                    <a:pt x="156" y="25"/>
                  </a:lnTo>
                  <a:lnTo>
                    <a:pt x="152" y="25"/>
                  </a:lnTo>
                  <a:lnTo>
                    <a:pt x="148" y="23"/>
                  </a:lnTo>
                  <a:lnTo>
                    <a:pt x="142" y="19"/>
                  </a:lnTo>
                  <a:lnTo>
                    <a:pt x="137" y="12"/>
                  </a:lnTo>
                  <a:lnTo>
                    <a:pt x="136" y="8"/>
                  </a:lnTo>
                  <a:lnTo>
                    <a:pt x="136" y="4"/>
                  </a:lnTo>
                  <a:lnTo>
                    <a:pt x="136" y="4"/>
                  </a:lnTo>
                  <a:lnTo>
                    <a:pt x="134" y="2"/>
                  </a:lnTo>
                  <a:lnTo>
                    <a:pt x="130" y="0"/>
                  </a:lnTo>
                  <a:lnTo>
                    <a:pt x="101" y="0"/>
                  </a:lnTo>
                  <a:lnTo>
                    <a:pt x="101" y="0"/>
                  </a:lnTo>
                  <a:lnTo>
                    <a:pt x="97" y="2"/>
                  </a:lnTo>
                  <a:lnTo>
                    <a:pt x="95" y="4"/>
                  </a:lnTo>
                  <a:lnTo>
                    <a:pt x="95" y="4"/>
                  </a:lnTo>
                  <a:lnTo>
                    <a:pt x="95" y="8"/>
                  </a:lnTo>
                  <a:lnTo>
                    <a:pt x="94" y="12"/>
                  </a:lnTo>
                  <a:lnTo>
                    <a:pt x="90" y="19"/>
                  </a:lnTo>
                  <a:lnTo>
                    <a:pt x="83" y="23"/>
                  </a:lnTo>
                  <a:lnTo>
                    <a:pt x="79" y="25"/>
                  </a:lnTo>
                  <a:lnTo>
                    <a:pt x="75" y="25"/>
                  </a:lnTo>
                  <a:lnTo>
                    <a:pt x="75" y="25"/>
                  </a:lnTo>
                  <a:lnTo>
                    <a:pt x="71" y="25"/>
                  </a:lnTo>
                  <a:lnTo>
                    <a:pt x="67" y="23"/>
                  </a:lnTo>
                  <a:lnTo>
                    <a:pt x="62" y="19"/>
                  </a:lnTo>
                  <a:lnTo>
                    <a:pt x="56" y="12"/>
                  </a:lnTo>
                  <a:lnTo>
                    <a:pt x="55" y="8"/>
                  </a:lnTo>
                  <a:lnTo>
                    <a:pt x="55" y="4"/>
                  </a:lnTo>
                  <a:lnTo>
                    <a:pt x="55" y="4"/>
                  </a:lnTo>
                  <a:lnTo>
                    <a:pt x="54" y="2"/>
                  </a:lnTo>
                  <a:lnTo>
                    <a:pt x="50" y="0"/>
                  </a:lnTo>
                  <a:lnTo>
                    <a:pt x="5" y="0"/>
                  </a:lnTo>
                  <a:lnTo>
                    <a:pt x="5" y="0"/>
                  </a:lnTo>
                  <a:lnTo>
                    <a:pt x="1" y="2"/>
                  </a:lnTo>
                  <a:lnTo>
                    <a:pt x="0" y="4"/>
                  </a:lnTo>
                  <a:lnTo>
                    <a:pt x="0" y="248"/>
                  </a:lnTo>
                  <a:lnTo>
                    <a:pt x="0" y="248"/>
                  </a:lnTo>
                  <a:lnTo>
                    <a:pt x="1" y="250"/>
                  </a:lnTo>
                  <a:lnTo>
                    <a:pt x="5" y="252"/>
                  </a:lnTo>
                  <a:lnTo>
                    <a:pt x="308" y="252"/>
                  </a:lnTo>
                  <a:lnTo>
                    <a:pt x="308" y="252"/>
                  </a:lnTo>
                  <a:lnTo>
                    <a:pt x="310" y="250"/>
                  </a:lnTo>
                  <a:lnTo>
                    <a:pt x="313" y="248"/>
                  </a:lnTo>
                  <a:lnTo>
                    <a:pt x="313" y="4"/>
                  </a:lnTo>
                  <a:lnTo>
                    <a:pt x="313" y="4"/>
                  </a:lnTo>
                  <a:lnTo>
                    <a:pt x="310" y="2"/>
                  </a:lnTo>
                  <a:lnTo>
                    <a:pt x="308" y="0"/>
                  </a:lnTo>
                  <a:lnTo>
                    <a:pt x="308" y="0"/>
                  </a:lnTo>
                  <a:close/>
                  <a:moveTo>
                    <a:pt x="70" y="105"/>
                  </a:moveTo>
                  <a:lnTo>
                    <a:pt x="70" y="105"/>
                  </a:lnTo>
                  <a:lnTo>
                    <a:pt x="71" y="101"/>
                  </a:lnTo>
                  <a:lnTo>
                    <a:pt x="73" y="96"/>
                  </a:lnTo>
                  <a:lnTo>
                    <a:pt x="75" y="92"/>
                  </a:lnTo>
                  <a:lnTo>
                    <a:pt x="78" y="88"/>
                  </a:lnTo>
                  <a:lnTo>
                    <a:pt x="82" y="85"/>
                  </a:lnTo>
                  <a:lnTo>
                    <a:pt x="86" y="82"/>
                  </a:lnTo>
                  <a:lnTo>
                    <a:pt x="90" y="81"/>
                  </a:lnTo>
                  <a:lnTo>
                    <a:pt x="95" y="81"/>
                  </a:lnTo>
                  <a:lnTo>
                    <a:pt x="95" y="81"/>
                  </a:lnTo>
                  <a:lnTo>
                    <a:pt x="101" y="81"/>
                  </a:lnTo>
                  <a:lnTo>
                    <a:pt x="105" y="82"/>
                  </a:lnTo>
                  <a:lnTo>
                    <a:pt x="110" y="85"/>
                  </a:lnTo>
                  <a:lnTo>
                    <a:pt x="113" y="88"/>
                  </a:lnTo>
                  <a:lnTo>
                    <a:pt x="117" y="92"/>
                  </a:lnTo>
                  <a:lnTo>
                    <a:pt x="118" y="96"/>
                  </a:lnTo>
                  <a:lnTo>
                    <a:pt x="121" y="101"/>
                  </a:lnTo>
                  <a:lnTo>
                    <a:pt x="121" y="105"/>
                  </a:lnTo>
                  <a:lnTo>
                    <a:pt x="121" y="116"/>
                  </a:lnTo>
                  <a:lnTo>
                    <a:pt x="121" y="116"/>
                  </a:lnTo>
                  <a:lnTo>
                    <a:pt x="121" y="121"/>
                  </a:lnTo>
                  <a:lnTo>
                    <a:pt x="118" y="125"/>
                  </a:lnTo>
                  <a:lnTo>
                    <a:pt x="117" y="129"/>
                  </a:lnTo>
                  <a:lnTo>
                    <a:pt x="113" y="133"/>
                  </a:lnTo>
                  <a:lnTo>
                    <a:pt x="110" y="137"/>
                  </a:lnTo>
                  <a:lnTo>
                    <a:pt x="105" y="139"/>
                  </a:lnTo>
                  <a:lnTo>
                    <a:pt x="101" y="140"/>
                  </a:lnTo>
                  <a:lnTo>
                    <a:pt x="95" y="141"/>
                  </a:lnTo>
                  <a:lnTo>
                    <a:pt x="95" y="141"/>
                  </a:lnTo>
                  <a:lnTo>
                    <a:pt x="90" y="140"/>
                  </a:lnTo>
                  <a:lnTo>
                    <a:pt x="86" y="139"/>
                  </a:lnTo>
                  <a:lnTo>
                    <a:pt x="82" y="137"/>
                  </a:lnTo>
                  <a:lnTo>
                    <a:pt x="78" y="133"/>
                  </a:lnTo>
                  <a:lnTo>
                    <a:pt x="75" y="129"/>
                  </a:lnTo>
                  <a:lnTo>
                    <a:pt x="73" y="125"/>
                  </a:lnTo>
                  <a:lnTo>
                    <a:pt x="71" y="121"/>
                  </a:lnTo>
                  <a:lnTo>
                    <a:pt x="70" y="116"/>
                  </a:lnTo>
                  <a:lnTo>
                    <a:pt x="70" y="105"/>
                  </a:lnTo>
                  <a:close/>
                  <a:moveTo>
                    <a:pt x="146" y="191"/>
                  </a:moveTo>
                  <a:lnTo>
                    <a:pt x="146" y="191"/>
                  </a:lnTo>
                  <a:lnTo>
                    <a:pt x="146" y="191"/>
                  </a:lnTo>
                  <a:lnTo>
                    <a:pt x="46" y="191"/>
                  </a:lnTo>
                  <a:lnTo>
                    <a:pt x="46" y="191"/>
                  </a:lnTo>
                  <a:lnTo>
                    <a:pt x="42" y="190"/>
                  </a:lnTo>
                  <a:lnTo>
                    <a:pt x="40" y="187"/>
                  </a:lnTo>
                  <a:lnTo>
                    <a:pt x="40" y="187"/>
                  </a:lnTo>
                  <a:lnTo>
                    <a:pt x="40" y="179"/>
                  </a:lnTo>
                  <a:lnTo>
                    <a:pt x="43" y="172"/>
                  </a:lnTo>
                  <a:lnTo>
                    <a:pt x="46" y="167"/>
                  </a:lnTo>
                  <a:lnTo>
                    <a:pt x="51" y="162"/>
                  </a:lnTo>
                  <a:lnTo>
                    <a:pt x="55" y="158"/>
                  </a:lnTo>
                  <a:lnTo>
                    <a:pt x="62" y="154"/>
                  </a:lnTo>
                  <a:lnTo>
                    <a:pt x="69" y="152"/>
                  </a:lnTo>
                  <a:lnTo>
                    <a:pt x="75" y="151"/>
                  </a:lnTo>
                  <a:lnTo>
                    <a:pt x="116" y="151"/>
                  </a:lnTo>
                  <a:lnTo>
                    <a:pt x="116" y="151"/>
                  </a:lnTo>
                  <a:lnTo>
                    <a:pt x="122" y="152"/>
                  </a:lnTo>
                  <a:lnTo>
                    <a:pt x="129" y="154"/>
                  </a:lnTo>
                  <a:lnTo>
                    <a:pt x="136" y="158"/>
                  </a:lnTo>
                  <a:lnTo>
                    <a:pt x="140" y="162"/>
                  </a:lnTo>
                  <a:lnTo>
                    <a:pt x="145" y="166"/>
                  </a:lnTo>
                  <a:lnTo>
                    <a:pt x="148" y="172"/>
                  </a:lnTo>
                  <a:lnTo>
                    <a:pt x="151" y="179"/>
                  </a:lnTo>
                  <a:lnTo>
                    <a:pt x="151" y="186"/>
                  </a:lnTo>
                  <a:lnTo>
                    <a:pt x="151" y="186"/>
                  </a:lnTo>
                  <a:lnTo>
                    <a:pt x="152" y="187"/>
                  </a:lnTo>
                  <a:lnTo>
                    <a:pt x="152" y="187"/>
                  </a:lnTo>
                  <a:lnTo>
                    <a:pt x="149" y="190"/>
                  </a:lnTo>
                  <a:lnTo>
                    <a:pt x="146" y="191"/>
                  </a:lnTo>
                  <a:lnTo>
                    <a:pt x="146" y="191"/>
                  </a:lnTo>
                  <a:close/>
                  <a:moveTo>
                    <a:pt x="249" y="175"/>
                  </a:moveTo>
                  <a:lnTo>
                    <a:pt x="187" y="175"/>
                  </a:lnTo>
                  <a:lnTo>
                    <a:pt x="187" y="175"/>
                  </a:lnTo>
                  <a:lnTo>
                    <a:pt x="183" y="174"/>
                  </a:lnTo>
                  <a:lnTo>
                    <a:pt x="180" y="172"/>
                  </a:lnTo>
                  <a:lnTo>
                    <a:pt x="179" y="170"/>
                  </a:lnTo>
                  <a:lnTo>
                    <a:pt x="179" y="167"/>
                  </a:lnTo>
                  <a:lnTo>
                    <a:pt x="179" y="167"/>
                  </a:lnTo>
                  <a:lnTo>
                    <a:pt x="179" y="163"/>
                  </a:lnTo>
                  <a:lnTo>
                    <a:pt x="180" y="160"/>
                  </a:lnTo>
                  <a:lnTo>
                    <a:pt x="183" y="159"/>
                  </a:lnTo>
                  <a:lnTo>
                    <a:pt x="187" y="159"/>
                  </a:lnTo>
                  <a:lnTo>
                    <a:pt x="249" y="159"/>
                  </a:lnTo>
                  <a:lnTo>
                    <a:pt x="249" y="159"/>
                  </a:lnTo>
                  <a:lnTo>
                    <a:pt x="251" y="159"/>
                  </a:lnTo>
                  <a:lnTo>
                    <a:pt x="254" y="160"/>
                  </a:lnTo>
                  <a:lnTo>
                    <a:pt x="255" y="163"/>
                  </a:lnTo>
                  <a:lnTo>
                    <a:pt x="257" y="167"/>
                  </a:lnTo>
                  <a:lnTo>
                    <a:pt x="257" y="167"/>
                  </a:lnTo>
                  <a:lnTo>
                    <a:pt x="255" y="170"/>
                  </a:lnTo>
                  <a:lnTo>
                    <a:pt x="254" y="172"/>
                  </a:lnTo>
                  <a:lnTo>
                    <a:pt x="251" y="174"/>
                  </a:lnTo>
                  <a:lnTo>
                    <a:pt x="249" y="175"/>
                  </a:lnTo>
                  <a:lnTo>
                    <a:pt x="249" y="175"/>
                  </a:lnTo>
                  <a:close/>
                  <a:moveTo>
                    <a:pt x="269" y="133"/>
                  </a:moveTo>
                  <a:lnTo>
                    <a:pt x="187" y="133"/>
                  </a:lnTo>
                  <a:lnTo>
                    <a:pt x="187" y="133"/>
                  </a:lnTo>
                  <a:lnTo>
                    <a:pt x="183" y="133"/>
                  </a:lnTo>
                  <a:lnTo>
                    <a:pt x="180" y="132"/>
                  </a:lnTo>
                  <a:lnTo>
                    <a:pt x="179" y="129"/>
                  </a:lnTo>
                  <a:lnTo>
                    <a:pt x="179" y="125"/>
                  </a:lnTo>
                  <a:lnTo>
                    <a:pt x="179" y="125"/>
                  </a:lnTo>
                  <a:lnTo>
                    <a:pt x="179" y="123"/>
                  </a:lnTo>
                  <a:lnTo>
                    <a:pt x="180" y="120"/>
                  </a:lnTo>
                  <a:lnTo>
                    <a:pt x="183" y="119"/>
                  </a:lnTo>
                  <a:lnTo>
                    <a:pt x="187" y="117"/>
                  </a:lnTo>
                  <a:lnTo>
                    <a:pt x="269" y="117"/>
                  </a:lnTo>
                  <a:lnTo>
                    <a:pt x="269" y="117"/>
                  </a:lnTo>
                  <a:lnTo>
                    <a:pt x="271" y="119"/>
                  </a:lnTo>
                  <a:lnTo>
                    <a:pt x="274" y="120"/>
                  </a:lnTo>
                  <a:lnTo>
                    <a:pt x="277" y="123"/>
                  </a:lnTo>
                  <a:lnTo>
                    <a:pt x="277" y="125"/>
                  </a:lnTo>
                  <a:lnTo>
                    <a:pt x="277" y="125"/>
                  </a:lnTo>
                  <a:lnTo>
                    <a:pt x="277" y="129"/>
                  </a:lnTo>
                  <a:lnTo>
                    <a:pt x="274" y="132"/>
                  </a:lnTo>
                  <a:lnTo>
                    <a:pt x="271" y="133"/>
                  </a:lnTo>
                  <a:lnTo>
                    <a:pt x="269" y="133"/>
                  </a:lnTo>
                  <a:lnTo>
                    <a:pt x="269"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a:grpSpLocks noChangeAspect="1"/>
          </p:cNvGrpSpPr>
          <p:nvPr/>
        </p:nvGrpSpPr>
        <p:grpSpPr>
          <a:xfrm>
            <a:off x="304455" y="3184983"/>
            <a:ext cx="722196" cy="720000"/>
            <a:chOff x="1433513" y="822325"/>
            <a:chExt cx="522288" cy="520700"/>
          </a:xfrm>
          <a:solidFill>
            <a:schemeClr val="accent3"/>
          </a:solidFill>
        </p:grpSpPr>
        <p:sp>
          <p:nvSpPr>
            <p:cNvPr id="40" name="Freeform 7"/>
            <p:cNvSpPr>
              <a:spLocks noEditPoints="1"/>
            </p:cNvSpPr>
            <p:nvPr/>
          </p:nvSpPr>
          <p:spPr bwMode="auto">
            <a:xfrm>
              <a:off x="1433513" y="822325"/>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26"/>
            <p:cNvSpPr>
              <a:spLocks noEditPoints="1"/>
            </p:cNvSpPr>
            <p:nvPr/>
          </p:nvSpPr>
          <p:spPr bwMode="auto">
            <a:xfrm>
              <a:off x="1587501" y="974725"/>
              <a:ext cx="227013" cy="231775"/>
            </a:xfrm>
            <a:custGeom>
              <a:avLst/>
              <a:gdLst>
                <a:gd name="T0" fmla="*/ 4 w 285"/>
                <a:gd name="T1" fmla="*/ 173 h 293"/>
                <a:gd name="T2" fmla="*/ 12 w 285"/>
                <a:gd name="T3" fmla="*/ 191 h 293"/>
                <a:gd name="T4" fmla="*/ 32 w 285"/>
                <a:gd name="T5" fmla="*/ 198 h 293"/>
                <a:gd name="T6" fmla="*/ 35 w 285"/>
                <a:gd name="T7" fmla="*/ 214 h 293"/>
                <a:gd name="T8" fmla="*/ 56 w 285"/>
                <a:gd name="T9" fmla="*/ 226 h 293"/>
                <a:gd name="T10" fmla="*/ 62 w 285"/>
                <a:gd name="T11" fmla="*/ 241 h 293"/>
                <a:gd name="T12" fmla="*/ 83 w 285"/>
                <a:gd name="T13" fmla="*/ 253 h 293"/>
                <a:gd name="T14" fmla="*/ 89 w 285"/>
                <a:gd name="T15" fmla="*/ 267 h 293"/>
                <a:gd name="T16" fmla="*/ 110 w 285"/>
                <a:gd name="T17" fmla="*/ 279 h 293"/>
                <a:gd name="T18" fmla="*/ 129 w 285"/>
                <a:gd name="T19" fmla="*/ 270 h 293"/>
                <a:gd name="T20" fmla="*/ 161 w 285"/>
                <a:gd name="T21" fmla="*/ 293 h 293"/>
                <a:gd name="T22" fmla="*/ 179 w 285"/>
                <a:gd name="T23" fmla="*/ 285 h 293"/>
                <a:gd name="T24" fmla="*/ 188 w 285"/>
                <a:gd name="T25" fmla="*/ 266 h 293"/>
                <a:gd name="T26" fmla="*/ 205 w 285"/>
                <a:gd name="T27" fmla="*/ 258 h 293"/>
                <a:gd name="T28" fmla="*/ 212 w 285"/>
                <a:gd name="T29" fmla="*/ 238 h 293"/>
                <a:gd name="T30" fmla="*/ 228 w 285"/>
                <a:gd name="T31" fmla="*/ 235 h 293"/>
                <a:gd name="T32" fmla="*/ 239 w 285"/>
                <a:gd name="T33" fmla="*/ 214 h 293"/>
                <a:gd name="T34" fmla="*/ 247 w 285"/>
                <a:gd name="T35" fmla="*/ 211 h 293"/>
                <a:gd name="T36" fmla="*/ 265 w 285"/>
                <a:gd name="T37" fmla="*/ 196 h 293"/>
                <a:gd name="T38" fmla="*/ 259 w 285"/>
                <a:gd name="T39" fmla="*/ 171 h 293"/>
                <a:gd name="T40" fmla="*/ 278 w 285"/>
                <a:gd name="T41" fmla="*/ 137 h 293"/>
                <a:gd name="T42" fmla="*/ 285 w 285"/>
                <a:gd name="T43" fmla="*/ 90 h 293"/>
                <a:gd name="T44" fmla="*/ 263 w 285"/>
                <a:gd name="T45" fmla="*/ 36 h 293"/>
                <a:gd name="T46" fmla="*/ 201 w 285"/>
                <a:gd name="T47" fmla="*/ 1 h 293"/>
                <a:gd name="T48" fmla="*/ 129 w 285"/>
                <a:gd name="T49" fmla="*/ 4 h 293"/>
                <a:gd name="T50" fmla="*/ 42 w 285"/>
                <a:gd name="T51" fmla="*/ 19 h 293"/>
                <a:gd name="T52" fmla="*/ 1 w 285"/>
                <a:gd name="T53" fmla="*/ 89 h 293"/>
                <a:gd name="T54" fmla="*/ 171 w 285"/>
                <a:gd name="T55" fmla="*/ 278 h 293"/>
                <a:gd name="T56" fmla="*/ 136 w 285"/>
                <a:gd name="T57" fmla="*/ 262 h 293"/>
                <a:gd name="T58" fmla="*/ 171 w 285"/>
                <a:gd name="T59" fmla="*/ 258 h 293"/>
                <a:gd name="T60" fmla="*/ 38 w 285"/>
                <a:gd name="T61" fmla="*/ 36 h 293"/>
                <a:gd name="T62" fmla="*/ 94 w 285"/>
                <a:gd name="T63" fmla="*/ 11 h 293"/>
                <a:gd name="T64" fmla="*/ 114 w 285"/>
                <a:gd name="T65" fmla="*/ 30 h 293"/>
                <a:gd name="T66" fmla="*/ 46 w 285"/>
                <a:gd name="T67" fmla="*/ 103 h 293"/>
                <a:gd name="T68" fmla="*/ 81 w 285"/>
                <a:gd name="T69" fmla="*/ 112 h 293"/>
                <a:gd name="T70" fmla="*/ 118 w 285"/>
                <a:gd name="T71" fmla="*/ 93 h 293"/>
                <a:gd name="T72" fmla="*/ 184 w 285"/>
                <a:gd name="T73" fmla="*/ 106 h 293"/>
                <a:gd name="T74" fmla="*/ 251 w 285"/>
                <a:gd name="T75" fmla="*/ 198 h 293"/>
                <a:gd name="T76" fmla="*/ 208 w 285"/>
                <a:gd name="T77" fmla="*/ 173 h 293"/>
                <a:gd name="T78" fmla="*/ 200 w 285"/>
                <a:gd name="T79" fmla="*/ 173 h 293"/>
                <a:gd name="T80" fmla="*/ 224 w 285"/>
                <a:gd name="T81" fmla="*/ 204 h 293"/>
                <a:gd name="T82" fmla="*/ 224 w 285"/>
                <a:gd name="T83" fmla="*/ 224 h 293"/>
                <a:gd name="T84" fmla="*/ 181 w 285"/>
                <a:gd name="T85" fmla="*/ 200 h 293"/>
                <a:gd name="T86" fmla="*/ 172 w 285"/>
                <a:gd name="T87" fmla="*/ 202 h 293"/>
                <a:gd name="T88" fmla="*/ 200 w 285"/>
                <a:gd name="T89" fmla="*/ 236 h 293"/>
                <a:gd name="T90" fmla="*/ 193 w 285"/>
                <a:gd name="T91" fmla="*/ 254 h 293"/>
                <a:gd name="T92" fmla="*/ 146 w 285"/>
                <a:gd name="T93" fmla="*/ 218 h 293"/>
                <a:gd name="T94" fmla="*/ 130 w 285"/>
                <a:gd name="T95" fmla="*/ 210 h 293"/>
                <a:gd name="T96" fmla="*/ 125 w 285"/>
                <a:gd name="T97" fmla="*/ 198 h 293"/>
                <a:gd name="T98" fmla="*/ 107 w 285"/>
                <a:gd name="T99" fmla="*/ 184 h 293"/>
                <a:gd name="T100" fmla="*/ 101 w 285"/>
                <a:gd name="T101" fmla="*/ 180 h 293"/>
                <a:gd name="T102" fmla="*/ 90 w 285"/>
                <a:gd name="T103" fmla="*/ 160 h 293"/>
                <a:gd name="T104" fmla="*/ 74 w 285"/>
                <a:gd name="T105" fmla="*/ 156 h 293"/>
                <a:gd name="T106" fmla="*/ 63 w 285"/>
                <a:gd name="T107" fmla="*/ 133 h 293"/>
                <a:gd name="T108" fmla="*/ 40 w 285"/>
                <a:gd name="T109" fmla="*/ 132 h 293"/>
                <a:gd name="T110" fmla="*/ 13 w 285"/>
                <a:gd name="T111" fmla="*/ 117 h 293"/>
                <a:gd name="T112" fmla="*/ 38 w 285"/>
                <a:gd name="T113"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 h="293">
                  <a:moveTo>
                    <a:pt x="12" y="157"/>
                  </a:moveTo>
                  <a:lnTo>
                    <a:pt x="12" y="157"/>
                  </a:lnTo>
                  <a:lnTo>
                    <a:pt x="9" y="160"/>
                  </a:lnTo>
                  <a:lnTo>
                    <a:pt x="7" y="164"/>
                  </a:lnTo>
                  <a:lnTo>
                    <a:pt x="5" y="169"/>
                  </a:lnTo>
                  <a:lnTo>
                    <a:pt x="4" y="173"/>
                  </a:lnTo>
                  <a:lnTo>
                    <a:pt x="4" y="173"/>
                  </a:lnTo>
                  <a:lnTo>
                    <a:pt x="5" y="179"/>
                  </a:lnTo>
                  <a:lnTo>
                    <a:pt x="7" y="183"/>
                  </a:lnTo>
                  <a:lnTo>
                    <a:pt x="9" y="188"/>
                  </a:lnTo>
                  <a:lnTo>
                    <a:pt x="12" y="191"/>
                  </a:lnTo>
                  <a:lnTo>
                    <a:pt x="12" y="191"/>
                  </a:lnTo>
                  <a:lnTo>
                    <a:pt x="16" y="195"/>
                  </a:lnTo>
                  <a:lnTo>
                    <a:pt x="20" y="196"/>
                  </a:lnTo>
                  <a:lnTo>
                    <a:pt x="24" y="198"/>
                  </a:lnTo>
                  <a:lnTo>
                    <a:pt x="29" y="199"/>
                  </a:lnTo>
                  <a:lnTo>
                    <a:pt x="29" y="199"/>
                  </a:lnTo>
                  <a:lnTo>
                    <a:pt x="32" y="198"/>
                  </a:lnTo>
                  <a:lnTo>
                    <a:pt x="32" y="198"/>
                  </a:lnTo>
                  <a:lnTo>
                    <a:pt x="31" y="200"/>
                  </a:lnTo>
                  <a:lnTo>
                    <a:pt x="31" y="200"/>
                  </a:lnTo>
                  <a:lnTo>
                    <a:pt x="32" y="206"/>
                  </a:lnTo>
                  <a:lnTo>
                    <a:pt x="33" y="210"/>
                  </a:lnTo>
                  <a:lnTo>
                    <a:pt x="35" y="214"/>
                  </a:lnTo>
                  <a:lnTo>
                    <a:pt x="39" y="218"/>
                  </a:lnTo>
                  <a:lnTo>
                    <a:pt x="39" y="218"/>
                  </a:lnTo>
                  <a:lnTo>
                    <a:pt x="43" y="222"/>
                  </a:lnTo>
                  <a:lnTo>
                    <a:pt x="47" y="223"/>
                  </a:lnTo>
                  <a:lnTo>
                    <a:pt x="51" y="224"/>
                  </a:lnTo>
                  <a:lnTo>
                    <a:pt x="56" y="226"/>
                  </a:lnTo>
                  <a:lnTo>
                    <a:pt x="56" y="226"/>
                  </a:lnTo>
                  <a:lnTo>
                    <a:pt x="59" y="224"/>
                  </a:lnTo>
                  <a:lnTo>
                    <a:pt x="59" y="224"/>
                  </a:lnTo>
                  <a:lnTo>
                    <a:pt x="59" y="230"/>
                  </a:lnTo>
                  <a:lnTo>
                    <a:pt x="59" y="235"/>
                  </a:lnTo>
                  <a:lnTo>
                    <a:pt x="62" y="241"/>
                  </a:lnTo>
                  <a:lnTo>
                    <a:pt x="66" y="245"/>
                  </a:lnTo>
                  <a:lnTo>
                    <a:pt x="66" y="245"/>
                  </a:lnTo>
                  <a:lnTo>
                    <a:pt x="70" y="249"/>
                  </a:lnTo>
                  <a:lnTo>
                    <a:pt x="74" y="250"/>
                  </a:lnTo>
                  <a:lnTo>
                    <a:pt x="78" y="251"/>
                  </a:lnTo>
                  <a:lnTo>
                    <a:pt x="83" y="253"/>
                  </a:lnTo>
                  <a:lnTo>
                    <a:pt x="83" y="253"/>
                  </a:lnTo>
                  <a:lnTo>
                    <a:pt x="86" y="251"/>
                  </a:lnTo>
                  <a:lnTo>
                    <a:pt x="86" y="251"/>
                  </a:lnTo>
                  <a:lnTo>
                    <a:pt x="86" y="257"/>
                  </a:lnTo>
                  <a:lnTo>
                    <a:pt x="86" y="262"/>
                  </a:lnTo>
                  <a:lnTo>
                    <a:pt x="89" y="267"/>
                  </a:lnTo>
                  <a:lnTo>
                    <a:pt x="93" y="271"/>
                  </a:lnTo>
                  <a:lnTo>
                    <a:pt x="93" y="271"/>
                  </a:lnTo>
                  <a:lnTo>
                    <a:pt x="97" y="275"/>
                  </a:lnTo>
                  <a:lnTo>
                    <a:pt x="101" y="277"/>
                  </a:lnTo>
                  <a:lnTo>
                    <a:pt x="105" y="278"/>
                  </a:lnTo>
                  <a:lnTo>
                    <a:pt x="110" y="279"/>
                  </a:lnTo>
                  <a:lnTo>
                    <a:pt x="110" y="279"/>
                  </a:lnTo>
                  <a:lnTo>
                    <a:pt x="114" y="278"/>
                  </a:lnTo>
                  <a:lnTo>
                    <a:pt x="119" y="277"/>
                  </a:lnTo>
                  <a:lnTo>
                    <a:pt x="123" y="275"/>
                  </a:lnTo>
                  <a:lnTo>
                    <a:pt x="126" y="271"/>
                  </a:lnTo>
                  <a:lnTo>
                    <a:pt x="129" y="270"/>
                  </a:lnTo>
                  <a:lnTo>
                    <a:pt x="144" y="285"/>
                  </a:lnTo>
                  <a:lnTo>
                    <a:pt x="144" y="285"/>
                  </a:lnTo>
                  <a:lnTo>
                    <a:pt x="148" y="289"/>
                  </a:lnTo>
                  <a:lnTo>
                    <a:pt x="152" y="290"/>
                  </a:lnTo>
                  <a:lnTo>
                    <a:pt x="156" y="292"/>
                  </a:lnTo>
                  <a:lnTo>
                    <a:pt x="161" y="293"/>
                  </a:lnTo>
                  <a:lnTo>
                    <a:pt x="161" y="293"/>
                  </a:lnTo>
                  <a:lnTo>
                    <a:pt x="166" y="292"/>
                  </a:lnTo>
                  <a:lnTo>
                    <a:pt x="171" y="290"/>
                  </a:lnTo>
                  <a:lnTo>
                    <a:pt x="175" y="289"/>
                  </a:lnTo>
                  <a:lnTo>
                    <a:pt x="179" y="285"/>
                  </a:lnTo>
                  <a:lnTo>
                    <a:pt x="179" y="285"/>
                  </a:lnTo>
                  <a:lnTo>
                    <a:pt x="181" y="281"/>
                  </a:lnTo>
                  <a:lnTo>
                    <a:pt x="184" y="275"/>
                  </a:lnTo>
                  <a:lnTo>
                    <a:pt x="185" y="270"/>
                  </a:lnTo>
                  <a:lnTo>
                    <a:pt x="185" y="265"/>
                  </a:lnTo>
                  <a:lnTo>
                    <a:pt x="185" y="265"/>
                  </a:lnTo>
                  <a:lnTo>
                    <a:pt x="188" y="266"/>
                  </a:lnTo>
                  <a:lnTo>
                    <a:pt x="188" y="266"/>
                  </a:lnTo>
                  <a:lnTo>
                    <a:pt x="193" y="265"/>
                  </a:lnTo>
                  <a:lnTo>
                    <a:pt x="197" y="263"/>
                  </a:lnTo>
                  <a:lnTo>
                    <a:pt x="201" y="262"/>
                  </a:lnTo>
                  <a:lnTo>
                    <a:pt x="205" y="258"/>
                  </a:lnTo>
                  <a:lnTo>
                    <a:pt x="205" y="258"/>
                  </a:lnTo>
                  <a:lnTo>
                    <a:pt x="208" y="254"/>
                  </a:lnTo>
                  <a:lnTo>
                    <a:pt x="211" y="250"/>
                  </a:lnTo>
                  <a:lnTo>
                    <a:pt x="212" y="246"/>
                  </a:lnTo>
                  <a:lnTo>
                    <a:pt x="212" y="241"/>
                  </a:lnTo>
                  <a:lnTo>
                    <a:pt x="212" y="241"/>
                  </a:lnTo>
                  <a:lnTo>
                    <a:pt x="212" y="238"/>
                  </a:lnTo>
                  <a:lnTo>
                    <a:pt x="212" y="238"/>
                  </a:lnTo>
                  <a:lnTo>
                    <a:pt x="215" y="239"/>
                  </a:lnTo>
                  <a:lnTo>
                    <a:pt x="215" y="239"/>
                  </a:lnTo>
                  <a:lnTo>
                    <a:pt x="220" y="238"/>
                  </a:lnTo>
                  <a:lnTo>
                    <a:pt x="224" y="236"/>
                  </a:lnTo>
                  <a:lnTo>
                    <a:pt x="228" y="235"/>
                  </a:lnTo>
                  <a:lnTo>
                    <a:pt x="232" y="231"/>
                  </a:lnTo>
                  <a:lnTo>
                    <a:pt x="232" y="231"/>
                  </a:lnTo>
                  <a:lnTo>
                    <a:pt x="235" y="227"/>
                  </a:lnTo>
                  <a:lnTo>
                    <a:pt x="238" y="223"/>
                  </a:lnTo>
                  <a:lnTo>
                    <a:pt x="239" y="219"/>
                  </a:lnTo>
                  <a:lnTo>
                    <a:pt x="239" y="214"/>
                  </a:lnTo>
                  <a:lnTo>
                    <a:pt x="239" y="214"/>
                  </a:lnTo>
                  <a:lnTo>
                    <a:pt x="239" y="211"/>
                  </a:lnTo>
                  <a:lnTo>
                    <a:pt x="239" y="211"/>
                  </a:lnTo>
                  <a:lnTo>
                    <a:pt x="242" y="212"/>
                  </a:lnTo>
                  <a:lnTo>
                    <a:pt x="242" y="212"/>
                  </a:lnTo>
                  <a:lnTo>
                    <a:pt x="247" y="211"/>
                  </a:lnTo>
                  <a:lnTo>
                    <a:pt x="251" y="210"/>
                  </a:lnTo>
                  <a:lnTo>
                    <a:pt x="255" y="207"/>
                  </a:lnTo>
                  <a:lnTo>
                    <a:pt x="259" y="204"/>
                  </a:lnTo>
                  <a:lnTo>
                    <a:pt x="259" y="204"/>
                  </a:lnTo>
                  <a:lnTo>
                    <a:pt x="262" y="200"/>
                  </a:lnTo>
                  <a:lnTo>
                    <a:pt x="265" y="196"/>
                  </a:lnTo>
                  <a:lnTo>
                    <a:pt x="266" y="192"/>
                  </a:lnTo>
                  <a:lnTo>
                    <a:pt x="266" y="187"/>
                  </a:lnTo>
                  <a:lnTo>
                    <a:pt x="266" y="183"/>
                  </a:lnTo>
                  <a:lnTo>
                    <a:pt x="265" y="179"/>
                  </a:lnTo>
                  <a:lnTo>
                    <a:pt x="263" y="175"/>
                  </a:lnTo>
                  <a:lnTo>
                    <a:pt x="259" y="171"/>
                  </a:lnTo>
                  <a:lnTo>
                    <a:pt x="258" y="168"/>
                  </a:lnTo>
                  <a:lnTo>
                    <a:pt x="258" y="168"/>
                  </a:lnTo>
                  <a:lnTo>
                    <a:pt x="265" y="161"/>
                  </a:lnTo>
                  <a:lnTo>
                    <a:pt x="270" y="153"/>
                  </a:lnTo>
                  <a:lnTo>
                    <a:pt x="274" y="145"/>
                  </a:lnTo>
                  <a:lnTo>
                    <a:pt x="278" y="137"/>
                  </a:lnTo>
                  <a:lnTo>
                    <a:pt x="281" y="128"/>
                  </a:lnTo>
                  <a:lnTo>
                    <a:pt x="283" y="120"/>
                  </a:lnTo>
                  <a:lnTo>
                    <a:pt x="285" y="110"/>
                  </a:lnTo>
                  <a:lnTo>
                    <a:pt x="285" y="99"/>
                  </a:lnTo>
                  <a:lnTo>
                    <a:pt x="285" y="99"/>
                  </a:lnTo>
                  <a:lnTo>
                    <a:pt x="285" y="90"/>
                  </a:lnTo>
                  <a:lnTo>
                    <a:pt x="283" y="81"/>
                  </a:lnTo>
                  <a:lnTo>
                    <a:pt x="281" y="71"/>
                  </a:lnTo>
                  <a:lnTo>
                    <a:pt x="278" y="62"/>
                  </a:lnTo>
                  <a:lnTo>
                    <a:pt x="274" y="52"/>
                  </a:lnTo>
                  <a:lnTo>
                    <a:pt x="269" y="44"/>
                  </a:lnTo>
                  <a:lnTo>
                    <a:pt x="263" y="36"/>
                  </a:lnTo>
                  <a:lnTo>
                    <a:pt x="256" y="30"/>
                  </a:lnTo>
                  <a:lnTo>
                    <a:pt x="256" y="30"/>
                  </a:lnTo>
                  <a:lnTo>
                    <a:pt x="244" y="19"/>
                  </a:lnTo>
                  <a:lnTo>
                    <a:pt x="231" y="11"/>
                  </a:lnTo>
                  <a:lnTo>
                    <a:pt x="216" y="5"/>
                  </a:lnTo>
                  <a:lnTo>
                    <a:pt x="201" y="1"/>
                  </a:lnTo>
                  <a:lnTo>
                    <a:pt x="187" y="0"/>
                  </a:lnTo>
                  <a:lnTo>
                    <a:pt x="172" y="1"/>
                  </a:lnTo>
                  <a:lnTo>
                    <a:pt x="157" y="4"/>
                  </a:lnTo>
                  <a:lnTo>
                    <a:pt x="142" y="9"/>
                  </a:lnTo>
                  <a:lnTo>
                    <a:pt x="142" y="9"/>
                  </a:lnTo>
                  <a:lnTo>
                    <a:pt x="129" y="4"/>
                  </a:lnTo>
                  <a:lnTo>
                    <a:pt x="113" y="0"/>
                  </a:lnTo>
                  <a:lnTo>
                    <a:pt x="98" y="0"/>
                  </a:lnTo>
                  <a:lnTo>
                    <a:pt x="83" y="1"/>
                  </a:lnTo>
                  <a:lnTo>
                    <a:pt x="68" y="5"/>
                  </a:lnTo>
                  <a:lnTo>
                    <a:pt x="55" y="11"/>
                  </a:lnTo>
                  <a:lnTo>
                    <a:pt x="42" y="19"/>
                  </a:lnTo>
                  <a:lnTo>
                    <a:pt x="29" y="30"/>
                  </a:lnTo>
                  <a:lnTo>
                    <a:pt x="29" y="30"/>
                  </a:lnTo>
                  <a:lnTo>
                    <a:pt x="19" y="43"/>
                  </a:lnTo>
                  <a:lnTo>
                    <a:pt x="11" y="56"/>
                  </a:lnTo>
                  <a:lnTo>
                    <a:pt x="4" y="73"/>
                  </a:lnTo>
                  <a:lnTo>
                    <a:pt x="1" y="89"/>
                  </a:lnTo>
                  <a:lnTo>
                    <a:pt x="0" y="105"/>
                  </a:lnTo>
                  <a:lnTo>
                    <a:pt x="3" y="122"/>
                  </a:lnTo>
                  <a:lnTo>
                    <a:pt x="8" y="137"/>
                  </a:lnTo>
                  <a:lnTo>
                    <a:pt x="16" y="153"/>
                  </a:lnTo>
                  <a:lnTo>
                    <a:pt x="12" y="157"/>
                  </a:lnTo>
                  <a:close/>
                  <a:moveTo>
                    <a:pt x="171" y="278"/>
                  </a:moveTo>
                  <a:lnTo>
                    <a:pt x="171" y="278"/>
                  </a:lnTo>
                  <a:lnTo>
                    <a:pt x="166" y="281"/>
                  </a:lnTo>
                  <a:lnTo>
                    <a:pt x="161" y="281"/>
                  </a:lnTo>
                  <a:lnTo>
                    <a:pt x="156" y="281"/>
                  </a:lnTo>
                  <a:lnTo>
                    <a:pt x="152" y="278"/>
                  </a:lnTo>
                  <a:lnTo>
                    <a:pt x="136" y="262"/>
                  </a:lnTo>
                  <a:lnTo>
                    <a:pt x="146" y="251"/>
                  </a:lnTo>
                  <a:lnTo>
                    <a:pt x="146" y="251"/>
                  </a:lnTo>
                  <a:lnTo>
                    <a:pt x="150" y="246"/>
                  </a:lnTo>
                  <a:lnTo>
                    <a:pt x="153" y="241"/>
                  </a:lnTo>
                  <a:lnTo>
                    <a:pt x="171" y="258"/>
                  </a:lnTo>
                  <a:lnTo>
                    <a:pt x="171" y="258"/>
                  </a:lnTo>
                  <a:lnTo>
                    <a:pt x="173" y="263"/>
                  </a:lnTo>
                  <a:lnTo>
                    <a:pt x="175" y="267"/>
                  </a:lnTo>
                  <a:lnTo>
                    <a:pt x="173" y="273"/>
                  </a:lnTo>
                  <a:lnTo>
                    <a:pt x="171" y="278"/>
                  </a:lnTo>
                  <a:lnTo>
                    <a:pt x="171" y="278"/>
                  </a:lnTo>
                  <a:close/>
                  <a:moveTo>
                    <a:pt x="38" y="36"/>
                  </a:moveTo>
                  <a:lnTo>
                    <a:pt x="38" y="36"/>
                  </a:lnTo>
                  <a:lnTo>
                    <a:pt x="47" y="28"/>
                  </a:lnTo>
                  <a:lnTo>
                    <a:pt x="58" y="22"/>
                  </a:lnTo>
                  <a:lnTo>
                    <a:pt x="70" y="16"/>
                  </a:lnTo>
                  <a:lnTo>
                    <a:pt x="81" y="14"/>
                  </a:lnTo>
                  <a:lnTo>
                    <a:pt x="94" y="11"/>
                  </a:lnTo>
                  <a:lnTo>
                    <a:pt x="106" y="11"/>
                  </a:lnTo>
                  <a:lnTo>
                    <a:pt x="118" y="12"/>
                  </a:lnTo>
                  <a:lnTo>
                    <a:pt x="130" y="16"/>
                  </a:lnTo>
                  <a:lnTo>
                    <a:pt x="130" y="16"/>
                  </a:lnTo>
                  <a:lnTo>
                    <a:pt x="122" y="22"/>
                  </a:lnTo>
                  <a:lnTo>
                    <a:pt x="114" y="30"/>
                  </a:lnTo>
                  <a:lnTo>
                    <a:pt x="47" y="97"/>
                  </a:lnTo>
                  <a:lnTo>
                    <a:pt x="47" y="97"/>
                  </a:lnTo>
                  <a:lnTo>
                    <a:pt x="46" y="98"/>
                  </a:lnTo>
                  <a:lnTo>
                    <a:pt x="46" y="101"/>
                  </a:lnTo>
                  <a:lnTo>
                    <a:pt x="46" y="101"/>
                  </a:lnTo>
                  <a:lnTo>
                    <a:pt x="46" y="103"/>
                  </a:lnTo>
                  <a:lnTo>
                    <a:pt x="48" y="105"/>
                  </a:lnTo>
                  <a:lnTo>
                    <a:pt x="48" y="105"/>
                  </a:lnTo>
                  <a:lnTo>
                    <a:pt x="54" y="108"/>
                  </a:lnTo>
                  <a:lnTo>
                    <a:pt x="60" y="110"/>
                  </a:lnTo>
                  <a:lnTo>
                    <a:pt x="70" y="112"/>
                  </a:lnTo>
                  <a:lnTo>
                    <a:pt x="81" y="112"/>
                  </a:lnTo>
                  <a:lnTo>
                    <a:pt x="93" y="109"/>
                  </a:lnTo>
                  <a:lnTo>
                    <a:pt x="99" y="106"/>
                  </a:lnTo>
                  <a:lnTo>
                    <a:pt x="105" y="103"/>
                  </a:lnTo>
                  <a:lnTo>
                    <a:pt x="111" y="99"/>
                  </a:lnTo>
                  <a:lnTo>
                    <a:pt x="118" y="93"/>
                  </a:lnTo>
                  <a:lnTo>
                    <a:pt x="118" y="93"/>
                  </a:lnTo>
                  <a:lnTo>
                    <a:pt x="129" y="98"/>
                  </a:lnTo>
                  <a:lnTo>
                    <a:pt x="145" y="103"/>
                  </a:lnTo>
                  <a:lnTo>
                    <a:pt x="154" y="105"/>
                  </a:lnTo>
                  <a:lnTo>
                    <a:pt x="164" y="106"/>
                  </a:lnTo>
                  <a:lnTo>
                    <a:pt x="175" y="108"/>
                  </a:lnTo>
                  <a:lnTo>
                    <a:pt x="184" y="106"/>
                  </a:lnTo>
                  <a:lnTo>
                    <a:pt x="252" y="177"/>
                  </a:lnTo>
                  <a:lnTo>
                    <a:pt x="252" y="177"/>
                  </a:lnTo>
                  <a:lnTo>
                    <a:pt x="255" y="183"/>
                  </a:lnTo>
                  <a:lnTo>
                    <a:pt x="255" y="187"/>
                  </a:lnTo>
                  <a:lnTo>
                    <a:pt x="254" y="192"/>
                  </a:lnTo>
                  <a:lnTo>
                    <a:pt x="251" y="198"/>
                  </a:lnTo>
                  <a:lnTo>
                    <a:pt x="251" y="198"/>
                  </a:lnTo>
                  <a:lnTo>
                    <a:pt x="247" y="200"/>
                  </a:lnTo>
                  <a:lnTo>
                    <a:pt x="242" y="200"/>
                  </a:lnTo>
                  <a:lnTo>
                    <a:pt x="236" y="200"/>
                  </a:lnTo>
                  <a:lnTo>
                    <a:pt x="232" y="198"/>
                  </a:lnTo>
                  <a:lnTo>
                    <a:pt x="208" y="173"/>
                  </a:lnTo>
                  <a:lnTo>
                    <a:pt x="208" y="173"/>
                  </a:lnTo>
                  <a:lnTo>
                    <a:pt x="207" y="172"/>
                  </a:lnTo>
                  <a:lnTo>
                    <a:pt x="204" y="171"/>
                  </a:lnTo>
                  <a:lnTo>
                    <a:pt x="203" y="172"/>
                  </a:lnTo>
                  <a:lnTo>
                    <a:pt x="200" y="173"/>
                  </a:lnTo>
                  <a:lnTo>
                    <a:pt x="200" y="173"/>
                  </a:lnTo>
                  <a:lnTo>
                    <a:pt x="199" y="175"/>
                  </a:lnTo>
                  <a:lnTo>
                    <a:pt x="199" y="177"/>
                  </a:lnTo>
                  <a:lnTo>
                    <a:pt x="199" y="179"/>
                  </a:lnTo>
                  <a:lnTo>
                    <a:pt x="200" y="180"/>
                  </a:lnTo>
                  <a:lnTo>
                    <a:pt x="224" y="204"/>
                  </a:lnTo>
                  <a:lnTo>
                    <a:pt x="224" y="204"/>
                  </a:lnTo>
                  <a:lnTo>
                    <a:pt x="227" y="210"/>
                  </a:lnTo>
                  <a:lnTo>
                    <a:pt x="228" y="214"/>
                  </a:lnTo>
                  <a:lnTo>
                    <a:pt x="228" y="214"/>
                  </a:lnTo>
                  <a:lnTo>
                    <a:pt x="227" y="219"/>
                  </a:lnTo>
                  <a:lnTo>
                    <a:pt x="224" y="224"/>
                  </a:lnTo>
                  <a:lnTo>
                    <a:pt x="224" y="224"/>
                  </a:lnTo>
                  <a:lnTo>
                    <a:pt x="220" y="227"/>
                  </a:lnTo>
                  <a:lnTo>
                    <a:pt x="215" y="227"/>
                  </a:lnTo>
                  <a:lnTo>
                    <a:pt x="209" y="227"/>
                  </a:lnTo>
                  <a:lnTo>
                    <a:pt x="205" y="224"/>
                  </a:lnTo>
                  <a:lnTo>
                    <a:pt x="181" y="200"/>
                  </a:lnTo>
                  <a:lnTo>
                    <a:pt x="181" y="200"/>
                  </a:lnTo>
                  <a:lnTo>
                    <a:pt x="180" y="199"/>
                  </a:lnTo>
                  <a:lnTo>
                    <a:pt x="177" y="198"/>
                  </a:lnTo>
                  <a:lnTo>
                    <a:pt x="176" y="199"/>
                  </a:lnTo>
                  <a:lnTo>
                    <a:pt x="173" y="200"/>
                  </a:lnTo>
                  <a:lnTo>
                    <a:pt x="173" y="200"/>
                  </a:lnTo>
                  <a:lnTo>
                    <a:pt x="172" y="202"/>
                  </a:lnTo>
                  <a:lnTo>
                    <a:pt x="172" y="203"/>
                  </a:lnTo>
                  <a:lnTo>
                    <a:pt x="172" y="206"/>
                  </a:lnTo>
                  <a:lnTo>
                    <a:pt x="173" y="207"/>
                  </a:lnTo>
                  <a:lnTo>
                    <a:pt x="197" y="231"/>
                  </a:lnTo>
                  <a:lnTo>
                    <a:pt x="197" y="231"/>
                  </a:lnTo>
                  <a:lnTo>
                    <a:pt x="200" y="236"/>
                  </a:lnTo>
                  <a:lnTo>
                    <a:pt x="201" y="241"/>
                  </a:lnTo>
                  <a:lnTo>
                    <a:pt x="201" y="241"/>
                  </a:lnTo>
                  <a:lnTo>
                    <a:pt x="200" y="246"/>
                  </a:lnTo>
                  <a:lnTo>
                    <a:pt x="197" y="251"/>
                  </a:lnTo>
                  <a:lnTo>
                    <a:pt x="197" y="251"/>
                  </a:lnTo>
                  <a:lnTo>
                    <a:pt x="193" y="254"/>
                  </a:lnTo>
                  <a:lnTo>
                    <a:pt x="188" y="254"/>
                  </a:lnTo>
                  <a:lnTo>
                    <a:pt x="183" y="254"/>
                  </a:lnTo>
                  <a:lnTo>
                    <a:pt x="179" y="251"/>
                  </a:lnTo>
                  <a:lnTo>
                    <a:pt x="152" y="224"/>
                  </a:lnTo>
                  <a:lnTo>
                    <a:pt x="152" y="224"/>
                  </a:lnTo>
                  <a:lnTo>
                    <a:pt x="146" y="218"/>
                  </a:lnTo>
                  <a:lnTo>
                    <a:pt x="146" y="218"/>
                  </a:lnTo>
                  <a:lnTo>
                    <a:pt x="144" y="214"/>
                  </a:lnTo>
                  <a:lnTo>
                    <a:pt x="140" y="212"/>
                  </a:lnTo>
                  <a:lnTo>
                    <a:pt x="134" y="211"/>
                  </a:lnTo>
                  <a:lnTo>
                    <a:pt x="130" y="210"/>
                  </a:lnTo>
                  <a:lnTo>
                    <a:pt x="130" y="210"/>
                  </a:lnTo>
                  <a:lnTo>
                    <a:pt x="128" y="210"/>
                  </a:lnTo>
                  <a:lnTo>
                    <a:pt x="128" y="210"/>
                  </a:lnTo>
                  <a:lnTo>
                    <a:pt x="128" y="207"/>
                  </a:lnTo>
                  <a:lnTo>
                    <a:pt x="128" y="207"/>
                  </a:lnTo>
                  <a:lnTo>
                    <a:pt x="126" y="203"/>
                  </a:lnTo>
                  <a:lnTo>
                    <a:pt x="125" y="198"/>
                  </a:lnTo>
                  <a:lnTo>
                    <a:pt x="123" y="193"/>
                  </a:lnTo>
                  <a:lnTo>
                    <a:pt x="119" y="191"/>
                  </a:lnTo>
                  <a:lnTo>
                    <a:pt x="119" y="191"/>
                  </a:lnTo>
                  <a:lnTo>
                    <a:pt x="117" y="187"/>
                  </a:lnTo>
                  <a:lnTo>
                    <a:pt x="113" y="185"/>
                  </a:lnTo>
                  <a:lnTo>
                    <a:pt x="107" y="184"/>
                  </a:lnTo>
                  <a:lnTo>
                    <a:pt x="103" y="183"/>
                  </a:lnTo>
                  <a:lnTo>
                    <a:pt x="103" y="183"/>
                  </a:lnTo>
                  <a:lnTo>
                    <a:pt x="101" y="183"/>
                  </a:lnTo>
                  <a:lnTo>
                    <a:pt x="101" y="183"/>
                  </a:lnTo>
                  <a:lnTo>
                    <a:pt x="101" y="180"/>
                  </a:lnTo>
                  <a:lnTo>
                    <a:pt x="101" y="180"/>
                  </a:lnTo>
                  <a:lnTo>
                    <a:pt x="99" y="176"/>
                  </a:lnTo>
                  <a:lnTo>
                    <a:pt x="98" y="171"/>
                  </a:lnTo>
                  <a:lnTo>
                    <a:pt x="97" y="167"/>
                  </a:lnTo>
                  <a:lnTo>
                    <a:pt x="93" y="164"/>
                  </a:lnTo>
                  <a:lnTo>
                    <a:pt x="93" y="164"/>
                  </a:lnTo>
                  <a:lnTo>
                    <a:pt x="90" y="160"/>
                  </a:lnTo>
                  <a:lnTo>
                    <a:pt x="86" y="159"/>
                  </a:lnTo>
                  <a:lnTo>
                    <a:pt x="81" y="157"/>
                  </a:lnTo>
                  <a:lnTo>
                    <a:pt x="76" y="156"/>
                  </a:lnTo>
                  <a:lnTo>
                    <a:pt x="76" y="156"/>
                  </a:lnTo>
                  <a:lnTo>
                    <a:pt x="74" y="156"/>
                  </a:lnTo>
                  <a:lnTo>
                    <a:pt x="74" y="156"/>
                  </a:lnTo>
                  <a:lnTo>
                    <a:pt x="74" y="151"/>
                  </a:lnTo>
                  <a:lnTo>
                    <a:pt x="72" y="146"/>
                  </a:lnTo>
                  <a:lnTo>
                    <a:pt x="70" y="141"/>
                  </a:lnTo>
                  <a:lnTo>
                    <a:pt x="66" y="137"/>
                  </a:lnTo>
                  <a:lnTo>
                    <a:pt x="66" y="137"/>
                  </a:lnTo>
                  <a:lnTo>
                    <a:pt x="63" y="133"/>
                  </a:lnTo>
                  <a:lnTo>
                    <a:pt x="59" y="132"/>
                  </a:lnTo>
                  <a:lnTo>
                    <a:pt x="54" y="130"/>
                  </a:lnTo>
                  <a:lnTo>
                    <a:pt x="50" y="129"/>
                  </a:lnTo>
                  <a:lnTo>
                    <a:pt x="50" y="129"/>
                  </a:lnTo>
                  <a:lnTo>
                    <a:pt x="44" y="130"/>
                  </a:lnTo>
                  <a:lnTo>
                    <a:pt x="40" y="132"/>
                  </a:lnTo>
                  <a:lnTo>
                    <a:pt x="36" y="133"/>
                  </a:lnTo>
                  <a:lnTo>
                    <a:pt x="32" y="137"/>
                  </a:lnTo>
                  <a:lnTo>
                    <a:pt x="23" y="145"/>
                  </a:lnTo>
                  <a:lnTo>
                    <a:pt x="23" y="145"/>
                  </a:lnTo>
                  <a:lnTo>
                    <a:pt x="17" y="132"/>
                  </a:lnTo>
                  <a:lnTo>
                    <a:pt x="13" y="117"/>
                  </a:lnTo>
                  <a:lnTo>
                    <a:pt x="11" y="103"/>
                  </a:lnTo>
                  <a:lnTo>
                    <a:pt x="12" y="89"/>
                  </a:lnTo>
                  <a:lnTo>
                    <a:pt x="15" y="75"/>
                  </a:lnTo>
                  <a:lnTo>
                    <a:pt x="20" y="61"/>
                  </a:lnTo>
                  <a:lnTo>
                    <a:pt x="28" y="48"/>
                  </a:lnTo>
                  <a:lnTo>
                    <a:pt x="38" y="36"/>
                  </a:lnTo>
                  <a:lnTo>
                    <a:pt x="3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a:grpSpLocks noChangeAspect="1"/>
          </p:cNvGrpSpPr>
          <p:nvPr/>
        </p:nvGrpSpPr>
        <p:grpSpPr>
          <a:xfrm>
            <a:off x="304455" y="2152479"/>
            <a:ext cx="717819" cy="720000"/>
            <a:chOff x="11115676" y="4182110"/>
            <a:chExt cx="522288" cy="523875"/>
          </a:xfrm>
          <a:solidFill>
            <a:schemeClr val="accent3"/>
          </a:solidFill>
        </p:grpSpPr>
        <p:sp>
          <p:nvSpPr>
            <p:cNvPr id="43" name="Freeform 45"/>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7"/>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28"/>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5"/>
          <p:cNvGrpSpPr>
            <a:grpSpLocks noChangeAspect="1"/>
          </p:cNvGrpSpPr>
          <p:nvPr/>
        </p:nvGrpSpPr>
        <p:grpSpPr>
          <a:xfrm>
            <a:off x="304455" y="5249991"/>
            <a:ext cx="720000" cy="720000"/>
            <a:chOff x="8478838" y="5021898"/>
            <a:chExt cx="522288" cy="522288"/>
          </a:xfrm>
          <a:solidFill>
            <a:schemeClr val="accent3"/>
          </a:solidFill>
        </p:grpSpPr>
        <p:sp>
          <p:nvSpPr>
            <p:cNvPr id="47" name="Freeform 86"/>
            <p:cNvSpPr>
              <a:spLocks noEditPoints="1"/>
            </p:cNvSpPr>
            <p:nvPr/>
          </p:nvSpPr>
          <p:spPr bwMode="auto">
            <a:xfrm>
              <a:off x="8478838" y="5021898"/>
              <a:ext cx="522288" cy="522288"/>
            </a:xfrm>
            <a:custGeom>
              <a:avLst/>
              <a:gdLst>
                <a:gd name="T0" fmla="*/ 312 w 659"/>
                <a:gd name="T1" fmla="*/ 659 h 659"/>
                <a:gd name="T2" fmla="*/ 264 w 659"/>
                <a:gd name="T3" fmla="*/ 652 h 659"/>
                <a:gd name="T4" fmla="*/ 202 w 659"/>
                <a:gd name="T5" fmla="*/ 633 h 659"/>
                <a:gd name="T6" fmla="*/ 120 w 659"/>
                <a:gd name="T7" fmla="*/ 584 h 659"/>
                <a:gd name="T8" fmla="*/ 57 w 659"/>
                <a:gd name="T9" fmla="*/ 514 h 659"/>
                <a:gd name="T10" fmla="*/ 15 w 659"/>
                <a:gd name="T11" fmla="*/ 428 h 659"/>
                <a:gd name="T12" fmla="*/ 4 w 659"/>
                <a:gd name="T13" fmla="*/ 379 h 659"/>
                <a:gd name="T14" fmla="*/ 0 w 659"/>
                <a:gd name="T15" fmla="*/ 330 h 659"/>
                <a:gd name="T16" fmla="*/ 1 w 659"/>
                <a:gd name="T17" fmla="*/ 296 h 659"/>
                <a:gd name="T18" fmla="*/ 11 w 659"/>
                <a:gd name="T19" fmla="*/ 248 h 659"/>
                <a:gd name="T20" fmla="*/ 40 w 659"/>
                <a:gd name="T21" fmla="*/ 174 h 659"/>
                <a:gd name="T22" fmla="*/ 97 w 659"/>
                <a:gd name="T23" fmla="*/ 97 h 659"/>
                <a:gd name="T24" fmla="*/ 172 w 659"/>
                <a:gd name="T25" fmla="*/ 41 h 659"/>
                <a:gd name="T26" fmla="*/ 247 w 659"/>
                <a:gd name="T27" fmla="*/ 11 h 659"/>
                <a:gd name="T28" fmla="*/ 296 w 659"/>
                <a:gd name="T29" fmla="*/ 3 h 659"/>
                <a:gd name="T30" fmla="*/ 329 w 659"/>
                <a:gd name="T31" fmla="*/ 0 h 659"/>
                <a:gd name="T32" fmla="*/ 379 w 659"/>
                <a:gd name="T33" fmla="*/ 4 h 659"/>
                <a:gd name="T34" fmla="*/ 428 w 659"/>
                <a:gd name="T35" fmla="*/ 15 h 659"/>
                <a:gd name="T36" fmla="*/ 514 w 659"/>
                <a:gd name="T37" fmla="*/ 57 h 659"/>
                <a:gd name="T38" fmla="*/ 583 w 659"/>
                <a:gd name="T39" fmla="*/ 121 h 659"/>
                <a:gd name="T40" fmla="*/ 632 w 659"/>
                <a:gd name="T41" fmla="*/ 202 h 659"/>
                <a:gd name="T42" fmla="*/ 652 w 659"/>
                <a:gd name="T43" fmla="*/ 264 h 659"/>
                <a:gd name="T44" fmla="*/ 657 w 659"/>
                <a:gd name="T45" fmla="*/ 313 h 659"/>
                <a:gd name="T46" fmla="*/ 657 w 659"/>
                <a:gd name="T47" fmla="*/ 347 h 659"/>
                <a:gd name="T48" fmla="*/ 652 w 659"/>
                <a:gd name="T49" fmla="*/ 395 h 659"/>
                <a:gd name="T50" fmla="*/ 632 w 659"/>
                <a:gd name="T51" fmla="*/ 457 h 659"/>
                <a:gd name="T52" fmla="*/ 583 w 659"/>
                <a:gd name="T53" fmla="*/ 539 h 659"/>
                <a:gd name="T54" fmla="*/ 514 w 659"/>
                <a:gd name="T55" fmla="*/ 602 h 659"/>
                <a:gd name="T56" fmla="*/ 428 w 659"/>
                <a:gd name="T57" fmla="*/ 644 h 659"/>
                <a:gd name="T58" fmla="*/ 379 w 659"/>
                <a:gd name="T59" fmla="*/ 655 h 659"/>
                <a:gd name="T60" fmla="*/ 329 w 659"/>
                <a:gd name="T61" fmla="*/ 659 h 659"/>
                <a:gd name="T62" fmla="*/ 329 w 659"/>
                <a:gd name="T63" fmla="*/ 38 h 659"/>
                <a:gd name="T64" fmla="*/ 243 w 659"/>
                <a:gd name="T65" fmla="*/ 51 h 659"/>
                <a:gd name="T66" fmla="*/ 167 w 659"/>
                <a:gd name="T67" fmla="*/ 88 h 659"/>
                <a:gd name="T68" fmla="*/ 105 w 659"/>
                <a:gd name="T69" fmla="*/ 144 h 659"/>
                <a:gd name="T70" fmla="*/ 61 w 659"/>
                <a:gd name="T71" fmla="*/ 217 h 659"/>
                <a:gd name="T72" fmla="*/ 39 w 659"/>
                <a:gd name="T73" fmla="*/ 300 h 659"/>
                <a:gd name="T74" fmla="*/ 39 w 659"/>
                <a:gd name="T75" fmla="*/ 359 h 659"/>
                <a:gd name="T76" fmla="*/ 61 w 659"/>
                <a:gd name="T77" fmla="*/ 443 h 659"/>
                <a:gd name="T78" fmla="*/ 105 w 659"/>
                <a:gd name="T79" fmla="*/ 515 h 659"/>
                <a:gd name="T80" fmla="*/ 167 w 659"/>
                <a:gd name="T81" fmla="*/ 572 h 659"/>
                <a:gd name="T82" fmla="*/ 243 w 659"/>
                <a:gd name="T83" fmla="*/ 608 h 659"/>
                <a:gd name="T84" fmla="*/ 329 w 659"/>
                <a:gd name="T85" fmla="*/ 621 h 659"/>
                <a:gd name="T86" fmla="*/ 389 w 659"/>
                <a:gd name="T87" fmla="*/ 615 h 659"/>
                <a:gd name="T88" fmla="*/ 468 w 659"/>
                <a:gd name="T89" fmla="*/ 586 h 659"/>
                <a:gd name="T90" fmla="*/ 535 w 659"/>
                <a:gd name="T91" fmla="*/ 535 h 659"/>
                <a:gd name="T92" fmla="*/ 585 w 659"/>
                <a:gd name="T93" fmla="*/ 468 h 659"/>
                <a:gd name="T94" fmla="*/ 614 w 659"/>
                <a:gd name="T95" fmla="*/ 389 h 659"/>
                <a:gd name="T96" fmla="*/ 621 w 659"/>
                <a:gd name="T97" fmla="*/ 330 h 659"/>
                <a:gd name="T98" fmla="*/ 608 w 659"/>
                <a:gd name="T99" fmla="*/ 244 h 659"/>
                <a:gd name="T100" fmla="*/ 571 w 659"/>
                <a:gd name="T101" fmla="*/ 167 h 659"/>
                <a:gd name="T102" fmla="*/ 515 w 659"/>
                <a:gd name="T103" fmla="*/ 105 h 659"/>
                <a:gd name="T104" fmla="*/ 442 w 659"/>
                <a:gd name="T105" fmla="*/ 61 h 659"/>
                <a:gd name="T106" fmla="*/ 359 w 659"/>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9">
                  <a:moveTo>
                    <a:pt x="329" y="659"/>
                  </a:moveTo>
                  <a:lnTo>
                    <a:pt x="329" y="659"/>
                  </a:lnTo>
                  <a:lnTo>
                    <a:pt x="312" y="659"/>
                  </a:lnTo>
                  <a:lnTo>
                    <a:pt x="296" y="658"/>
                  </a:lnTo>
                  <a:lnTo>
                    <a:pt x="280" y="655"/>
                  </a:lnTo>
                  <a:lnTo>
                    <a:pt x="264" y="652"/>
                  </a:lnTo>
                  <a:lnTo>
                    <a:pt x="247" y="648"/>
                  </a:lnTo>
                  <a:lnTo>
                    <a:pt x="231" y="644"/>
                  </a:lnTo>
                  <a:lnTo>
                    <a:pt x="202" y="633"/>
                  </a:lnTo>
                  <a:lnTo>
                    <a:pt x="172" y="619"/>
                  </a:lnTo>
                  <a:lnTo>
                    <a:pt x="145" y="602"/>
                  </a:lnTo>
                  <a:lnTo>
                    <a:pt x="120" y="584"/>
                  </a:lnTo>
                  <a:lnTo>
                    <a:pt x="97" y="562"/>
                  </a:lnTo>
                  <a:lnTo>
                    <a:pt x="75" y="539"/>
                  </a:lnTo>
                  <a:lnTo>
                    <a:pt x="57" y="514"/>
                  </a:lnTo>
                  <a:lnTo>
                    <a:pt x="40" y="487"/>
                  </a:lnTo>
                  <a:lnTo>
                    <a:pt x="26" y="457"/>
                  </a:lnTo>
                  <a:lnTo>
                    <a:pt x="15" y="428"/>
                  </a:lnTo>
                  <a:lnTo>
                    <a:pt x="11" y="412"/>
                  </a:lnTo>
                  <a:lnTo>
                    <a:pt x="7" y="395"/>
                  </a:lnTo>
                  <a:lnTo>
                    <a:pt x="4" y="379"/>
                  </a:lnTo>
                  <a:lnTo>
                    <a:pt x="1" y="363"/>
                  </a:lnTo>
                  <a:lnTo>
                    <a:pt x="0" y="347"/>
                  </a:lnTo>
                  <a:lnTo>
                    <a:pt x="0" y="330"/>
                  </a:lnTo>
                  <a:lnTo>
                    <a:pt x="0" y="330"/>
                  </a:lnTo>
                  <a:lnTo>
                    <a:pt x="0" y="313"/>
                  </a:lnTo>
                  <a:lnTo>
                    <a:pt x="1" y="296"/>
                  </a:lnTo>
                  <a:lnTo>
                    <a:pt x="4" y="280"/>
                  </a:lnTo>
                  <a:lnTo>
                    <a:pt x="7" y="264"/>
                  </a:lnTo>
                  <a:lnTo>
                    <a:pt x="11" y="248"/>
                  </a:lnTo>
                  <a:lnTo>
                    <a:pt x="15" y="231"/>
                  </a:lnTo>
                  <a:lnTo>
                    <a:pt x="26" y="202"/>
                  </a:lnTo>
                  <a:lnTo>
                    <a:pt x="40" y="174"/>
                  </a:lnTo>
                  <a:lnTo>
                    <a:pt x="57" y="145"/>
                  </a:lnTo>
                  <a:lnTo>
                    <a:pt x="75" y="121"/>
                  </a:lnTo>
                  <a:lnTo>
                    <a:pt x="97" y="97"/>
                  </a:lnTo>
                  <a:lnTo>
                    <a:pt x="120" y="76"/>
                  </a:lnTo>
                  <a:lnTo>
                    <a:pt x="145" y="57"/>
                  </a:lnTo>
                  <a:lnTo>
                    <a:pt x="172" y="41"/>
                  </a:lnTo>
                  <a:lnTo>
                    <a:pt x="202" y="27"/>
                  </a:lnTo>
                  <a:lnTo>
                    <a:pt x="231" y="15"/>
                  </a:lnTo>
                  <a:lnTo>
                    <a:pt x="247" y="11"/>
                  </a:lnTo>
                  <a:lnTo>
                    <a:pt x="264" y="7"/>
                  </a:lnTo>
                  <a:lnTo>
                    <a:pt x="280" y="4"/>
                  </a:lnTo>
                  <a:lnTo>
                    <a:pt x="296" y="3"/>
                  </a:lnTo>
                  <a:lnTo>
                    <a:pt x="312" y="2"/>
                  </a:lnTo>
                  <a:lnTo>
                    <a:pt x="329" y="0"/>
                  </a:lnTo>
                  <a:lnTo>
                    <a:pt x="329" y="0"/>
                  </a:lnTo>
                  <a:lnTo>
                    <a:pt x="346" y="2"/>
                  </a:lnTo>
                  <a:lnTo>
                    <a:pt x="363" y="3"/>
                  </a:lnTo>
                  <a:lnTo>
                    <a:pt x="379" y="4"/>
                  </a:lnTo>
                  <a:lnTo>
                    <a:pt x="395" y="7"/>
                  </a:lnTo>
                  <a:lnTo>
                    <a:pt x="411" y="11"/>
                  </a:lnTo>
                  <a:lnTo>
                    <a:pt x="428" y="15"/>
                  </a:lnTo>
                  <a:lnTo>
                    <a:pt x="457" y="27"/>
                  </a:lnTo>
                  <a:lnTo>
                    <a:pt x="485" y="41"/>
                  </a:lnTo>
                  <a:lnTo>
                    <a:pt x="514" y="57"/>
                  </a:lnTo>
                  <a:lnTo>
                    <a:pt x="539" y="76"/>
                  </a:lnTo>
                  <a:lnTo>
                    <a:pt x="562" y="97"/>
                  </a:lnTo>
                  <a:lnTo>
                    <a:pt x="583" y="121"/>
                  </a:lnTo>
                  <a:lnTo>
                    <a:pt x="602" y="145"/>
                  </a:lnTo>
                  <a:lnTo>
                    <a:pt x="618" y="174"/>
                  </a:lnTo>
                  <a:lnTo>
                    <a:pt x="632" y="202"/>
                  </a:lnTo>
                  <a:lnTo>
                    <a:pt x="644" y="231"/>
                  </a:lnTo>
                  <a:lnTo>
                    <a:pt x="648" y="248"/>
                  </a:lnTo>
                  <a:lnTo>
                    <a:pt x="652" y="264"/>
                  </a:lnTo>
                  <a:lnTo>
                    <a:pt x="655" y="280"/>
                  </a:lnTo>
                  <a:lnTo>
                    <a:pt x="656" y="296"/>
                  </a:lnTo>
                  <a:lnTo>
                    <a:pt x="657" y="313"/>
                  </a:lnTo>
                  <a:lnTo>
                    <a:pt x="659" y="330"/>
                  </a:lnTo>
                  <a:lnTo>
                    <a:pt x="659" y="330"/>
                  </a:lnTo>
                  <a:lnTo>
                    <a:pt x="657" y="347"/>
                  </a:lnTo>
                  <a:lnTo>
                    <a:pt x="656" y="363"/>
                  </a:lnTo>
                  <a:lnTo>
                    <a:pt x="655" y="379"/>
                  </a:lnTo>
                  <a:lnTo>
                    <a:pt x="652" y="395"/>
                  </a:lnTo>
                  <a:lnTo>
                    <a:pt x="648" y="412"/>
                  </a:lnTo>
                  <a:lnTo>
                    <a:pt x="644" y="428"/>
                  </a:lnTo>
                  <a:lnTo>
                    <a:pt x="632" y="457"/>
                  </a:lnTo>
                  <a:lnTo>
                    <a:pt x="618" y="487"/>
                  </a:lnTo>
                  <a:lnTo>
                    <a:pt x="602" y="514"/>
                  </a:lnTo>
                  <a:lnTo>
                    <a:pt x="583" y="539"/>
                  </a:lnTo>
                  <a:lnTo>
                    <a:pt x="562" y="562"/>
                  </a:lnTo>
                  <a:lnTo>
                    <a:pt x="539" y="584"/>
                  </a:lnTo>
                  <a:lnTo>
                    <a:pt x="514" y="602"/>
                  </a:lnTo>
                  <a:lnTo>
                    <a:pt x="485" y="619"/>
                  </a:lnTo>
                  <a:lnTo>
                    <a:pt x="457" y="633"/>
                  </a:lnTo>
                  <a:lnTo>
                    <a:pt x="428" y="644"/>
                  </a:lnTo>
                  <a:lnTo>
                    <a:pt x="411" y="648"/>
                  </a:lnTo>
                  <a:lnTo>
                    <a:pt x="395" y="652"/>
                  </a:lnTo>
                  <a:lnTo>
                    <a:pt x="379" y="655"/>
                  </a:lnTo>
                  <a:lnTo>
                    <a:pt x="363" y="658"/>
                  </a:lnTo>
                  <a:lnTo>
                    <a:pt x="346" y="659"/>
                  </a:lnTo>
                  <a:lnTo>
                    <a:pt x="329" y="659"/>
                  </a:lnTo>
                  <a:lnTo>
                    <a:pt x="329" y="659"/>
                  </a:lnTo>
                  <a:close/>
                  <a:moveTo>
                    <a:pt x="329" y="38"/>
                  </a:moveTo>
                  <a:lnTo>
                    <a:pt x="329" y="38"/>
                  </a:lnTo>
                  <a:lnTo>
                    <a:pt x="300" y="39"/>
                  </a:lnTo>
                  <a:lnTo>
                    <a:pt x="270" y="45"/>
                  </a:lnTo>
                  <a:lnTo>
                    <a:pt x="243" y="51"/>
                  </a:lnTo>
                  <a:lnTo>
                    <a:pt x="216" y="61"/>
                  </a:lnTo>
                  <a:lnTo>
                    <a:pt x="191" y="74"/>
                  </a:lnTo>
                  <a:lnTo>
                    <a:pt x="167" y="88"/>
                  </a:lnTo>
                  <a:lnTo>
                    <a:pt x="144" y="105"/>
                  </a:lnTo>
                  <a:lnTo>
                    <a:pt x="124" y="124"/>
                  </a:lnTo>
                  <a:lnTo>
                    <a:pt x="105" y="144"/>
                  </a:lnTo>
                  <a:lnTo>
                    <a:pt x="87" y="167"/>
                  </a:lnTo>
                  <a:lnTo>
                    <a:pt x="73" y="191"/>
                  </a:lnTo>
                  <a:lnTo>
                    <a:pt x="61" y="217"/>
                  </a:lnTo>
                  <a:lnTo>
                    <a:pt x="51" y="244"/>
                  </a:lnTo>
                  <a:lnTo>
                    <a:pt x="44" y="270"/>
                  </a:lnTo>
                  <a:lnTo>
                    <a:pt x="39" y="300"/>
                  </a:lnTo>
                  <a:lnTo>
                    <a:pt x="38" y="330"/>
                  </a:lnTo>
                  <a:lnTo>
                    <a:pt x="38" y="330"/>
                  </a:lnTo>
                  <a:lnTo>
                    <a:pt x="39" y="359"/>
                  </a:lnTo>
                  <a:lnTo>
                    <a:pt x="44" y="389"/>
                  </a:lnTo>
                  <a:lnTo>
                    <a:pt x="51" y="416"/>
                  </a:lnTo>
                  <a:lnTo>
                    <a:pt x="61" y="443"/>
                  </a:lnTo>
                  <a:lnTo>
                    <a:pt x="73" y="468"/>
                  </a:lnTo>
                  <a:lnTo>
                    <a:pt x="87" y="492"/>
                  </a:lnTo>
                  <a:lnTo>
                    <a:pt x="105" y="515"/>
                  </a:lnTo>
                  <a:lnTo>
                    <a:pt x="124" y="535"/>
                  </a:lnTo>
                  <a:lnTo>
                    <a:pt x="144" y="554"/>
                  </a:lnTo>
                  <a:lnTo>
                    <a:pt x="167" y="572"/>
                  </a:lnTo>
                  <a:lnTo>
                    <a:pt x="191" y="586"/>
                  </a:lnTo>
                  <a:lnTo>
                    <a:pt x="216" y="598"/>
                  </a:lnTo>
                  <a:lnTo>
                    <a:pt x="243" y="608"/>
                  </a:lnTo>
                  <a:lnTo>
                    <a:pt x="270" y="615"/>
                  </a:lnTo>
                  <a:lnTo>
                    <a:pt x="300" y="620"/>
                  </a:lnTo>
                  <a:lnTo>
                    <a:pt x="329" y="621"/>
                  </a:lnTo>
                  <a:lnTo>
                    <a:pt x="329" y="621"/>
                  </a:lnTo>
                  <a:lnTo>
                    <a:pt x="359" y="620"/>
                  </a:lnTo>
                  <a:lnTo>
                    <a:pt x="389" y="615"/>
                  </a:lnTo>
                  <a:lnTo>
                    <a:pt x="415" y="608"/>
                  </a:lnTo>
                  <a:lnTo>
                    <a:pt x="442" y="598"/>
                  </a:lnTo>
                  <a:lnTo>
                    <a:pt x="468" y="586"/>
                  </a:lnTo>
                  <a:lnTo>
                    <a:pt x="492" y="572"/>
                  </a:lnTo>
                  <a:lnTo>
                    <a:pt x="515" y="554"/>
                  </a:lnTo>
                  <a:lnTo>
                    <a:pt x="535" y="535"/>
                  </a:lnTo>
                  <a:lnTo>
                    <a:pt x="554" y="515"/>
                  </a:lnTo>
                  <a:lnTo>
                    <a:pt x="571" y="492"/>
                  </a:lnTo>
                  <a:lnTo>
                    <a:pt x="585" y="468"/>
                  </a:lnTo>
                  <a:lnTo>
                    <a:pt x="598" y="443"/>
                  </a:lnTo>
                  <a:lnTo>
                    <a:pt x="608" y="416"/>
                  </a:lnTo>
                  <a:lnTo>
                    <a:pt x="614" y="389"/>
                  </a:lnTo>
                  <a:lnTo>
                    <a:pt x="620" y="359"/>
                  </a:lnTo>
                  <a:lnTo>
                    <a:pt x="621" y="330"/>
                  </a:lnTo>
                  <a:lnTo>
                    <a:pt x="621" y="330"/>
                  </a:lnTo>
                  <a:lnTo>
                    <a:pt x="620" y="300"/>
                  </a:lnTo>
                  <a:lnTo>
                    <a:pt x="614" y="270"/>
                  </a:lnTo>
                  <a:lnTo>
                    <a:pt x="608" y="244"/>
                  </a:lnTo>
                  <a:lnTo>
                    <a:pt x="598" y="217"/>
                  </a:lnTo>
                  <a:lnTo>
                    <a:pt x="585" y="191"/>
                  </a:lnTo>
                  <a:lnTo>
                    <a:pt x="571" y="167"/>
                  </a:lnTo>
                  <a:lnTo>
                    <a:pt x="554" y="144"/>
                  </a:lnTo>
                  <a:lnTo>
                    <a:pt x="535" y="124"/>
                  </a:lnTo>
                  <a:lnTo>
                    <a:pt x="515" y="105"/>
                  </a:lnTo>
                  <a:lnTo>
                    <a:pt x="492" y="88"/>
                  </a:lnTo>
                  <a:lnTo>
                    <a:pt x="468" y="74"/>
                  </a:lnTo>
                  <a:lnTo>
                    <a:pt x="442" y="61"/>
                  </a:lnTo>
                  <a:lnTo>
                    <a:pt x="415" y="51"/>
                  </a:lnTo>
                  <a:lnTo>
                    <a:pt x="389" y="45"/>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93"/>
            <p:cNvSpPr>
              <a:spLocks noEditPoints="1"/>
            </p:cNvSpPr>
            <p:nvPr/>
          </p:nvSpPr>
          <p:spPr bwMode="auto">
            <a:xfrm>
              <a:off x="8604251" y="5174298"/>
              <a:ext cx="269875" cy="242888"/>
            </a:xfrm>
            <a:custGeom>
              <a:avLst/>
              <a:gdLst>
                <a:gd name="T0" fmla="*/ 329 w 340"/>
                <a:gd name="T1" fmla="*/ 0 h 307"/>
                <a:gd name="T2" fmla="*/ 10 w 340"/>
                <a:gd name="T3" fmla="*/ 0 h 307"/>
                <a:gd name="T4" fmla="*/ 10 w 340"/>
                <a:gd name="T5" fmla="*/ 0 h 307"/>
                <a:gd name="T6" fmla="*/ 6 w 340"/>
                <a:gd name="T7" fmla="*/ 2 h 307"/>
                <a:gd name="T8" fmla="*/ 4 w 340"/>
                <a:gd name="T9" fmla="*/ 4 h 307"/>
                <a:gd name="T10" fmla="*/ 1 w 340"/>
                <a:gd name="T11" fmla="*/ 7 h 307"/>
                <a:gd name="T12" fmla="*/ 0 w 340"/>
                <a:gd name="T13" fmla="*/ 11 h 307"/>
                <a:gd name="T14" fmla="*/ 0 w 340"/>
                <a:gd name="T15" fmla="*/ 219 h 307"/>
                <a:gd name="T16" fmla="*/ 0 w 340"/>
                <a:gd name="T17" fmla="*/ 219 h 307"/>
                <a:gd name="T18" fmla="*/ 1 w 340"/>
                <a:gd name="T19" fmla="*/ 223 h 307"/>
                <a:gd name="T20" fmla="*/ 4 w 340"/>
                <a:gd name="T21" fmla="*/ 227 h 307"/>
                <a:gd name="T22" fmla="*/ 6 w 340"/>
                <a:gd name="T23" fmla="*/ 230 h 307"/>
                <a:gd name="T24" fmla="*/ 10 w 340"/>
                <a:gd name="T25" fmla="*/ 230 h 307"/>
                <a:gd name="T26" fmla="*/ 76 w 340"/>
                <a:gd name="T27" fmla="*/ 230 h 307"/>
                <a:gd name="T28" fmla="*/ 76 w 340"/>
                <a:gd name="T29" fmla="*/ 301 h 307"/>
                <a:gd name="T30" fmla="*/ 76 w 340"/>
                <a:gd name="T31" fmla="*/ 301 h 307"/>
                <a:gd name="T32" fmla="*/ 78 w 340"/>
                <a:gd name="T33" fmla="*/ 304 h 307"/>
                <a:gd name="T34" fmla="*/ 80 w 340"/>
                <a:gd name="T35" fmla="*/ 307 h 307"/>
                <a:gd name="T36" fmla="*/ 80 w 340"/>
                <a:gd name="T37" fmla="*/ 307 h 307"/>
                <a:gd name="T38" fmla="*/ 82 w 340"/>
                <a:gd name="T39" fmla="*/ 307 h 307"/>
                <a:gd name="T40" fmla="*/ 82 w 340"/>
                <a:gd name="T41" fmla="*/ 307 h 307"/>
                <a:gd name="T42" fmla="*/ 86 w 340"/>
                <a:gd name="T43" fmla="*/ 305 h 307"/>
                <a:gd name="T44" fmla="*/ 182 w 340"/>
                <a:gd name="T45" fmla="*/ 230 h 307"/>
                <a:gd name="T46" fmla="*/ 329 w 340"/>
                <a:gd name="T47" fmla="*/ 230 h 307"/>
                <a:gd name="T48" fmla="*/ 329 w 340"/>
                <a:gd name="T49" fmla="*/ 230 h 307"/>
                <a:gd name="T50" fmla="*/ 333 w 340"/>
                <a:gd name="T51" fmla="*/ 230 h 307"/>
                <a:gd name="T52" fmla="*/ 336 w 340"/>
                <a:gd name="T53" fmla="*/ 227 h 307"/>
                <a:gd name="T54" fmla="*/ 338 w 340"/>
                <a:gd name="T55" fmla="*/ 223 h 307"/>
                <a:gd name="T56" fmla="*/ 340 w 340"/>
                <a:gd name="T57" fmla="*/ 219 h 307"/>
                <a:gd name="T58" fmla="*/ 340 w 340"/>
                <a:gd name="T59" fmla="*/ 11 h 307"/>
                <a:gd name="T60" fmla="*/ 340 w 340"/>
                <a:gd name="T61" fmla="*/ 11 h 307"/>
                <a:gd name="T62" fmla="*/ 338 w 340"/>
                <a:gd name="T63" fmla="*/ 7 h 307"/>
                <a:gd name="T64" fmla="*/ 336 w 340"/>
                <a:gd name="T65" fmla="*/ 4 h 307"/>
                <a:gd name="T66" fmla="*/ 333 w 340"/>
                <a:gd name="T67" fmla="*/ 2 h 307"/>
                <a:gd name="T68" fmla="*/ 329 w 340"/>
                <a:gd name="T69" fmla="*/ 0 h 307"/>
                <a:gd name="T70" fmla="*/ 329 w 340"/>
                <a:gd name="T71" fmla="*/ 0 h 307"/>
                <a:gd name="T72" fmla="*/ 178 w 340"/>
                <a:gd name="T73" fmla="*/ 172 h 307"/>
                <a:gd name="T74" fmla="*/ 39 w 340"/>
                <a:gd name="T75" fmla="*/ 172 h 307"/>
                <a:gd name="T76" fmla="*/ 39 w 340"/>
                <a:gd name="T77" fmla="*/ 145 h 307"/>
                <a:gd name="T78" fmla="*/ 178 w 340"/>
                <a:gd name="T79" fmla="*/ 145 h 307"/>
                <a:gd name="T80" fmla="*/ 178 w 340"/>
                <a:gd name="T81" fmla="*/ 172 h 307"/>
                <a:gd name="T82" fmla="*/ 243 w 340"/>
                <a:gd name="T83" fmla="*/ 83 h 307"/>
                <a:gd name="T84" fmla="*/ 39 w 340"/>
                <a:gd name="T85" fmla="*/ 83 h 307"/>
                <a:gd name="T86" fmla="*/ 39 w 340"/>
                <a:gd name="T87" fmla="*/ 58 h 307"/>
                <a:gd name="T88" fmla="*/ 243 w 340"/>
                <a:gd name="T89" fmla="*/ 58 h 307"/>
                <a:gd name="T90" fmla="*/ 243 w 340"/>
                <a:gd name="T91" fmla="*/ 8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07">
                  <a:moveTo>
                    <a:pt x="329" y="0"/>
                  </a:moveTo>
                  <a:lnTo>
                    <a:pt x="10" y="0"/>
                  </a:lnTo>
                  <a:lnTo>
                    <a:pt x="10" y="0"/>
                  </a:lnTo>
                  <a:lnTo>
                    <a:pt x="6" y="2"/>
                  </a:lnTo>
                  <a:lnTo>
                    <a:pt x="4" y="4"/>
                  </a:lnTo>
                  <a:lnTo>
                    <a:pt x="1" y="7"/>
                  </a:lnTo>
                  <a:lnTo>
                    <a:pt x="0" y="11"/>
                  </a:lnTo>
                  <a:lnTo>
                    <a:pt x="0" y="219"/>
                  </a:lnTo>
                  <a:lnTo>
                    <a:pt x="0" y="219"/>
                  </a:lnTo>
                  <a:lnTo>
                    <a:pt x="1" y="223"/>
                  </a:lnTo>
                  <a:lnTo>
                    <a:pt x="4" y="227"/>
                  </a:lnTo>
                  <a:lnTo>
                    <a:pt x="6" y="230"/>
                  </a:lnTo>
                  <a:lnTo>
                    <a:pt x="10" y="230"/>
                  </a:lnTo>
                  <a:lnTo>
                    <a:pt x="76" y="230"/>
                  </a:lnTo>
                  <a:lnTo>
                    <a:pt x="76" y="301"/>
                  </a:lnTo>
                  <a:lnTo>
                    <a:pt x="76" y="301"/>
                  </a:lnTo>
                  <a:lnTo>
                    <a:pt x="78" y="304"/>
                  </a:lnTo>
                  <a:lnTo>
                    <a:pt x="80" y="307"/>
                  </a:lnTo>
                  <a:lnTo>
                    <a:pt x="80" y="307"/>
                  </a:lnTo>
                  <a:lnTo>
                    <a:pt x="82" y="307"/>
                  </a:lnTo>
                  <a:lnTo>
                    <a:pt x="82" y="307"/>
                  </a:lnTo>
                  <a:lnTo>
                    <a:pt x="86" y="305"/>
                  </a:lnTo>
                  <a:lnTo>
                    <a:pt x="182" y="230"/>
                  </a:lnTo>
                  <a:lnTo>
                    <a:pt x="329" y="230"/>
                  </a:lnTo>
                  <a:lnTo>
                    <a:pt x="329" y="230"/>
                  </a:lnTo>
                  <a:lnTo>
                    <a:pt x="333" y="230"/>
                  </a:lnTo>
                  <a:lnTo>
                    <a:pt x="336" y="227"/>
                  </a:lnTo>
                  <a:lnTo>
                    <a:pt x="338" y="223"/>
                  </a:lnTo>
                  <a:lnTo>
                    <a:pt x="340" y="219"/>
                  </a:lnTo>
                  <a:lnTo>
                    <a:pt x="340" y="11"/>
                  </a:lnTo>
                  <a:lnTo>
                    <a:pt x="340" y="11"/>
                  </a:lnTo>
                  <a:lnTo>
                    <a:pt x="338" y="7"/>
                  </a:lnTo>
                  <a:lnTo>
                    <a:pt x="336" y="4"/>
                  </a:lnTo>
                  <a:lnTo>
                    <a:pt x="333" y="2"/>
                  </a:lnTo>
                  <a:lnTo>
                    <a:pt x="329" y="0"/>
                  </a:lnTo>
                  <a:lnTo>
                    <a:pt x="329" y="0"/>
                  </a:lnTo>
                  <a:close/>
                  <a:moveTo>
                    <a:pt x="178" y="172"/>
                  </a:moveTo>
                  <a:lnTo>
                    <a:pt x="39" y="172"/>
                  </a:lnTo>
                  <a:lnTo>
                    <a:pt x="39" y="145"/>
                  </a:lnTo>
                  <a:lnTo>
                    <a:pt x="178" y="145"/>
                  </a:lnTo>
                  <a:lnTo>
                    <a:pt x="178" y="172"/>
                  </a:lnTo>
                  <a:close/>
                  <a:moveTo>
                    <a:pt x="243" y="83"/>
                  </a:moveTo>
                  <a:lnTo>
                    <a:pt x="39" y="83"/>
                  </a:lnTo>
                  <a:lnTo>
                    <a:pt x="39" y="58"/>
                  </a:lnTo>
                  <a:lnTo>
                    <a:pt x="243" y="58"/>
                  </a:lnTo>
                  <a:lnTo>
                    <a:pt x="243"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53340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1152526" y="866775"/>
            <a:ext cx="1479597" cy="69916"/>
          </a:xfrm>
          <a:prstGeom prst="rect">
            <a:avLst/>
          </a:prstGeom>
          <a:noFill/>
        </p:spPr>
        <p:txBody>
          <a:bodyPr vert="horz" wrap="none" lIns="27000" tIns="27000" rIns="27000" bIns="27000" rtlCol="0">
            <a:spAutoFit/>
          </a:bodyPr>
          <a:lstStyle/>
          <a:p>
            <a:r>
              <a:rPr lang="en-GB" sz="100">
                <a:solidFill>
                  <a:srgbClr val="FFFFFF">
                    <a:alpha val="0"/>
                  </a:srgbClr>
                </a:solidFill>
              </a:rPr>
              <a:t>overall_0_131914171178850193 columns_6_131909337290464816 33_1_131898834872320020 6_1_131909978362560231 12_1_131909978478659975 8_1_131909978478870582 23_1_131909978704642670 26_1_131909979882896884 </a:t>
            </a:r>
            <a:endParaRPr lang="en-GB" sz="100" dirty="0" err="1">
              <a:solidFill>
                <a:srgbClr val="FFFFFF">
                  <a:alpha val="0"/>
                </a:srgbClr>
              </a:solidFill>
            </a:endParaRPr>
          </a:p>
        </p:txBody>
      </p:sp>
      <p:sp>
        <p:nvSpPr>
          <p:cNvPr id="18" name="Title 1"/>
          <p:cNvSpPr txBox="1">
            <a:spLocks/>
          </p:cNvSpPr>
          <p:nvPr/>
        </p:nvSpPr>
        <p:spPr>
          <a:xfrm>
            <a:off x="304455" y="138544"/>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marL="0" indent="0"/>
            <a:r>
              <a:rPr lang="en-GB" sz="2400" b="0" dirty="0">
                <a:solidFill>
                  <a:schemeClr val="accent3"/>
                </a:solidFill>
              </a:rPr>
              <a:t>Summary of key </a:t>
            </a:r>
            <a:r>
              <a:rPr lang="en-GB" sz="2400" b="0" dirty="0" smtClean="0">
                <a:solidFill>
                  <a:schemeClr val="accent3"/>
                </a:solidFill>
              </a:rPr>
              <a:t>actions for goods entering the UK</a:t>
            </a:r>
            <a:endParaRPr lang="en-GB" sz="2400" b="0" dirty="0">
              <a:solidFill>
                <a:schemeClr val="accent3"/>
              </a:solidFill>
            </a:endParaRPr>
          </a:p>
        </p:txBody>
      </p:sp>
      <p:sp>
        <p:nvSpPr>
          <p:cNvPr id="19"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0"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1200"/>
              </a:spcBef>
              <a:spcAft>
                <a:spcPts val="600"/>
              </a:spcAft>
              <a:buNone/>
            </a:pPr>
            <a:endParaRPr lang="en-GB" sz="2000" b="1" dirty="0" smtClean="0">
              <a:solidFill>
                <a:prstClr val="black"/>
              </a:solidFill>
              <a:cs typeface="Arial" panose="020B0604020202020204" pitchFamily="34" charset="0"/>
            </a:endParaRPr>
          </a:p>
        </p:txBody>
      </p:sp>
      <p:sp>
        <p:nvSpPr>
          <p:cNvPr id="10" name="TextBox 9"/>
          <p:cNvSpPr txBox="1"/>
          <p:nvPr/>
        </p:nvSpPr>
        <p:spPr bwMode="gray">
          <a:xfrm>
            <a:off x="1138767" y="1321607"/>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sz="1600" b="1" dirty="0" smtClean="0"/>
              <a:t>Register for an EORI number </a:t>
            </a:r>
            <a:r>
              <a:rPr lang="en-GB" sz="1600" dirty="0" smtClean="0"/>
              <a:t>with home country’s customs office; UK importer must have a UK EORI number.</a:t>
            </a:r>
          </a:p>
          <a:p>
            <a:pPr>
              <a:lnSpc>
                <a:spcPct val="120000"/>
              </a:lnSpc>
              <a:spcBef>
                <a:spcPts val="0"/>
              </a:spcBef>
              <a:spcAft>
                <a:spcPts val="600"/>
              </a:spcAft>
            </a:pPr>
            <a:r>
              <a:rPr lang="en-GB" dirty="0"/>
              <a:t>Apply for a </a:t>
            </a:r>
            <a:r>
              <a:rPr lang="en-GB" b="1" dirty="0"/>
              <a:t>deferment account </a:t>
            </a:r>
            <a:r>
              <a:rPr lang="en-GB" dirty="0"/>
              <a:t>if you are eligible</a:t>
            </a:r>
            <a:r>
              <a:rPr lang="en-GB" dirty="0" smtClean="0"/>
              <a:t>.</a:t>
            </a:r>
            <a:endParaRPr lang="en-GB" dirty="0"/>
          </a:p>
        </p:txBody>
      </p:sp>
      <p:sp>
        <p:nvSpPr>
          <p:cNvPr id="36" name="Content Placeholder 1"/>
          <p:cNvSpPr txBox="1">
            <a:spLocks/>
          </p:cNvSpPr>
          <p:nvPr/>
        </p:nvSpPr>
        <p:spPr>
          <a:xfrm>
            <a:off x="304455" y="887298"/>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1200"/>
              </a:spcBef>
              <a:spcAft>
                <a:spcPts val="600"/>
              </a:spcAft>
              <a:buNone/>
            </a:pPr>
            <a:endParaRPr lang="en-GB" sz="1800" b="1" dirty="0" smtClean="0">
              <a:solidFill>
                <a:prstClr val="black"/>
              </a:solidFill>
              <a:cs typeface="Arial" panose="020B0604020202020204" pitchFamily="34" charset="0"/>
            </a:endParaRPr>
          </a:p>
        </p:txBody>
      </p:sp>
      <p:sp>
        <p:nvSpPr>
          <p:cNvPr id="22" name="TextBox 21"/>
          <p:cNvSpPr txBox="1"/>
          <p:nvPr/>
        </p:nvSpPr>
        <p:spPr bwMode="gray">
          <a:xfrm>
            <a:off x="1138767" y="2353017"/>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dirty="0"/>
              <a:t>Review the </a:t>
            </a:r>
            <a:r>
              <a:rPr lang="en-GB" b="1" dirty="0"/>
              <a:t>information needed </a:t>
            </a:r>
            <a:r>
              <a:rPr lang="en-GB" dirty="0"/>
              <a:t>for the Declaration forms, and review easements allowed for Transitional Simplified Procedures (TSP</a:t>
            </a:r>
            <a:r>
              <a:rPr lang="en-GB" dirty="0" smtClean="0"/>
              <a:t>).</a:t>
            </a:r>
          </a:p>
          <a:p>
            <a:pPr>
              <a:lnSpc>
                <a:spcPct val="120000"/>
              </a:lnSpc>
              <a:spcBef>
                <a:spcPts val="0"/>
              </a:spcBef>
              <a:spcAft>
                <a:spcPts val="600"/>
              </a:spcAft>
            </a:pPr>
            <a:r>
              <a:rPr lang="en-GB" b="1" dirty="0"/>
              <a:t>Check the systems </a:t>
            </a:r>
            <a:r>
              <a:rPr lang="en-GB" dirty="0"/>
              <a:t>(e.g. UK Import System, IPAFFS) you need to use and prepare to do so</a:t>
            </a:r>
            <a:r>
              <a:rPr lang="en-GB" dirty="0" smtClean="0"/>
              <a:t>.</a:t>
            </a:r>
            <a:endParaRPr lang="en-GB" dirty="0"/>
          </a:p>
        </p:txBody>
      </p:sp>
      <p:sp>
        <p:nvSpPr>
          <p:cNvPr id="24" name="TextBox 23"/>
          <p:cNvSpPr txBox="1"/>
          <p:nvPr/>
        </p:nvSpPr>
        <p:spPr bwMode="gray">
          <a:xfrm>
            <a:off x="1138767" y="3385521"/>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sz="1600" b="1" dirty="0" smtClean="0"/>
              <a:t>Agree responsibilities </a:t>
            </a:r>
            <a:r>
              <a:rPr lang="en-GB" sz="1600" dirty="0" smtClean="0"/>
              <a:t>with your customs agent and/or logistics provider for each part of the process and update your contracts to reflect this, or identify software to utilise.</a:t>
            </a:r>
          </a:p>
        </p:txBody>
      </p:sp>
      <p:sp>
        <p:nvSpPr>
          <p:cNvPr id="28" name="TextBox 27"/>
          <p:cNvSpPr txBox="1"/>
          <p:nvPr/>
        </p:nvSpPr>
        <p:spPr bwMode="gray">
          <a:xfrm>
            <a:off x="1138767" y="5450529"/>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dirty="0"/>
              <a:t>Plan logistics for </a:t>
            </a:r>
            <a:r>
              <a:rPr lang="en-GB" b="1" dirty="0"/>
              <a:t>travel via inland locations, </a:t>
            </a:r>
            <a:r>
              <a:rPr lang="en-GB" dirty="0"/>
              <a:t>including goods which are required to enter the UK via Border Inspection Posts (BIP) &amp; Designated Points of Entry (DPE</a:t>
            </a:r>
            <a:r>
              <a:rPr lang="en-GB" dirty="0" smtClean="0"/>
              <a:t>).</a:t>
            </a:r>
          </a:p>
        </p:txBody>
      </p:sp>
      <p:grpSp>
        <p:nvGrpSpPr>
          <p:cNvPr id="43" name="Group 42"/>
          <p:cNvGrpSpPr>
            <a:grpSpLocks noChangeAspect="1"/>
          </p:cNvGrpSpPr>
          <p:nvPr/>
        </p:nvGrpSpPr>
        <p:grpSpPr>
          <a:xfrm>
            <a:off x="304455" y="5249991"/>
            <a:ext cx="717811" cy="720000"/>
            <a:chOff x="6710363" y="823913"/>
            <a:chExt cx="520700" cy="522288"/>
          </a:xfrm>
          <a:solidFill>
            <a:schemeClr val="accent3"/>
          </a:solidFill>
        </p:grpSpPr>
        <p:sp>
          <p:nvSpPr>
            <p:cNvPr id="44" name="Freeform 15"/>
            <p:cNvSpPr>
              <a:spLocks noEditPoints="1"/>
            </p:cNvSpPr>
            <p:nvPr/>
          </p:nvSpPr>
          <p:spPr bwMode="auto">
            <a:xfrm>
              <a:off x="6710363" y="823913"/>
              <a:ext cx="520700" cy="522288"/>
            </a:xfrm>
            <a:custGeom>
              <a:avLst/>
              <a:gdLst>
                <a:gd name="T0" fmla="*/ 311 w 657"/>
                <a:gd name="T1" fmla="*/ 656 h 658"/>
                <a:gd name="T2" fmla="*/ 262 w 657"/>
                <a:gd name="T3" fmla="*/ 651 h 658"/>
                <a:gd name="T4" fmla="*/ 201 w 657"/>
                <a:gd name="T5" fmla="*/ 632 h 658"/>
                <a:gd name="T6" fmla="*/ 119 w 657"/>
                <a:gd name="T7" fmla="*/ 582 h 658"/>
                <a:gd name="T8" fmla="*/ 56 w 657"/>
                <a:gd name="T9" fmla="*/ 513 h 658"/>
                <a:gd name="T10" fmla="*/ 15 w 657"/>
                <a:gd name="T11" fmla="*/ 427 h 658"/>
                <a:gd name="T12" fmla="*/ 4 w 657"/>
                <a:gd name="T13" fmla="*/ 378 h 658"/>
                <a:gd name="T14" fmla="*/ 0 w 657"/>
                <a:gd name="T15" fmla="*/ 329 h 658"/>
                <a:gd name="T16" fmla="*/ 1 w 657"/>
                <a:gd name="T17" fmla="*/ 295 h 658"/>
                <a:gd name="T18" fmla="*/ 11 w 657"/>
                <a:gd name="T19" fmla="*/ 247 h 658"/>
                <a:gd name="T20" fmla="*/ 40 w 657"/>
                <a:gd name="T21" fmla="*/ 172 h 658"/>
                <a:gd name="T22" fmla="*/ 97 w 657"/>
                <a:gd name="T23" fmla="*/ 96 h 658"/>
                <a:gd name="T24" fmla="*/ 172 w 657"/>
                <a:gd name="T25" fmla="*/ 40 h 658"/>
                <a:gd name="T26" fmla="*/ 247 w 657"/>
                <a:gd name="T27" fmla="*/ 10 h 658"/>
                <a:gd name="T28" fmla="*/ 295 w 657"/>
                <a:gd name="T29" fmla="*/ 2 h 658"/>
                <a:gd name="T30" fmla="*/ 329 w 657"/>
                <a:gd name="T31" fmla="*/ 0 h 658"/>
                <a:gd name="T32" fmla="*/ 379 w 657"/>
                <a:gd name="T33" fmla="*/ 4 h 658"/>
                <a:gd name="T34" fmla="*/ 426 w 657"/>
                <a:gd name="T35" fmla="*/ 14 h 658"/>
                <a:gd name="T36" fmla="*/ 512 w 657"/>
                <a:gd name="T37" fmla="*/ 56 h 658"/>
                <a:gd name="T38" fmla="*/ 583 w 657"/>
                <a:gd name="T39" fmla="*/ 119 h 658"/>
                <a:gd name="T40" fmla="*/ 631 w 657"/>
                <a:gd name="T41" fmla="*/ 201 h 658"/>
                <a:gd name="T42" fmla="*/ 651 w 657"/>
                <a:gd name="T43" fmla="*/ 263 h 658"/>
                <a:gd name="T44" fmla="*/ 657 w 657"/>
                <a:gd name="T45" fmla="*/ 311 h 658"/>
                <a:gd name="T46" fmla="*/ 657 w 657"/>
                <a:gd name="T47" fmla="*/ 346 h 658"/>
                <a:gd name="T48" fmla="*/ 651 w 657"/>
                <a:gd name="T49" fmla="*/ 394 h 658"/>
                <a:gd name="T50" fmla="*/ 631 w 657"/>
                <a:gd name="T51" fmla="*/ 456 h 658"/>
                <a:gd name="T52" fmla="*/ 583 w 657"/>
                <a:gd name="T53" fmla="*/ 538 h 658"/>
                <a:gd name="T54" fmla="*/ 512 w 657"/>
                <a:gd name="T55" fmla="*/ 601 h 658"/>
                <a:gd name="T56" fmla="*/ 426 w 657"/>
                <a:gd name="T57" fmla="*/ 643 h 658"/>
                <a:gd name="T58" fmla="*/ 379 w 657"/>
                <a:gd name="T59" fmla="*/ 653 h 658"/>
                <a:gd name="T60" fmla="*/ 329 w 657"/>
                <a:gd name="T61" fmla="*/ 658 h 658"/>
                <a:gd name="T62" fmla="*/ 329 w 657"/>
                <a:gd name="T63" fmla="*/ 37 h 658"/>
                <a:gd name="T64" fmla="*/ 242 w 657"/>
                <a:gd name="T65" fmla="*/ 51 h 658"/>
                <a:gd name="T66" fmla="*/ 166 w 657"/>
                <a:gd name="T67" fmla="*/ 87 h 658"/>
                <a:gd name="T68" fmla="*/ 105 w 657"/>
                <a:gd name="T69" fmla="*/ 143 h 658"/>
                <a:gd name="T70" fmla="*/ 60 w 657"/>
                <a:gd name="T71" fmla="*/ 216 h 658"/>
                <a:gd name="T72" fmla="*/ 39 w 657"/>
                <a:gd name="T73" fmla="*/ 299 h 658"/>
                <a:gd name="T74" fmla="*/ 39 w 657"/>
                <a:gd name="T75" fmla="*/ 358 h 658"/>
                <a:gd name="T76" fmla="*/ 60 w 657"/>
                <a:gd name="T77" fmla="*/ 441 h 658"/>
                <a:gd name="T78" fmla="*/ 105 w 657"/>
                <a:gd name="T79" fmla="*/ 514 h 658"/>
                <a:gd name="T80" fmla="*/ 166 w 657"/>
                <a:gd name="T81" fmla="*/ 570 h 658"/>
                <a:gd name="T82" fmla="*/ 242 w 657"/>
                <a:gd name="T83" fmla="*/ 607 h 658"/>
                <a:gd name="T84" fmla="*/ 329 w 657"/>
                <a:gd name="T85" fmla="*/ 620 h 658"/>
                <a:gd name="T86" fmla="*/ 387 w 657"/>
                <a:gd name="T87" fmla="*/ 613 h 658"/>
                <a:gd name="T88" fmla="*/ 467 w 657"/>
                <a:gd name="T89" fmla="*/ 585 h 658"/>
                <a:gd name="T90" fmla="*/ 534 w 657"/>
                <a:gd name="T91" fmla="*/ 534 h 658"/>
                <a:gd name="T92" fmla="*/ 584 w 657"/>
                <a:gd name="T93" fmla="*/ 467 h 658"/>
                <a:gd name="T94" fmla="*/ 614 w 657"/>
                <a:gd name="T95" fmla="*/ 388 h 658"/>
                <a:gd name="T96" fmla="*/ 619 w 657"/>
                <a:gd name="T97" fmla="*/ 329 h 658"/>
                <a:gd name="T98" fmla="*/ 607 w 657"/>
                <a:gd name="T99" fmla="*/ 243 h 658"/>
                <a:gd name="T100" fmla="*/ 569 w 657"/>
                <a:gd name="T101" fmla="*/ 166 h 658"/>
                <a:gd name="T102" fmla="*/ 514 w 657"/>
                <a:gd name="T103" fmla="*/ 104 h 658"/>
                <a:gd name="T104" fmla="*/ 442 w 657"/>
                <a:gd name="T105" fmla="*/ 60 h 658"/>
                <a:gd name="T106" fmla="*/ 358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1" y="656"/>
                  </a:lnTo>
                  <a:lnTo>
                    <a:pt x="295" y="656"/>
                  </a:lnTo>
                  <a:lnTo>
                    <a:pt x="278" y="653"/>
                  </a:lnTo>
                  <a:lnTo>
                    <a:pt x="262" y="651"/>
                  </a:lnTo>
                  <a:lnTo>
                    <a:pt x="247" y="647"/>
                  </a:lnTo>
                  <a:lnTo>
                    <a:pt x="231" y="643"/>
                  </a:lnTo>
                  <a:lnTo>
                    <a:pt x="201" y="632"/>
                  </a:lnTo>
                  <a:lnTo>
                    <a:pt x="172" y="617"/>
                  </a:lnTo>
                  <a:lnTo>
                    <a:pt x="145" y="601"/>
                  </a:lnTo>
                  <a:lnTo>
                    <a:pt x="119" y="582"/>
                  </a:lnTo>
                  <a:lnTo>
                    <a:pt x="97" y="561"/>
                  </a:lnTo>
                  <a:lnTo>
                    <a:pt x="75" y="538"/>
                  </a:lnTo>
                  <a:lnTo>
                    <a:pt x="56" y="513"/>
                  </a:lnTo>
                  <a:lnTo>
                    <a:pt x="40" y="486"/>
                  </a:lnTo>
                  <a:lnTo>
                    <a:pt x="25" y="456"/>
                  </a:lnTo>
                  <a:lnTo>
                    <a:pt x="15" y="427"/>
                  </a:lnTo>
                  <a:lnTo>
                    <a:pt x="11" y="410"/>
                  </a:lnTo>
                  <a:lnTo>
                    <a:pt x="7" y="394"/>
                  </a:lnTo>
                  <a:lnTo>
                    <a:pt x="4" y="378"/>
                  </a:lnTo>
                  <a:lnTo>
                    <a:pt x="1" y="362"/>
                  </a:lnTo>
                  <a:lnTo>
                    <a:pt x="0" y="346"/>
                  </a:lnTo>
                  <a:lnTo>
                    <a:pt x="0" y="329"/>
                  </a:lnTo>
                  <a:lnTo>
                    <a:pt x="0" y="329"/>
                  </a:lnTo>
                  <a:lnTo>
                    <a:pt x="0" y="311"/>
                  </a:lnTo>
                  <a:lnTo>
                    <a:pt x="1" y="295"/>
                  </a:lnTo>
                  <a:lnTo>
                    <a:pt x="4" y="279"/>
                  </a:lnTo>
                  <a:lnTo>
                    <a:pt x="7" y="263"/>
                  </a:lnTo>
                  <a:lnTo>
                    <a:pt x="11" y="247"/>
                  </a:lnTo>
                  <a:lnTo>
                    <a:pt x="15" y="231"/>
                  </a:lnTo>
                  <a:lnTo>
                    <a:pt x="25" y="201"/>
                  </a:lnTo>
                  <a:lnTo>
                    <a:pt x="40" y="172"/>
                  </a:lnTo>
                  <a:lnTo>
                    <a:pt x="56" y="145"/>
                  </a:lnTo>
                  <a:lnTo>
                    <a:pt x="75" y="119"/>
                  </a:lnTo>
                  <a:lnTo>
                    <a:pt x="97" y="96"/>
                  </a:lnTo>
                  <a:lnTo>
                    <a:pt x="119" y="75"/>
                  </a:lnTo>
                  <a:lnTo>
                    <a:pt x="145" y="56"/>
                  </a:lnTo>
                  <a:lnTo>
                    <a:pt x="172" y="40"/>
                  </a:lnTo>
                  <a:lnTo>
                    <a:pt x="201" y="27"/>
                  </a:lnTo>
                  <a:lnTo>
                    <a:pt x="231" y="14"/>
                  </a:lnTo>
                  <a:lnTo>
                    <a:pt x="247" y="10"/>
                  </a:lnTo>
                  <a:lnTo>
                    <a:pt x="262" y="6"/>
                  </a:lnTo>
                  <a:lnTo>
                    <a:pt x="278" y="4"/>
                  </a:lnTo>
                  <a:lnTo>
                    <a:pt x="295" y="2"/>
                  </a:lnTo>
                  <a:lnTo>
                    <a:pt x="311" y="1"/>
                  </a:lnTo>
                  <a:lnTo>
                    <a:pt x="329" y="0"/>
                  </a:lnTo>
                  <a:lnTo>
                    <a:pt x="329" y="0"/>
                  </a:lnTo>
                  <a:lnTo>
                    <a:pt x="345" y="1"/>
                  </a:lnTo>
                  <a:lnTo>
                    <a:pt x="362" y="2"/>
                  </a:lnTo>
                  <a:lnTo>
                    <a:pt x="379" y="4"/>
                  </a:lnTo>
                  <a:lnTo>
                    <a:pt x="395" y="6"/>
                  </a:lnTo>
                  <a:lnTo>
                    <a:pt x="411" y="10"/>
                  </a:lnTo>
                  <a:lnTo>
                    <a:pt x="426" y="14"/>
                  </a:lnTo>
                  <a:lnTo>
                    <a:pt x="456" y="27"/>
                  </a:lnTo>
                  <a:lnTo>
                    <a:pt x="485" y="40"/>
                  </a:lnTo>
                  <a:lnTo>
                    <a:pt x="512" y="56"/>
                  </a:lnTo>
                  <a:lnTo>
                    <a:pt x="537" y="75"/>
                  </a:lnTo>
                  <a:lnTo>
                    <a:pt x="561" y="96"/>
                  </a:lnTo>
                  <a:lnTo>
                    <a:pt x="583" y="119"/>
                  </a:lnTo>
                  <a:lnTo>
                    <a:pt x="601" y="145"/>
                  </a:lnTo>
                  <a:lnTo>
                    <a:pt x="618" y="172"/>
                  </a:lnTo>
                  <a:lnTo>
                    <a:pt x="631" y="201"/>
                  </a:lnTo>
                  <a:lnTo>
                    <a:pt x="642" y="231"/>
                  </a:lnTo>
                  <a:lnTo>
                    <a:pt x="647" y="247"/>
                  </a:lnTo>
                  <a:lnTo>
                    <a:pt x="651" y="263"/>
                  </a:lnTo>
                  <a:lnTo>
                    <a:pt x="654" y="279"/>
                  </a:lnTo>
                  <a:lnTo>
                    <a:pt x="655" y="295"/>
                  </a:lnTo>
                  <a:lnTo>
                    <a:pt x="657" y="311"/>
                  </a:lnTo>
                  <a:lnTo>
                    <a:pt x="657" y="329"/>
                  </a:lnTo>
                  <a:lnTo>
                    <a:pt x="657" y="329"/>
                  </a:lnTo>
                  <a:lnTo>
                    <a:pt x="657" y="346"/>
                  </a:lnTo>
                  <a:lnTo>
                    <a:pt x="655" y="362"/>
                  </a:lnTo>
                  <a:lnTo>
                    <a:pt x="654" y="378"/>
                  </a:lnTo>
                  <a:lnTo>
                    <a:pt x="651" y="394"/>
                  </a:lnTo>
                  <a:lnTo>
                    <a:pt x="647" y="410"/>
                  </a:lnTo>
                  <a:lnTo>
                    <a:pt x="642" y="427"/>
                  </a:lnTo>
                  <a:lnTo>
                    <a:pt x="631" y="456"/>
                  </a:lnTo>
                  <a:lnTo>
                    <a:pt x="618" y="486"/>
                  </a:lnTo>
                  <a:lnTo>
                    <a:pt x="601" y="513"/>
                  </a:lnTo>
                  <a:lnTo>
                    <a:pt x="583" y="538"/>
                  </a:lnTo>
                  <a:lnTo>
                    <a:pt x="561" y="561"/>
                  </a:lnTo>
                  <a:lnTo>
                    <a:pt x="537" y="582"/>
                  </a:lnTo>
                  <a:lnTo>
                    <a:pt x="512" y="601"/>
                  </a:lnTo>
                  <a:lnTo>
                    <a:pt x="485" y="617"/>
                  </a:lnTo>
                  <a:lnTo>
                    <a:pt x="456" y="632"/>
                  </a:lnTo>
                  <a:lnTo>
                    <a:pt x="426" y="643"/>
                  </a:lnTo>
                  <a:lnTo>
                    <a:pt x="411" y="647"/>
                  </a:lnTo>
                  <a:lnTo>
                    <a:pt x="395" y="651"/>
                  </a:lnTo>
                  <a:lnTo>
                    <a:pt x="379" y="653"/>
                  </a:lnTo>
                  <a:lnTo>
                    <a:pt x="362" y="656"/>
                  </a:lnTo>
                  <a:lnTo>
                    <a:pt x="345" y="656"/>
                  </a:lnTo>
                  <a:lnTo>
                    <a:pt x="329" y="658"/>
                  </a:lnTo>
                  <a:lnTo>
                    <a:pt x="329" y="658"/>
                  </a:lnTo>
                  <a:close/>
                  <a:moveTo>
                    <a:pt x="329" y="37"/>
                  </a:moveTo>
                  <a:lnTo>
                    <a:pt x="329" y="37"/>
                  </a:lnTo>
                  <a:lnTo>
                    <a:pt x="299" y="39"/>
                  </a:lnTo>
                  <a:lnTo>
                    <a:pt x="270" y="44"/>
                  </a:lnTo>
                  <a:lnTo>
                    <a:pt x="242" y="51"/>
                  </a:lnTo>
                  <a:lnTo>
                    <a:pt x="215" y="60"/>
                  </a:lnTo>
                  <a:lnTo>
                    <a:pt x="189" y="72"/>
                  </a:lnTo>
                  <a:lnTo>
                    <a:pt x="166" y="87"/>
                  </a:lnTo>
                  <a:lnTo>
                    <a:pt x="144" y="104"/>
                  </a:lnTo>
                  <a:lnTo>
                    <a:pt x="124" y="123"/>
                  </a:lnTo>
                  <a:lnTo>
                    <a:pt x="105" y="143"/>
                  </a:lnTo>
                  <a:lnTo>
                    <a:pt x="87" y="166"/>
                  </a:lnTo>
                  <a:lnTo>
                    <a:pt x="72" y="190"/>
                  </a:lnTo>
                  <a:lnTo>
                    <a:pt x="60" y="216"/>
                  </a:lnTo>
                  <a:lnTo>
                    <a:pt x="51" y="243"/>
                  </a:lnTo>
                  <a:lnTo>
                    <a:pt x="43" y="270"/>
                  </a:lnTo>
                  <a:lnTo>
                    <a:pt x="39" y="299"/>
                  </a:lnTo>
                  <a:lnTo>
                    <a:pt x="38" y="329"/>
                  </a:lnTo>
                  <a:lnTo>
                    <a:pt x="38" y="329"/>
                  </a:lnTo>
                  <a:lnTo>
                    <a:pt x="39" y="358"/>
                  </a:lnTo>
                  <a:lnTo>
                    <a:pt x="43" y="388"/>
                  </a:lnTo>
                  <a:lnTo>
                    <a:pt x="51" y="415"/>
                  </a:lnTo>
                  <a:lnTo>
                    <a:pt x="60" y="441"/>
                  </a:lnTo>
                  <a:lnTo>
                    <a:pt x="72" y="467"/>
                  </a:lnTo>
                  <a:lnTo>
                    <a:pt x="87" y="491"/>
                  </a:lnTo>
                  <a:lnTo>
                    <a:pt x="105" y="514"/>
                  </a:lnTo>
                  <a:lnTo>
                    <a:pt x="124" y="534"/>
                  </a:lnTo>
                  <a:lnTo>
                    <a:pt x="144" y="553"/>
                  </a:lnTo>
                  <a:lnTo>
                    <a:pt x="166" y="570"/>
                  </a:lnTo>
                  <a:lnTo>
                    <a:pt x="189" y="585"/>
                  </a:lnTo>
                  <a:lnTo>
                    <a:pt x="215" y="597"/>
                  </a:lnTo>
                  <a:lnTo>
                    <a:pt x="242" y="607"/>
                  </a:lnTo>
                  <a:lnTo>
                    <a:pt x="270" y="613"/>
                  </a:lnTo>
                  <a:lnTo>
                    <a:pt x="299" y="619"/>
                  </a:lnTo>
                  <a:lnTo>
                    <a:pt x="329" y="620"/>
                  </a:lnTo>
                  <a:lnTo>
                    <a:pt x="329" y="620"/>
                  </a:lnTo>
                  <a:lnTo>
                    <a:pt x="358" y="619"/>
                  </a:lnTo>
                  <a:lnTo>
                    <a:pt x="387" y="613"/>
                  </a:lnTo>
                  <a:lnTo>
                    <a:pt x="415" y="607"/>
                  </a:lnTo>
                  <a:lnTo>
                    <a:pt x="442" y="597"/>
                  </a:lnTo>
                  <a:lnTo>
                    <a:pt x="467" y="585"/>
                  </a:lnTo>
                  <a:lnTo>
                    <a:pt x="491" y="570"/>
                  </a:lnTo>
                  <a:lnTo>
                    <a:pt x="514" y="553"/>
                  </a:lnTo>
                  <a:lnTo>
                    <a:pt x="534" y="534"/>
                  </a:lnTo>
                  <a:lnTo>
                    <a:pt x="553" y="514"/>
                  </a:lnTo>
                  <a:lnTo>
                    <a:pt x="569" y="491"/>
                  </a:lnTo>
                  <a:lnTo>
                    <a:pt x="584" y="467"/>
                  </a:lnTo>
                  <a:lnTo>
                    <a:pt x="596" y="441"/>
                  </a:lnTo>
                  <a:lnTo>
                    <a:pt x="607" y="415"/>
                  </a:lnTo>
                  <a:lnTo>
                    <a:pt x="614" y="388"/>
                  </a:lnTo>
                  <a:lnTo>
                    <a:pt x="618" y="358"/>
                  </a:lnTo>
                  <a:lnTo>
                    <a:pt x="619" y="329"/>
                  </a:lnTo>
                  <a:lnTo>
                    <a:pt x="619" y="329"/>
                  </a:lnTo>
                  <a:lnTo>
                    <a:pt x="618" y="299"/>
                  </a:lnTo>
                  <a:lnTo>
                    <a:pt x="614" y="270"/>
                  </a:lnTo>
                  <a:lnTo>
                    <a:pt x="607" y="243"/>
                  </a:lnTo>
                  <a:lnTo>
                    <a:pt x="596" y="216"/>
                  </a:lnTo>
                  <a:lnTo>
                    <a:pt x="584" y="190"/>
                  </a:lnTo>
                  <a:lnTo>
                    <a:pt x="569" y="166"/>
                  </a:lnTo>
                  <a:lnTo>
                    <a:pt x="553" y="143"/>
                  </a:lnTo>
                  <a:lnTo>
                    <a:pt x="534" y="123"/>
                  </a:lnTo>
                  <a:lnTo>
                    <a:pt x="514" y="104"/>
                  </a:lnTo>
                  <a:lnTo>
                    <a:pt x="491" y="87"/>
                  </a:lnTo>
                  <a:lnTo>
                    <a:pt x="467" y="72"/>
                  </a:lnTo>
                  <a:lnTo>
                    <a:pt x="442" y="60"/>
                  </a:lnTo>
                  <a:lnTo>
                    <a:pt x="415" y="51"/>
                  </a:lnTo>
                  <a:lnTo>
                    <a:pt x="387" y="44"/>
                  </a:lnTo>
                  <a:lnTo>
                    <a:pt x="358"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16"/>
            <p:cNvSpPr>
              <a:spLocks/>
            </p:cNvSpPr>
            <p:nvPr/>
          </p:nvSpPr>
          <p:spPr bwMode="auto">
            <a:xfrm>
              <a:off x="6908801" y="1079500"/>
              <a:ext cx="125413" cy="125413"/>
            </a:xfrm>
            <a:custGeom>
              <a:avLst/>
              <a:gdLst>
                <a:gd name="T0" fmla="*/ 155 w 158"/>
                <a:gd name="T1" fmla="*/ 48 h 158"/>
                <a:gd name="T2" fmla="*/ 155 w 158"/>
                <a:gd name="T3" fmla="*/ 48 h 158"/>
                <a:gd name="T4" fmla="*/ 157 w 158"/>
                <a:gd name="T5" fmla="*/ 47 h 158"/>
                <a:gd name="T6" fmla="*/ 158 w 158"/>
                <a:gd name="T7" fmla="*/ 44 h 158"/>
                <a:gd name="T8" fmla="*/ 158 w 158"/>
                <a:gd name="T9" fmla="*/ 44 h 158"/>
                <a:gd name="T10" fmla="*/ 157 w 158"/>
                <a:gd name="T11" fmla="*/ 41 h 158"/>
                <a:gd name="T12" fmla="*/ 154 w 158"/>
                <a:gd name="T13" fmla="*/ 38 h 158"/>
                <a:gd name="T14" fmla="*/ 5 w 158"/>
                <a:gd name="T15" fmla="*/ 0 h 158"/>
                <a:gd name="T16" fmla="*/ 5 w 158"/>
                <a:gd name="T17" fmla="*/ 0 h 158"/>
                <a:gd name="T18" fmla="*/ 2 w 158"/>
                <a:gd name="T19" fmla="*/ 0 h 158"/>
                <a:gd name="T20" fmla="*/ 0 w 158"/>
                <a:gd name="T21" fmla="*/ 1 h 158"/>
                <a:gd name="T22" fmla="*/ 0 w 158"/>
                <a:gd name="T23" fmla="*/ 1 h 158"/>
                <a:gd name="T24" fmla="*/ 0 w 158"/>
                <a:gd name="T25" fmla="*/ 4 h 158"/>
                <a:gd name="T26" fmla="*/ 0 w 158"/>
                <a:gd name="T27" fmla="*/ 5 h 158"/>
                <a:gd name="T28" fmla="*/ 39 w 158"/>
                <a:gd name="T29" fmla="*/ 154 h 158"/>
                <a:gd name="T30" fmla="*/ 39 w 158"/>
                <a:gd name="T31" fmla="*/ 154 h 158"/>
                <a:gd name="T32" fmla="*/ 40 w 158"/>
                <a:gd name="T33" fmla="*/ 157 h 158"/>
                <a:gd name="T34" fmla="*/ 43 w 158"/>
                <a:gd name="T35" fmla="*/ 158 h 158"/>
                <a:gd name="T36" fmla="*/ 43 w 158"/>
                <a:gd name="T37" fmla="*/ 158 h 158"/>
                <a:gd name="T38" fmla="*/ 44 w 158"/>
                <a:gd name="T39" fmla="*/ 158 h 158"/>
                <a:gd name="T40" fmla="*/ 44 w 158"/>
                <a:gd name="T41" fmla="*/ 158 h 158"/>
                <a:gd name="T42" fmla="*/ 45 w 158"/>
                <a:gd name="T43" fmla="*/ 157 h 158"/>
                <a:gd name="T44" fmla="*/ 48 w 158"/>
                <a:gd name="T45" fmla="*/ 155 h 158"/>
                <a:gd name="T46" fmla="*/ 87 w 158"/>
                <a:gd name="T47" fmla="*/ 87 h 158"/>
                <a:gd name="T48" fmla="*/ 155 w 158"/>
                <a:gd name="T49"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158">
                  <a:moveTo>
                    <a:pt x="155" y="48"/>
                  </a:moveTo>
                  <a:lnTo>
                    <a:pt x="155" y="48"/>
                  </a:lnTo>
                  <a:lnTo>
                    <a:pt x="157" y="47"/>
                  </a:lnTo>
                  <a:lnTo>
                    <a:pt x="158" y="44"/>
                  </a:lnTo>
                  <a:lnTo>
                    <a:pt x="158" y="44"/>
                  </a:lnTo>
                  <a:lnTo>
                    <a:pt x="157" y="41"/>
                  </a:lnTo>
                  <a:lnTo>
                    <a:pt x="154" y="38"/>
                  </a:lnTo>
                  <a:lnTo>
                    <a:pt x="5" y="0"/>
                  </a:lnTo>
                  <a:lnTo>
                    <a:pt x="5" y="0"/>
                  </a:lnTo>
                  <a:lnTo>
                    <a:pt x="2" y="0"/>
                  </a:lnTo>
                  <a:lnTo>
                    <a:pt x="0" y="1"/>
                  </a:lnTo>
                  <a:lnTo>
                    <a:pt x="0" y="1"/>
                  </a:lnTo>
                  <a:lnTo>
                    <a:pt x="0" y="4"/>
                  </a:lnTo>
                  <a:lnTo>
                    <a:pt x="0" y="5"/>
                  </a:lnTo>
                  <a:lnTo>
                    <a:pt x="39" y="154"/>
                  </a:lnTo>
                  <a:lnTo>
                    <a:pt x="39" y="154"/>
                  </a:lnTo>
                  <a:lnTo>
                    <a:pt x="40" y="157"/>
                  </a:lnTo>
                  <a:lnTo>
                    <a:pt x="43" y="158"/>
                  </a:lnTo>
                  <a:lnTo>
                    <a:pt x="43" y="158"/>
                  </a:lnTo>
                  <a:lnTo>
                    <a:pt x="44" y="158"/>
                  </a:lnTo>
                  <a:lnTo>
                    <a:pt x="44" y="158"/>
                  </a:lnTo>
                  <a:lnTo>
                    <a:pt x="45" y="157"/>
                  </a:lnTo>
                  <a:lnTo>
                    <a:pt x="48" y="155"/>
                  </a:lnTo>
                  <a:lnTo>
                    <a:pt x="87" y="87"/>
                  </a:lnTo>
                  <a:lnTo>
                    <a:pt x="15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17"/>
            <p:cNvSpPr>
              <a:spLocks/>
            </p:cNvSpPr>
            <p:nvPr/>
          </p:nvSpPr>
          <p:spPr bwMode="auto">
            <a:xfrm>
              <a:off x="6835776" y="973138"/>
              <a:ext cx="261938" cy="214313"/>
            </a:xfrm>
            <a:custGeom>
              <a:avLst/>
              <a:gdLst>
                <a:gd name="T0" fmla="*/ 328 w 332"/>
                <a:gd name="T1" fmla="*/ 3 h 270"/>
                <a:gd name="T2" fmla="*/ 324 w 332"/>
                <a:gd name="T3" fmla="*/ 0 h 270"/>
                <a:gd name="T4" fmla="*/ 218 w 332"/>
                <a:gd name="T5" fmla="*/ 42 h 270"/>
                <a:gd name="T6" fmla="*/ 117 w 332"/>
                <a:gd name="T7" fmla="*/ 2 h 270"/>
                <a:gd name="T8" fmla="*/ 114 w 332"/>
                <a:gd name="T9" fmla="*/ 0 h 270"/>
                <a:gd name="T10" fmla="*/ 113 w 332"/>
                <a:gd name="T11" fmla="*/ 0 h 270"/>
                <a:gd name="T12" fmla="*/ 5 w 332"/>
                <a:gd name="T13" fmla="*/ 43 h 270"/>
                <a:gd name="T14" fmla="*/ 4 w 332"/>
                <a:gd name="T15" fmla="*/ 45 h 270"/>
                <a:gd name="T16" fmla="*/ 0 w 332"/>
                <a:gd name="T17" fmla="*/ 49 h 270"/>
                <a:gd name="T18" fmla="*/ 0 w 332"/>
                <a:gd name="T19" fmla="*/ 261 h 270"/>
                <a:gd name="T20" fmla="*/ 1 w 332"/>
                <a:gd name="T21" fmla="*/ 265 h 270"/>
                <a:gd name="T22" fmla="*/ 4 w 332"/>
                <a:gd name="T23" fmla="*/ 269 h 270"/>
                <a:gd name="T24" fmla="*/ 13 w 332"/>
                <a:gd name="T25" fmla="*/ 269 h 270"/>
                <a:gd name="T26" fmla="*/ 97 w 332"/>
                <a:gd name="T27" fmla="*/ 219 h 270"/>
                <a:gd name="T28" fmla="*/ 19 w 332"/>
                <a:gd name="T29" fmla="*/ 58 h 270"/>
                <a:gd name="T30" fmla="*/ 105 w 332"/>
                <a:gd name="T31" fmla="*/ 121 h 270"/>
                <a:gd name="T32" fmla="*/ 124 w 332"/>
                <a:gd name="T33" fmla="*/ 23 h 270"/>
                <a:gd name="T34" fmla="*/ 210 w 332"/>
                <a:gd name="T35" fmla="*/ 149 h 270"/>
                <a:gd name="T36" fmla="*/ 227 w 332"/>
                <a:gd name="T37" fmla="*/ 58 h 270"/>
                <a:gd name="T38" fmla="*/ 313 w 332"/>
                <a:gd name="T39" fmla="*/ 212 h 270"/>
                <a:gd name="T40" fmla="*/ 227 w 332"/>
                <a:gd name="T41" fmla="*/ 208 h 270"/>
                <a:gd name="T42" fmla="*/ 210 w 332"/>
                <a:gd name="T43" fmla="*/ 247 h 270"/>
                <a:gd name="T44" fmla="*/ 176 w 332"/>
                <a:gd name="T45" fmla="*/ 251 h 270"/>
                <a:gd name="T46" fmla="*/ 215 w 332"/>
                <a:gd name="T47" fmla="*/ 269 h 270"/>
                <a:gd name="T48" fmla="*/ 218 w 332"/>
                <a:gd name="T49" fmla="*/ 270 h 270"/>
                <a:gd name="T50" fmla="*/ 219 w 332"/>
                <a:gd name="T51" fmla="*/ 270 h 270"/>
                <a:gd name="T52" fmla="*/ 326 w 332"/>
                <a:gd name="T53" fmla="*/ 227 h 270"/>
                <a:gd name="T54" fmla="*/ 329 w 332"/>
                <a:gd name="T55" fmla="*/ 226 h 270"/>
                <a:gd name="T56" fmla="*/ 332 w 332"/>
                <a:gd name="T57" fmla="*/ 222 h 270"/>
                <a:gd name="T58" fmla="*/ 332 w 332"/>
                <a:gd name="T59" fmla="*/ 10 h 270"/>
                <a:gd name="T60" fmla="*/ 330 w 332"/>
                <a:gd name="T61" fmla="*/ 6 h 270"/>
                <a:gd name="T62" fmla="*/ 328 w 332"/>
                <a:gd name="T63" fmla="*/ 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2" h="270">
                  <a:moveTo>
                    <a:pt x="328" y="3"/>
                  </a:moveTo>
                  <a:lnTo>
                    <a:pt x="328" y="3"/>
                  </a:lnTo>
                  <a:lnTo>
                    <a:pt x="328" y="3"/>
                  </a:lnTo>
                  <a:lnTo>
                    <a:pt x="324" y="0"/>
                  </a:lnTo>
                  <a:lnTo>
                    <a:pt x="320" y="2"/>
                  </a:lnTo>
                  <a:lnTo>
                    <a:pt x="218" y="42"/>
                  </a:lnTo>
                  <a:lnTo>
                    <a:pt x="117" y="2"/>
                  </a:lnTo>
                  <a:lnTo>
                    <a:pt x="117" y="2"/>
                  </a:lnTo>
                  <a:lnTo>
                    <a:pt x="114" y="0"/>
                  </a:lnTo>
                  <a:lnTo>
                    <a:pt x="114" y="0"/>
                  </a:lnTo>
                  <a:lnTo>
                    <a:pt x="113" y="0"/>
                  </a:lnTo>
                  <a:lnTo>
                    <a:pt x="113" y="0"/>
                  </a:lnTo>
                  <a:lnTo>
                    <a:pt x="110" y="2"/>
                  </a:lnTo>
                  <a:lnTo>
                    <a:pt x="5" y="43"/>
                  </a:lnTo>
                  <a:lnTo>
                    <a:pt x="5" y="43"/>
                  </a:lnTo>
                  <a:lnTo>
                    <a:pt x="4" y="45"/>
                  </a:lnTo>
                  <a:lnTo>
                    <a:pt x="1" y="46"/>
                  </a:lnTo>
                  <a:lnTo>
                    <a:pt x="0" y="49"/>
                  </a:lnTo>
                  <a:lnTo>
                    <a:pt x="0" y="51"/>
                  </a:lnTo>
                  <a:lnTo>
                    <a:pt x="0" y="261"/>
                  </a:lnTo>
                  <a:lnTo>
                    <a:pt x="0" y="261"/>
                  </a:lnTo>
                  <a:lnTo>
                    <a:pt x="1" y="265"/>
                  </a:lnTo>
                  <a:lnTo>
                    <a:pt x="4" y="269"/>
                  </a:lnTo>
                  <a:lnTo>
                    <a:pt x="4" y="269"/>
                  </a:lnTo>
                  <a:lnTo>
                    <a:pt x="8" y="270"/>
                  </a:lnTo>
                  <a:lnTo>
                    <a:pt x="13" y="269"/>
                  </a:lnTo>
                  <a:lnTo>
                    <a:pt x="101" y="237"/>
                  </a:lnTo>
                  <a:lnTo>
                    <a:pt x="97" y="219"/>
                  </a:lnTo>
                  <a:lnTo>
                    <a:pt x="19" y="247"/>
                  </a:lnTo>
                  <a:lnTo>
                    <a:pt x="19" y="58"/>
                  </a:lnTo>
                  <a:lnTo>
                    <a:pt x="105" y="23"/>
                  </a:lnTo>
                  <a:lnTo>
                    <a:pt x="105" y="121"/>
                  </a:lnTo>
                  <a:lnTo>
                    <a:pt x="124" y="126"/>
                  </a:lnTo>
                  <a:lnTo>
                    <a:pt x="124" y="23"/>
                  </a:lnTo>
                  <a:lnTo>
                    <a:pt x="210" y="58"/>
                  </a:lnTo>
                  <a:lnTo>
                    <a:pt x="210" y="149"/>
                  </a:lnTo>
                  <a:lnTo>
                    <a:pt x="227" y="153"/>
                  </a:lnTo>
                  <a:lnTo>
                    <a:pt x="227" y="58"/>
                  </a:lnTo>
                  <a:lnTo>
                    <a:pt x="313" y="23"/>
                  </a:lnTo>
                  <a:lnTo>
                    <a:pt x="313" y="212"/>
                  </a:lnTo>
                  <a:lnTo>
                    <a:pt x="227" y="247"/>
                  </a:lnTo>
                  <a:lnTo>
                    <a:pt x="227" y="208"/>
                  </a:lnTo>
                  <a:lnTo>
                    <a:pt x="210" y="219"/>
                  </a:lnTo>
                  <a:lnTo>
                    <a:pt x="210" y="247"/>
                  </a:lnTo>
                  <a:lnTo>
                    <a:pt x="185" y="235"/>
                  </a:lnTo>
                  <a:lnTo>
                    <a:pt x="176" y="251"/>
                  </a:lnTo>
                  <a:lnTo>
                    <a:pt x="215" y="269"/>
                  </a:lnTo>
                  <a:lnTo>
                    <a:pt x="215" y="269"/>
                  </a:lnTo>
                  <a:lnTo>
                    <a:pt x="218" y="270"/>
                  </a:lnTo>
                  <a:lnTo>
                    <a:pt x="218" y="270"/>
                  </a:lnTo>
                  <a:lnTo>
                    <a:pt x="219" y="270"/>
                  </a:lnTo>
                  <a:lnTo>
                    <a:pt x="219" y="270"/>
                  </a:lnTo>
                  <a:lnTo>
                    <a:pt x="222" y="269"/>
                  </a:lnTo>
                  <a:lnTo>
                    <a:pt x="326" y="227"/>
                  </a:lnTo>
                  <a:lnTo>
                    <a:pt x="326" y="227"/>
                  </a:lnTo>
                  <a:lnTo>
                    <a:pt x="329" y="226"/>
                  </a:lnTo>
                  <a:lnTo>
                    <a:pt x="330" y="224"/>
                  </a:lnTo>
                  <a:lnTo>
                    <a:pt x="332" y="222"/>
                  </a:lnTo>
                  <a:lnTo>
                    <a:pt x="332" y="219"/>
                  </a:lnTo>
                  <a:lnTo>
                    <a:pt x="332" y="10"/>
                  </a:lnTo>
                  <a:lnTo>
                    <a:pt x="332" y="10"/>
                  </a:lnTo>
                  <a:lnTo>
                    <a:pt x="330" y="6"/>
                  </a:lnTo>
                  <a:lnTo>
                    <a:pt x="328" y="3"/>
                  </a:lnTo>
                  <a:lnTo>
                    <a:pt x="32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a:grpSpLocks noChangeAspect="1"/>
          </p:cNvGrpSpPr>
          <p:nvPr/>
        </p:nvGrpSpPr>
        <p:grpSpPr>
          <a:xfrm>
            <a:off x="304455" y="1122164"/>
            <a:ext cx="720000" cy="717811"/>
            <a:chOff x="6716713" y="5860098"/>
            <a:chExt cx="522288" cy="520700"/>
          </a:xfrm>
          <a:solidFill>
            <a:schemeClr val="accent3"/>
          </a:solidFill>
        </p:grpSpPr>
        <p:sp>
          <p:nvSpPr>
            <p:cNvPr id="48" name="Freeform 83"/>
            <p:cNvSpPr>
              <a:spLocks noEditPoints="1"/>
            </p:cNvSpPr>
            <p:nvPr/>
          </p:nvSpPr>
          <p:spPr bwMode="auto">
            <a:xfrm>
              <a:off x="6716713" y="5860098"/>
              <a:ext cx="522288" cy="520700"/>
            </a:xfrm>
            <a:custGeom>
              <a:avLst/>
              <a:gdLst>
                <a:gd name="T0" fmla="*/ 313 w 659"/>
                <a:gd name="T1" fmla="*/ 658 h 658"/>
                <a:gd name="T2" fmla="*/ 264 w 659"/>
                <a:gd name="T3" fmla="*/ 651 h 658"/>
                <a:gd name="T4" fmla="*/ 202 w 659"/>
                <a:gd name="T5" fmla="*/ 632 h 658"/>
                <a:gd name="T6" fmla="*/ 121 w 659"/>
                <a:gd name="T7" fmla="*/ 582 h 658"/>
                <a:gd name="T8" fmla="*/ 57 w 659"/>
                <a:gd name="T9" fmla="*/ 512 h 658"/>
                <a:gd name="T10" fmla="*/ 15 w 659"/>
                <a:gd name="T11" fmla="*/ 426 h 658"/>
                <a:gd name="T12" fmla="*/ 4 w 659"/>
                <a:gd name="T13" fmla="*/ 379 h 658"/>
                <a:gd name="T14" fmla="*/ 0 w 659"/>
                <a:gd name="T15" fmla="*/ 328 h 658"/>
                <a:gd name="T16" fmla="*/ 3 w 659"/>
                <a:gd name="T17" fmla="*/ 295 h 658"/>
                <a:gd name="T18" fmla="*/ 11 w 659"/>
                <a:gd name="T19" fmla="*/ 246 h 658"/>
                <a:gd name="T20" fmla="*/ 41 w 659"/>
                <a:gd name="T21" fmla="*/ 172 h 658"/>
                <a:gd name="T22" fmla="*/ 97 w 659"/>
                <a:gd name="T23" fmla="*/ 96 h 658"/>
                <a:gd name="T24" fmla="*/ 174 w 659"/>
                <a:gd name="T25" fmla="*/ 39 h 658"/>
                <a:gd name="T26" fmla="*/ 247 w 659"/>
                <a:gd name="T27" fmla="*/ 10 h 658"/>
                <a:gd name="T28" fmla="*/ 296 w 659"/>
                <a:gd name="T29" fmla="*/ 2 h 658"/>
                <a:gd name="T30" fmla="*/ 329 w 659"/>
                <a:gd name="T31" fmla="*/ 0 h 658"/>
                <a:gd name="T32" fmla="*/ 379 w 659"/>
                <a:gd name="T33" fmla="*/ 3 h 658"/>
                <a:gd name="T34" fmla="*/ 428 w 659"/>
                <a:gd name="T35" fmla="*/ 15 h 658"/>
                <a:gd name="T36" fmla="*/ 514 w 659"/>
                <a:gd name="T37" fmla="*/ 56 h 658"/>
                <a:gd name="T38" fmla="*/ 583 w 659"/>
                <a:gd name="T39" fmla="*/ 120 h 658"/>
                <a:gd name="T40" fmla="*/ 633 w 659"/>
                <a:gd name="T41" fmla="*/ 201 h 658"/>
                <a:gd name="T42" fmla="*/ 652 w 659"/>
                <a:gd name="T43" fmla="*/ 262 h 658"/>
                <a:gd name="T44" fmla="*/ 659 w 659"/>
                <a:gd name="T45" fmla="*/ 312 h 658"/>
                <a:gd name="T46" fmla="*/ 659 w 659"/>
                <a:gd name="T47" fmla="*/ 346 h 658"/>
                <a:gd name="T48" fmla="*/ 652 w 659"/>
                <a:gd name="T49" fmla="*/ 396 h 658"/>
                <a:gd name="T50" fmla="*/ 633 w 659"/>
                <a:gd name="T51" fmla="*/ 456 h 658"/>
                <a:gd name="T52" fmla="*/ 583 w 659"/>
                <a:gd name="T53" fmla="*/ 538 h 658"/>
                <a:gd name="T54" fmla="*/ 514 w 659"/>
                <a:gd name="T55" fmla="*/ 601 h 658"/>
                <a:gd name="T56" fmla="*/ 428 w 659"/>
                <a:gd name="T57" fmla="*/ 643 h 658"/>
                <a:gd name="T58" fmla="*/ 379 w 659"/>
                <a:gd name="T59" fmla="*/ 654 h 658"/>
                <a:gd name="T60" fmla="*/ 329 w 659"/>
                <a:gd name="T61" fmla="*/ 658 h 658"/>
                <a:gd name="T62" fmla="*/ 329 w 659"/>
                <a:gd name="T63" fmla="*/ 38 h 658"/>
                <a:gd name="T64" fmla="*/ 243 w 659"/>
                <a:gd name="T65" fmla="*/ 50 h 658"/>
                <a:gd name="T66" fmla="*/ 167 w 659"/>
                <a:gd name="T67" fmla="*/ 88 h 658"/>
                <a:gd name="T68" fmla="*/ 105 w 659"/>
                <a:gd name="T69" fmla="*/ 143 h 658"/>
                <a:gd name="T70" fmla="*/ 61 w 659"/>
                <a:gd name="T71" fmla="*/ 215 h 658"/>
                <a:gd name="T72" fmla="*/ 41 w 659"/>
                <a:gd name="T73" fmla="*/ 299 h 658"/>
                <a:gd name="T74" fmla="*/ 41 w 659"/>
                <a:gd name="T75" fmla="*/ 358 h 658"/>
                <a:gd name="T76" fmla="*/ 61 w 659"/>
                <a:gd name="T77" fmla="*/ 443 h 658"/>
                <a:gd name="T78" fmla="*/ 105 w 659"/>
                <a:gd name="T79" fmla="*/ 514 h 658"/>
                <a:gd name="T80" fmla="*/ 167 w 659"/>
                <a:gd name="T81" fmla="*/ 570 h 658"/>
                <a:gd name="T82" fmla="*/ 243 w 659"/>
                <a:gd name="T83" fmla="*/ 607 h 658"/>
                <a:gd name="T84" fmla="*/ 329 w 659"/>
                <a:gd name="T85" fmla="*/ 620 h 658"/>
                <a:gd name="T86" fmla="*/ 389 w 659"/>
                <a:gd name="T87" fmla="*/ 615 h 658"/>
                <a:gd name="T88" fmla="*/ 468 w 659"/>
                <a:gd name="T89" fmla="*/ 585 h 658"/>
                <a:gd name="T90" fmla="*/ 535 w 659"/>
                <a:gd name="T91" fmla="*/ 535 h 658"/>
                <a:gd name="T92" fmla="*/ 586 w 659"/>
                <a:gd name="T93" fmla="*/ 468 h 658"/>
                <a:gd name="T94" fmla="*/ 616 w 659"/>
                <a:gd name="T95" fmla="*/ 387 h 658"/>
                <a:gd name="T96" fmla="*/ 621 w 659"/>
                <a:gd name="T97" fmla="*/ 328 h 658"/>
                <a:gd name="T98" fmla="*/ 608 w 659"/>
                <a:gd name="T99" fmla="*/ 242 h 658"/>
                <a:gd name="T100" fmla="*/ 571 w 659"/>
                <a:gd name="T101" fmla="*/ 166 h 658"/>
                <a:gd name="T102" fmla="*/ 515 w 659"/>
                <a:gd name="T103" fmla="*/ 104 h 658"/>
                <a:gd name="T104" fmla="*/ 442 w 659"/>
                <a:gd name="T105" fmla="*/ 61 h 658"/>
                <a:gd name="T106" fmla="*/ 359 w 659"/>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29" y="658"/>
                  </a:moveTo>
                  <a:lnTo>
                    <a:pt x="329" y="658"/>
                  </a:lnTo>
                  <a:lnTo>
                    <a:pt x="313" y="658"/>
                  </a:lnTo>
                  <a:lnTo>
                    <a:pt x="296" y="656"/>
                  </a:lnTo>
                  <a:lnTo>
                    <a:pt x="280" y="654"/>
                  </a:lnTo>
                  <a:lnTo>
                    <a:pt x="264" y="651"/>
                  </a:lnTo>
                  <a:lnTo>
                    <a:pt x="247" y="647"/>
                  </a:lnTo>
                  <a:lnTo>
                    <a:pt x="231" y="643"/>
                  </a:lnTo>
                  <a:lnTo>
                    <a:pt x="202" y="632"/>
                  </a:lnTo>
                  <a:lnTo>
                    <a:pt x="174" y="617"/>
                  </a:lnTo>
                  <a:lnTo>
                    <a:pt x="145" y="601"/>
                  </a:lnTo>
                  <a:lnTo>
                    <a:pt x="121" y="582"/>
                  </a:lnTo>
                  <a:lnTo>
                    <a:pt x="97" y="561"/>
                  </a:lnTo>
                  <a:lnTo>
                    <a:pt x="75" y="538"/>
                  </a:lnTo>
                  <a:lnTo>
                    <a:pt x="57" y="512"/>
                  </a:lnTo>
                  <a:lnTo>
                    <a:pt x="41" y="486"/>
                  </a:lnTo>
                  <a:lnTo>
                    <a:pt x="27" y="456"/>
                  </a:lnTo>
                  <a:lnTo>
                    <a:pt x="15" y="426"/>
                  </a:lnTo>
                  <a:lnTo>
                    <a:pt x="11" y="410"/>
                  </a:lnTo>
                  <a:lnTo>
                    <a:pt x="7" y="396"/>
                  </a:lnTo>
                  <a:lnTo>
                    <a:pt x="4" y="379"/>
                  </a:lnTo>
                  <a:lnTo>
                    <a:pt x="3" y="362"/>
                  </a:lnTo>
                  <a:lnTo>
                    <a:pt x="2" y="346"/>
                  </a:lnTo>
                  <a:lnTo>
                    <a:pt x="0" y="328"/>
                  </a:lnTo>
                  <a:lnTo>
                    <a:pt x="0" y="328"/>
                  </a:lnTo>
                  <a:lnTo>
                    <a:pt x="2" y="312"/>
                  </a:lnTo>
                  <a:lnTo>
                    <a:pt x="3" y="295"/>
                  </a:lnTo>
                  <a:lnTo>
                    <a:pt x="4" y="279"/>
                  </a:lnTo>
                  <a:lnTo>
                    <a:pt x="7" y="262"/>
                  </a:lnTo>
                  <a:lnTo>
                    <a:pt x="11" y="246"/>
                  </a:lnTo>
                  <a:lnTo>
                    <a:pt x="15" y="232"/>
                  </a:lnTo>
                  <a:lnTo>
                    <a:pt x="27" y="201"/>
                  </a:lnTo>
                  <a:lnTo>
                    <a:pt x="41" y="172"/>
                  </a:lnTo>
                  <a:lnTo>
                    <a:pt x="57" y="146"/>
                  </a:lnTo>
                  <a:lnTo>
                    <a:pt x="75" y="120"/>
                  </a:lnTo>
                  <a:lnTo>
                    <a:pt x="97" y="96"/>
                  </a:lnTo>
                  <a:lnTo>
                    <a:pt x="121" y="74"/>
                  </a:lnTo>
                  <a:lnTo>
                    <a:pt x="145" y="56"/>
                  </a:lnTo>
                  <a:lnTo>
                    <a:pt x="174" y="39"/>
                  </a:lnTo>
                  <a:lnTo>
                    <a:pt x="202" y="26"/>
                  </a:lnTo>
                  <a:lnTo>
                    <a:pt x="231" y="15"/>
                  </a:lnTo>
                  <a:lnTo>
                    <a:pt x="247" y="10"/>
                  </a:lnTo>
                  <a:lnTo>
                    <a:pt x="264" y="7"/>
                  </a:lnTo>
                  <a:lnTo>
                    <a:pt x="280" y="3"/>
                  </a:lnTo>
                  <a:lnTo>
                    <a:pt x="296" y="2"/>
                  </a:lnTo>
                  <a:lnTo>
                    <a:pt x="313" y="0"/>
                  </a:lnTo>
                  <a:lnTo>
                    <a:pt x="329" y="0"/>
                  </a:lnTo>
                  <a:lnTo>
                    <a:pt x="329" y="0"/>
                  </a:lnTo>
                  <a:lnTo>
                    <a:pt x="347" y="0"/>
                  </a:lnTo>
                  <a:lnTo>
                    <a:pt x="363" y="2"/>
                  </a:lnTo>
                  <a:lnTo>
                    <a:pt x="379" y="3"/>
                  </a:lnTo>
                  <a:lnTo>
                    <a:pt x="395" y="7"/>
                  </a:lnTo>
                  <a:lnTo>
                    <a:pt x="411" y="10"/>
                  </a:lnTo>
                  <a:lnTo>
                    <a:pt x="428" y="15"/>
                  </a:lnTo>
                  <a:lnTo>
                    <a:pt x="457" y="26"/>
                  </a:lnTo>
                  <a:lnTo>
                    <a:pt x="487" y="39"/>
                  </a:lnTo>
                  <a:lnTo>
                    <a:pt x="514" y="56"/>
                  </a:lnTo>
                  <a:lnTo>
                    <a:pt x="539" y="74"/>
                  </a:lnTo>
                  <a:lnTo>
                    <a:pt x="562" y="96"/>
                  </a:lnTo>
                  <a:lnTo>
                    <a:pt x="583" y="120"/>
                  </a:lnTo>
                  <a:lnTo>
                    <a:pt x="602" y="146"/>
                  </a:lnTo>
                  <a:lnTo>
                    <a:pt x="618" y="172"/>
                  </a:lnTo>
                  <a:lnTo>
                    <a:pt x="633" y="201"/>
                  </a:lnTo>
                  <a:lnTo>
                    <a:pt x="644" y="232"/>
                  </a:lnTo>
                  <a:lnTo>
                    <a:pt x="648" y="246"/>
                  </a:lnTo>
                  <a:lnTo>
                    <a:pt x="652" y="262"/>
                  </a:lnTo>
                  <a:lnTo>
                    <a:pt x="655" y="279"/>
                  </a:lnTo>
                  <a:lnTo>
                    <a:pt x="657" y="295"/>
                  </a:lnTo>
                  <a:lnTo>
                    <a:pt x="659" y="312"/>
                  </a:lnTo>
                  <a:lnTo>
                    <a:pt x="659" y="328"/>
                  </a:lnTo>
                  <a:lnTo>
                    <a:pt x="659" y="328"/>
                  </a:lnTo>
                  <a:lnTo>
                    <a:pt x="659" y="346"/>
                  </a:lnTo>
                  <a:lnTo>
                    <a:pt x="657" y="362"/>
                  </a:lnTo>
                  <a:lnTo>
                    <a:pt x="655" y="379"/>
                  </a:lnTo>
                  <a:lnTo>
                    <a:pt x="652" y="396"/>
                  </a:lnTo>
                  <a:lnTo>
                    <a:pt x="648" y="410"/>
                  </a:lnTo>
                  <a:lnTo>
                    <a:pt x="644" y="426"/>
                  </a:lnTo>
                  <a:lnTo>
                    <a:pt x="633" y="456"/>
                  </a:lnTo>
                  <a:lnTo>
                    <a:pt x="618" y="486"/>
                  </a:lnTo>
                  <a:lnTo>
                    <a:pt x="602" y="512"/>
                  </a:lnTo>
                  <a:lnTo>
                    <a:pt x="583" y="538"/>
                  </a:lnTo>
                  <a:lnTo>
                    <a:pt x="562" y="561"/>
                  </a:lnTo>
                  <a:lnTo>
                    <a:pt x="539" y="582"/>
                  </a:lnTo>
                  <a:lnTo>
                    <a:pt x="514" y="601"/>
                  </a:lnTo>
                  <a:lnTo>
                    <a:pt x="487" y="617"/>
                  </a:lnTo>
                  <a:lnTo>
                    <a:pt x="457" y="632"/>
                  </a:lnTo>
                  <a:lnTo>
                    <a:pt x="428" y="643"/>
                  </a:lnTo>
                  <a:lnTo>
                    <a:pt x="411" y="647"/>
                  </a:lnTo>
                  <a:lnTo>
                    <a:pt x="395" y="651"/>
                  </a:lnTo>
                  <a:lnTo>
                    <a:pt x="379" y="654"/>
                  </a:lnTo>
                  <a:lnTo>
                    <a:pt x="363" y="656"/>
                  </a:lnTo>
                  <a:lnTo>
                    <a:pt x="347" y="658"/>
                  </a:lnTo>
                  <a:lnTo>
                    <a:pt x="329" y="658"/>
                  </a:lnTo>
                  <a:lnTo>
                    <a:pt x="329" y="658"/>
                  </a:lnTo>
                  <a:close/>
                  <a:moveTo>
                    <a:pt x="329" y="38"/>
                  </a:moveTo>
                  <a:lnTo>
                    <a:pt x="329" y="38"/>
                  </a:lnTo>
                  <a:lnTo>
                    <a:pt x="300" y="39"/>
                  </a:lnTo>
                  <a:lnTo>
                    <a:pt x="272" y="43"/>
                  </a:lnTo>
                  <a:lnTo>
                    <a:pt x="243" y="50"/>
                  </a:lnTo>
                  <a:lnTo>
                    <a:pt x="217" y="61"/>
                  </a:lnTo>
                  <a:lnTo>
                    <a:pt x="191" y="73"/>
                  </a:lnTo>
                  <a:lnTo>
                    <a:pt x="167" y="88"/>
                  </a:lnTo>
                  <a:lnTo>
                    <a:pt x="144" y="104"/>
                  </a:lnTo>
                  <a:lnTo>
                    <a:pt x="124" y="123"/>
                  </a:lnTo>
                  <a:lnTo>
                    <a:pt x="105" y="143"/>
                  </a:lnTo>
                  <a:lnTo>
                    <a:pt x="89" y="166"/>
                  </a:lnTo>
                  <a:lnTo>
                    <a:pt x="74" y="190"/>
                  </a:lnTo>
                  <a:lnTo>
                    <a:pt x="61" y="215"/>
                  </a:lnTo>
                  <a:lnTo>
                    <a:pt x="51" y="242"/>
                  </a:lnTo>
                  <a:lnTo>
                    <a:pt x="45" y="271"/>
                  </a:lnTo>
                  <a:lnTo>
                    <a:pt x="41" y="299"/>
                  </a:lnTo>
                  <a:lnTo>
                    <a:pt x="38" y="328"/>
                  </a:lnTo>
                  <a:lnTo>
                    <a:pt x="38" y="328"/>
                  </a:lnTo>
                  <a:lnTo>
                    <a:pt x="41" y="358"/>
                  </a:lnTo>
                  <a:lnTo>
                    <a:pt x="45" y="387"/>
                  </a:lnTo>
                  <a:lnTo>
                    <a:pt x="51" y="416"/>
                  </a:lnTo>
                  <a:lnTo>
                    <a:pt x="61" y="443"/>
                  </a:lnTo>
                  <a:lnTo>
                    <a:pt x="74" y="468"/>
                  </a:lnTo>
                  <a:lnTo>
                    <a:pt x="89" y="491"/>
                  </a:lnTo>
                  <a:lnTo>
                    <a:pt x="105" y="514"/>
                  </a:lnTo>
                  <a:lnTo>
                    <a:pt x="124" y="535"/>
                  </a:lnTo>
                  <a:lnTo>
                    <a:pt x="144" y="554"/>
                  </a:lnTo>
                  <a:lnTo>
                    <a:pt x="167" y="570"/>
                  </a:lnTo>
                  <a:lnTo>
                    <a:pt x="191" y="585"/>
                  </a:lnTo>
                  <a:lnTo>
                    <a:pt x="217" y="597"/>
                  </a:lnTo>
                  <a:lnTo>
                    <a:pt x="243" y="607"/>
                  </a:lnTo>
                  <a:lnTo>
                    <a:pt x="272" y="615"/>
                  </a:lnTo>
                  <a:lnTo>
                    <a:pt x="300" y="619"/>
                  </a:lnTo>
                  <a:lnTo>
                    <a:pt x="329" y="620"/>
                  </a:lnTo>
                  <a:lnTo>
                    <a:pt x="329" y="620"/>
                  </a:lnTo>
                  <a:lnTo>
                    <a:pt x="359" y="619"/>
                  </a:lnTo>
                  <a:lnTo>
                    <a:pt x="389" y="615"/>
                  </a:lnTo>
                  <a:lnTo>
                    <a:pt x="417" y="607"/>
                  </a:lnTo>
                  <a:lnTo>
                    <a:pt x="442" y="597"/>
                  </a:lnTo>
                  <a:lnTo>
                    <a:pt x="468" y="585"/>
                  </a:lnTo>
                  <a:lnTo>
                    <a:pt x="492" y="570"/>
                  </a:lnTo>
                  <a:lnTo>
                    <a:pt x="515" y="554"/>
                  </a:lnTo>
                  <a:lnTo>
                    <a:pt x="535" y="535"/>
                  </a:lnTo>
                  <a:lnTo>
                    <a:pt x="554" y="514"/>
                  </a:lnTo>
                  <a:lnTo>
                    <a:pt x="571" y="491"/>
                  </a:lnTo>
                  <a:lnTo>
                    <a:pt x="586" y="468"/>
                  </a:lnTo>
                  <a:lnTo>
                    <a:pt x="598" y="443"/>
                  </a:lnTo>
                  <a:lnTo>
                    <a:pt x="608" y="416"/>
                  </a:lnTo>
                  <a:lnTo>
                    <a:pt x="616" y="387"/>
                  </a:lnTo>
                  <a:lnTo>
                    <a:pt x="620" y="358"/>
                  </a:lnTo>
                  <a:lnTo>
                    <a:pt x="621" y="328"/>
                  </a:lnTo>
                  <a:lnTo>
                    <a:pt x="621" y="328"/>
                  </a:lnTo>
                  <a:lnTo>
                    <a:pt x="620" y="299"/>
                  </a:lnTo>
                  <a:lnTo>
                    <a:pt x="616" y="271"/>
                  </a:lnTo>
                  <a:lnTo>
                    <a:pt x="608" y="242"/>
                  </a:lnTo>
                  <a:lnTo>
                    <a:pt x="598" y="215"/>
                  </a:lnTo>
                  <a:lnTo>
                    <a:pt x="586" y="190"/>
                  </a:lnTo>
                  <a:lnTo>
                    <a:pt x="571" y="166"/>
                  </a:lnTo>
                  <a:lnTo>
                    <a:pt x="554" y="143"/>
                  </a:lnTo>
                  <a:lnTo>
                    <a:pt x="535" y="123"/>
                  </a:lnTo>
                  <a:lnTo>
                    <a:pt x="515" y="104"/>
                  </a:lnTo>
                  <a:lnTo>
                    <a:pt x="492" y="88"/>
                  </a:lnTo>
                  <a:lnTo>
                    <a:pt x="468" y="73"/>
                  </a:lnTo>
                  <a:lnTo>
                    <a:pt x="442" y="61"/>
                  </a:lnTo>
                  <a:lnTo>
                    <a:pt x="417" y="50"/>
                  </a:lnTo>
                  <a:lnTo>
                    <a:pt x="389"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9"/>
            <p:cNvSpPr>
              <a:spLocks/>
            </p:cNvSpPr>
            <p:nvPr/>
          </p:nvSpPr>
          <p:spPr bwMode="auto">
            <a:xfrm>
              <a:off x="6854826" y="6009323"/>
              <a:ext cx="222250" cy="222250"/>
            </a:xfrm>
            <a:custGeom>
              <a:avLst/>
              <a:gdLst>
                <a:gd name="T0" fmla="*/ 263 w 279"/>
                <a:gd name="T1" fmla="*/ 263 h 278"/>
                <a:gd name="T2" fmla="*/ 16 w 279"/>
                <a:gd name="T3" fmla="*/ 263 h 278"/>
                <a:gd name="T4" fmla="*/ 16 w 279"/>
                <a:gd name="T5" fmla="*/ 16 h 278"/>
                <a:gd name="T6" fmla="*/ 235 w 279"/>
                <a:gd name="T7" fmla="*/ 16 h 278"/>
                <a:gd name="T8" fmla="*/ 235 w 279"/>
                <a:gd name="T9" fmla="*/ 0 h 278"/>
                <a:gd name="T10" fmla="*/ 8 w 279"/>
                <a:gd name="T11" fmla="*/ 0 h 278"/>
                <a:gd name="T12" fmla="*/ 8 w 279"/>
                <a:gd name="T13" fmla="*/ 0 h 278"/>
                <a:gd name="T14" fmla="*/ 5 w 279"/>
                <a:gd name="T15" fmla="*/ 0 h 278"/>
                <a:gd name="T16" fmla="*/ 3 w 279"/>
                <a:gd name="T17" fmla="*/ 3 h 278"/>
                <a:gd name="T18" fmla="*/ 1 w 279"/>
                <a:gd name="T19" fmla="*/ 4 h 278"/>
                <a:gd name="T20" fmla="*/ 0 w 279"/>
                <a:gd name="T21" fmla="*/ 8 h 278"/>
                <a:gd name="T22" fmla="*/ 0 w 279"/>
                <a:gd name="T23" fmla="*/ 270 h 278"/>
                <a:gd name="T24" fmla="*/ 0 w 279"/>
                <a:gd name="T25" fmla="*/ 270 h 278"/>
                <a:gd name="T26" fmla="*/ 1 w 279"/>
                <a:gd name="T27" fmla="*/ 274 h 278"/>
                <a:gd name="T28" fmla="*/ 3 w 279"/>
                <a:gd name="T29" fmla="*/ 277 h 278"/>
                <a:gd name="T30" fmla="*/ 5 w 279"/>
                <a:gd name="T31" fmla="*/ 278 h 278"/>
                <a:gd name="T32" fmla="*/ 8 w 279"/>
                <a:gd name="T33" fmla="*/ 278 h 278"/>
                <a:gd name="T34" fmla="*/ 271 w 279"/>
                <a:gd name="T35" fmla="*/ 278 h 278"/>
                <a:gd name="T36" fmla="*/ 271 w 279"/>
                <a:gd name="T37" fmla="*/ 278 h 278"/>
                <a:gd name="T38" fmla="*/ 274 w 279"/>
                <a:gd name="T39" fmla="*/ 278 h 278"/>
                <a:gd name="T40" fmla="*/ 277 w 279"/>
                <a:gd name="T41" fmla="*/ 277 h 278"/>
                <a:gd name="T42" fmla="*/ 278 w 279"/>
                <a:gd name="T43" fmla="*/ 274 h 278"/>
                <a:gd name="T44" fmla="*/ 279 w 279"/>
                <a:gd name="T45" fmla="*/ 270 h 278"/>
                <a:gd name="T46" fmla="*/ 279 w 279"/>
                <a:gd name="T47" fmla="*/ 87 h 278"/>
                <a:gd name="T48" fmla="*/ 263 w 279"/>
                <a:gd name="T49" fmla="*/ 87 h 278"/>
                <a:gd name="T50" fmla="*/ 263 w 279"/>
                <a:gd name="T51" fmla="*/ 26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78">
                  <a:moveTo>
                    <a:pt x="263" y="263"/>
                  </a:moveTo>
                  <a:lnTo>
                    <a:pt x="16" y="263"/>
                  </a:lnTo>
                  <a:lnTo>
                    <a:pt x="16" y="16"/>
                  </a:lnTo>
                  <a:lnTo>
                    <a:pt x="235" y="16"/>
                  </a:lnTo>
                  <a:lnTo>
                    <a:pt x="235" y="0"/>
                  </a:lnTo>
                  <a:lnTo>
                    <a:pt x="8" y="0"/>
                  </a:lnTo>
                  <a:lnTo>
                    <a:pt x="8" y="0"/>
                  </a:lnTo>
                  <a:lnTo>
                    <a:pt x="5" y="0"/>
                  </a:lnTo>
                  <a:lnTo>
                    <a:pt x="3" y="3"/>
                  </a:lnTo>
                  <a:lnTo>
                    <a:pt x="1" y="4"/>
                  </a:lnTo>
                  <a:lnTo>
                    <a:pt x="0" y="8"/>
                  </a:lnTo>
                  <a:lnTo>
                    <a:pt x="0" y="270"/>
                  </a:lnTo>
                  <a:lnTo>
                    <a:pt x="0" y="270"/>
                  </a:lnTo>
                  <a:lnTo>
                    <a:pt x="1" y="274"/>
                  </a:lnTo>
                  <a:lnTo>
                    <a:pt x="3" y="277"/>
                  </a:lnTo>
                  <a:lnTo>
                    <a:pt x="5" y="278"/>
                  </a:lnTo>
                  <a:lnTo>
                    <a:pt x="8" y="278"/>
                  </a:lnTo>
                  <a:lnTo>
                    <a:pt x="271" y="278"/>
                  </a:lnTo>
                  <a:lnTo>
                    <a:pt x="271" y="278"/>
                  </a:lnTo>
                  <a:lnTo>
                    <a:pt x="274" y="278"/>
                  </a:lnTo>
                  <a:lnTo>
                    <a:pt x="277" y="277"/>
                  </a:lnTo>
                  <a:lnTo>
                    <a:pt x="278" y="274"/>
                  </a:lnTo>
                  <a:lnTo>
                    <a:pt x="279" y="270"/>
                  </a:lnTo>
                  <a:lnTo>
                    <a:pt x="279" y="87"/>
                  </a:lnTo>
                  <a:lnTo>
                    <a:pt x="263" y="87"/>
                  </a:lnTo>
                  <a:lnTo>
                    <a:pt x="263"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0"/>
            <p:cNvSpPr>
              <a:spLocks/>
            </p:cNvSpPr>
            <p:nvPr/>
          </p:nvSpPr>
          <p:spPr bwMode="auto">
            <a:xfrm>
              <a:off x="6923088" y="5993448"/>
              <a:ext cx="192088" cy="144463"/>
            </a:xfrm>
            <a:custGeom>
              <a:avLst/>
              <a:gdLst>
                <a:gd name="T0" fmla="*/ 22 w 242"/>
                <a:gd name="T1" fmla="*/ 76 h 181"/>
                <a:gd name="T2" fmla="*/ 0 w 242"/>
                <a:gd name="T3" fmla="*/ 99 h 181"/>
                <a:gd name="T4" fmla="*/ 82 w 242"/>
                <a:gd name="T5" fmla="*/ 181 h 181"/>
                <a:gd name="T6" fmla="*/ 242 w 242"/>
                <a:gd name="T7" fmla="*/ 17 h 181"/>
                <a:gd name="T8" fmla="*/ 219 w 242"/>
                <a:gd name="T9" fmla="*/ 0 h 181"/>
                <a:gd name="T10" fmla="*/ 82 w 242"/>
                <a:gd name="T11" fmla="*/ 121 h 181"/>
                <a:gd name="T12" fmla="*/ 22 w 242"/>
                <a:gd name="T13" fmla="*/ 76 h 181"/>
              </a:gdLst>
              <a:ahLst/>
              <a:cxnLst>
                <a:cxn ang="0">
                  <a:pos x="T0" y="T1"/>
                </a:cxn>
                <a:cxn ang="0">
                  <a:pos x="T2" y="T3"/>
                </a:cxn>
                <a:cxn ang="0">
                  <a:pos x="T4" y="T5"/>
                </a:cxn>
                <a:cxn ang="0">
                  <a:pos x="T6" y="T7"/>
                </a:cxn>
                <a:cxn ang="0">
                  <a:pos x="T8" y="T9"/>
                </a:cxn>
                <a:cxn ang="0">
                  <a:pos x="T10" y="T11"/>
                </a:cxn>
                <a:cxn ang="0">
                  <a:pos x="T12" y="T13"/>
                </a:cxn>
              </a:cxnLst>
              <a:rect l="0" t="0" r="r" b="b"/>
              <a:pathLst>
                <a:path w="242" h="181">
                  <a:moveTo>
                    <a:pt x="22" y="76"/>
                  </a:moveTo>
                  <a:lnTo>
                    <a:pt x="0" y="99"/>
                  </a:lnTo>
                  <a:lnTo>
                    <a:pt x="82" y="181"/>
                  </a:lnTo>
                  <a:lnTo>
                    <a:pt x="242" y="17"/>
                  </a:lnTo>
                  <a:lnTo>
                    <a:pt x="219" y="0"/>
                  </a:lnTo>
                  <a:lnTo>
                    <a:pt x="82" y="121"/>
                  </a:lnTo>
                  <a:lnTo>
                    <a:pt x="2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a:grpSpLocks noChangeAspect="1"/>
          </p:cNvGrpSpPr>
          <p:nvPr/>
        </p:nvGrpSpPr>
        <p:grpSpPr>
          <a:xfrm>
            <a:off x="304455" y="3184983"/>
            <a:ext cx="722196" cy="720000"/>
            <a:chOff x="1433513" y="822325"/>
            <a:chExt cx="522288" cy="520700"/>
          </a:xfrm>
          <a:solidFill>
            <a:schemeClr val="accent3"/>
          </a:solidFill>
        </p:grpSpPr>
        <p:sp>
          <p:nvSpPr>
            <p:cNvPr id="55" name="Freeform 7"/>
            <p:cNvSpPr>
              <a:spLocks noEditPoints="1"/>
            </p:cNvSpPr>
            <p:nvPr/>
          </p:nvSpPr>
          <p:spPr bwMode="auto">
            <a:xfrm>
              <a:off x="1433513" y="822325"/>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26"/>
            <p:cNvSpPr>
              <a:spLocks noEditPoints="1"/>
            </p:cNvSpPr>
            <p:nvPr/>
          </p:nvSpPr>
          <p:spPr bwMode="auto">
            <a:xfrm>
              <a:off x="1587501" y="974725"/>
              <a:ext cx="227013" cy="231775"/>
            </a:xfrm>
            <a:custGeom>
              <a:avLst/>
              <a:gdLst>
                <a:gd name="T0" fmla="*/ 4 w 285"/>
                <a:gd name="T1" fmla="*/ 173 h 293"/>
                <a:gd name="T2" fmla="*/ 12 w 285"/>
                <a:gd name="T3" fmla="*/ 191 h 293"/>
                <a:gd name="T4" fmla="*/ 32 w 285"/>
                <a:gd name="T5" fmla="*/ 198 h 293"/>
                <a:gd name="T6" fmla="*/ 35 w 285"/>
                <a:gd name="T7" fmla="*/ 214 h 293"/>
                <a:gd name="T8" fmla="*/ 56 w 285"/>
                <a:gd name="T9" fmla="*/ 226 h 293"/>
                <a:gd name="T10" fmla="*/ 62 w 285"/>
                <a:gd name="T11" fmla="*/ 241 h 293"/>
                <a:gd name="T12" fmla="*/ 83 w 285"/>
                <a:gd name="T13" fmla="*/ 253 h 293"/>
                <a:gd name="T14" fmla="*/ 89 w 285"/>
                <a:gd name="T15" fmla="*/ 267 h 293"/>
                <a:gd name="T16" fmla="*/ 110 w 285"/>
                <a:gd name="T17" fmla="*/ 279 h 293"/>
                <a:gd name="T18" fmla="*/ 129 w 285"/>
                <a:gd name="T19" fmla="*/ 270 h 293"/>
                <a:gd name="T20" fmla="*/ 161 w 285"/>
                <a:gd name="T21" fmla="*/ 293 h 293"/>
                <a:gd name="T22" fmla="*/ 179 w 285"/>
                <a:gd name="T23" fmla="*/ 285 h 293"/>
                <a:gd name="T24" fmla="*/ 188 w 285"/>
                <a:gd name="T25" fmla="*/ 266 h 293"/>
                <a:gd name="T26" fmla="*/ 205 w 285"/>
                <a:gd name="T27" fmla="*/ 258 h 293"/>
                <a:gd name="T28" fmla="*/ 212 w 285"/>
                <a:gd name="T29" fmla="*/ 238 h 293"/>
                <a:gd name="T30" fmla="*/ 228 w 285"/>
                <a:gd name="T31" fmla="*/ 235 h 293"/>
                <a:gd name="T32" fmla="*/ 239 w 285"/>
                <a:gd name="T33" fmla="*/ 214 h 293"/>
                <a:gd name="T34" fmla="*/ 247 w 285"/>
                <a:gd name="T35" fmla="*/ 211 h 293"/>
                <a:gd name="T36" fmla="*/ 265 w 285"/>
                <a:gd name="T37" fmla="*/ 196 h 293"/>
                <a:gd name="T38" fmla="*/ 259 w 285"/>
                <a:gd name="T39" fmla="*/ 171 h 293"/>
                <a:gd name="T40" fmla="*/ 278 w 285"/>
                <a:gd name="T41" fmla="*/ 137 h 293"/>
                <a:gd name="T42" fmla="*/ 285 w 285"/>
                <a:gd name="T43" fmla="*/ 90 h 293"/>
                <a:gd name="T44" fmla="*/ 263 w 285"/>
                <a:gd name="T45" fmla="*/ 36 h 293"/>
                <a:gd name="T46" fmla="*/ 201 w 285"/>
                <a:gd name="T47" fmla="*/ 1 h 293"/>
                <a:gd name="T48" fmla="*/ 129 w 285"/>
                <a:gd name="T49" fmla="*/ 4 h 293"/>
                <a:gd name="T50" fmla="*/ 42 w 285"/>
                <a:gd name="T51" fmla="*/ 19 h 293"/>
                <a:gd name="T52" fmla="*/ 1 w 285"/>
                <a:gd name="T53" fmla="*/ 89 h 293"/>
                <a:gd name="T54" fmla="*/ 171 w 285"/>
                <a:gd name="T55" fmla="*/ 278 h 293"/>
                <a:gd name="T56" fmla="*/ 136 w 285"/>
                <a:gd name="T57" fmla="*/ 262 h 293"/>
                <a:gd name="T58" fmla="*/ 171 w 285"/>
                <a:gd name="T59" fmla="*/ 258 h 293"/>
                <a:gd name="T60" fmla="*/ 38 w 285"/>
                <a:gd name="T61" fmla="*/ 36 h 293"/>
                <a:gd name="T62" fmla="*/ 94 w 285"/>
                <a:gd name="T63" fmla="*/ 11 h 293"/>
                <a:gd name="T64" fmla="*/ 114 w 285"/>
                <a:gd name="T65" fmla="*/ 30 h 293"/>
                <a:gd name="T66" fmla="*/ 46 w 285"/>
                <a:gd name="T67" fmla="*/ 103 h 293"/>
                <a:gd name="T68" fmla="*/ 81 w 285"/>
                <a:gd name="T69" fmla="*/ 112 h 293"/>
                <a:gd name="T70" fmla="*/ 118 w 285"/>
                <a:gd name="T71" fmla="*/ 93 h 293"/>
                <a:gd name="T72" fmla="*/ 184 w 285"/>
                <a:gd name="T73" fmla="*/ 106 h 293"/>
                <a:gd name="T74" fmla="*/ 251 w 285"/>
                <a:gd name="T75" fmla="*/ 198 h 293"/>
                <a:gd name="T76" fmla="*/ 208 w 285"/>
                <a:gd name="T77" fmla="*/ 173 h 293"/>
                <a:gd name="T78" fmla="*/ 200 w 285"/>
                <a:gd name="T79" fmla="*/ 173 h 293"/>
                <a:gd name="T80" fmla="*/ 224 w 285"/>
                <a:gd name="T81" fmla="*/ 204 h 293"/>
                <a:gd name="T82" fmla="*/ 224 w 285"/>
                <a:gd name="T83" fmla="*/ 224 h 293"/>
                <a:gd name="T84" fmla="*/ 181 w 285"/>
                <a:gd name="T85" fmla="*/ 200 h 293"/>
                <a:gd name="T86" fmla="*/ 172 w 285"/>
                <a:gd name="T87" fmla="*/ 202 h 293"/>
                <a:gd name="T88" fmla="*/ 200 w 285"/>
                <a:gd name="T89" fmla="*/ 236 h 293"/>
                <a:gd name="T90" fmla="*/ 193 w 285"/>
                <a:gd name="T91" fmla="*/ 254 h 293"/>
                <a:gd name="T92" fmla="*/ 146 w 285"/>
                <a:gd name="T93" fmla="*/ 218 h 293"/>
                <a:gd name="T94" fmla="*/ 130 w 285"/>
                <a:gd name="T95" fmla="*/ 210 h 293"/>
                <a:gd name="T96" fmla="*/ 125 w 285"/>
                <a:gd name="T97" fmla="*/ 198 h 293"/>
                <a:gd name="T98" fmla="*/ 107 w 285"/>
                <a:gd name="T99" fmla="*/ 184 h 293"/>
                <a:gd name="T100" fmla="*/ 101 w 285"/>
                <a:gd name="T101" fmla="*/ 180 h 293"/>
                <a:gd name="T102" fmla="*/ 90 w 285"/>
                <a:gd name="T103" fmla="*/ 160 h 293"/>
                <a:gd name="T104" fmla="*/ 74 w 285"/>
                <a:gd name="T105" fmla="*/ 156 h 293"/>
                <a:gd name="T106" fmla="*/ 63 w 285"/>
                <a:gd name="T107" fmla="*/ 133 h 293"/>
                <a:gd name="T108" fmla="*/ 40 w 285"/>
                <a:gd name="T109" fmla="*/ 132 h 293"/>
                <a:gd name="T110" fmla="*/ 13 w 285"/>
                <a:gd name="T111" fmla="*/ 117 h 293"/>
                <a:gd name="T112" fmla="*/ 38 w 285"/>
                <a:gd name="T113" fmla="*/ 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 h="293">
                  <a:moveTo>
                    <a:pt x="12" y="157"/>
                  </a:moveTo>
                  <a:lnTo>
                    <a:pt x="12" y="157"/>
                  </a:lnTo>
                  <a:lnTo>
                    <a:pt x="9" y="160"/>
                  </a:lnTo>
                  <a:lnTo>
                    <a:pt x="7" y="164"/>
                  </a:lnTo>
                  <a:lnTo>
                    <a:pt x="5" y="169"/>
                  </a:lnTo>
                  <a:lnTo>
                    <a:pt x="4" y="173"/>
                  </a:lnTo>
                  <a:lnTo>
                    <a:pt x="4" y="173"/>
                  </a:lnTo>
                  <a:lnTo>
                    <a:pt x="5" y="179"/>
                  </a:lnTo>
                  <a:lnTo>
                    <a:pt x="7" y="183"/>
                  </a:lnTo>
                  <a:lnTo>
                    <a:pt x="9" y="188"/>
                  </a:lnTo>
                  <a:lnTo>
                    <a:pt x="12" y="191"/>
                  </a:lnTo>
                  <a:lnTo>
                    <a:pt x="12" y="191"/>
                  </a:lnTo>
                  <a:lnTo>
                    <a:pt x="16" y="195"/>
                  </a:lnTo>
                  <a:lnTo>
                    <a:pt x="20" y="196"/>
                  </a:lnTo>
                  <a:lnTo>
                    <a:pt x="24" y="198"/>
                  </a:lnTo>
                  <a:lnTo>
                    <a:pt x="29" y="199"/>
                  </a:lnTo>
                  <a:lnTo>
                    <a:pt x="29" y="199"/>
                  </a:lnTo>
                  <a:lnTo>
                    <a:pt x="32" y="198"/>
                  </a:lnTo>
                  <a:lnTo>
                    <a:pt x="32" y="198"/>
                  </a:lnTo>
                  <a:lnTo>
                    <a:pt x="31" y="200"/>
                  </a:lnTo>
                  <a:lnTo>
                    <a:pt x="31" y="200"/>
                  </a:lnTo>
                  <a:lnTo>
                    <a:pt x="32" y="206"/>
                  </a:lnTo>
                  <a:lnTo>
                    <a:pt x="33" y="210"/>
                  </a:lnTo>
                  <a:lnTo>
                    <a:pt x="35" y="214"/>
                  </a:lnTo>
                  <a:lnTo>
                    <a:pt x="39" y="218"/>
                  </a:lnTo>
                  <a:lnTo>
                    <a:pt x="39" y="218"/>
                  </a:lnTo>
                  <a:lnTo>
                    <a:pt x="43" y="222"/>
                  </a:lnTo>
                  <a:lnTo>
                    <a:pt x="47" y="223"/>
                  </a:lnTo>
                  <a:lnTo>
                    <a:pt x="51" y="224"/>
                  </a:lnTo>
                  <a:lnTo>
                    <a:pt x="56" y="226"/>
                  </a:lnTo>
                  <a:lnTo>
                    <a:pt x="56" y="226"/>
                  </a:lnTo>
                  <a:lnTo>
                    <a:pt x="59" y="224"/>
                  </a:lnTo>
                  <a:lnTo>
                    <a:pt x="59" y="224"/>
                  </a:lnTo>
                  <a:lnTo>
                    <a:pt x="59" y="230"/>
                  </a:lnTo>
                  <a:lnTo>
                    <a:pt x="59" y="235"/>
                  </a:lnTo>
                  <a:lnTo>
                    <a:pt x="62" y="241"/>
                  </a:lnTo>
                  <a:lnTo>
                    <a:pt x="66" y="245"/>
                  </a:lnTo>
                  <a:lnTo>
                    <a:pt x="66" y="245"/>
                  </a:lnTo>
                  <a:lnTo>
                    <a:pt x="70" y="249"/>
                  </a:lnTo>
                  <a:lnTo>
                    <a:pt x="74" y="250"/>
                  </a:lnTo>
                  <a:lnTo>
                    <a:pt x="78" y="251"/>
                  </a:lnTo>
                  <a:lnTo>
                    <a:pt x="83" y="253"/>
                  </a:lnTo>
                  <a:lnTo>
                    <a:pt x="83" y="253"/>
                  </a:lnTo>
                  <a:lnTo>
                    <a:pt x="86" y="251"/>
                  </a:lnTo>
                  <a:lnTo>
                    <a:pt x="86" y="251"/>
                  </a:lnTo>
                  <a:lnTo>
                    <a:pt x="86" y="257"/>
                  </a:lnTo>
                  <a:lnTo>
                    <a:pt x="86" y="262"/>
                  </a:lnTo>
                  <a:lnTo>
                    <a:pt x="89" y="267"/>
                  </a:lnTo>
                  <a:lnTo>
                    <a:pt x="93" y="271"/>
                  </a:lnTo>
                  <a:lnTo>
                    <a:pt x="93" y="271"/>
                  </a:lnTo>
                  <a:lnTo>
                    <a:pt x="97" y="275"/>
                  </a:lnTo>
                  <a:lnTo>
                    <a:pt x="101" y="277"/>
                  </a:lnTo>
                  <a:lnTo>
                    <a:pt x="105" y="278"/>
                  </a:lnTo>
                  <a:lnTo>
                    <a:pt x="110" y="279"/>
                  </a:lnTo>
                  <a:lnTo>
                    <a:pt x="110" y="279"/>
                  </a:lnTo>
                  <a:lnTo>
                    <a:pt x="114" y="278"/>
                  </a:lnTo>
                  <a:lnTo>
                    <a:pt x="119" y="277"/>
                  </a:lnTo>
                  <a:lnTo>
                    <a:pt x="123" y="275"/>
                  </a:lnTo>
                  <a:lnTo>
                    <a:pt x="126" y="271"/>
                  </a:lnTo>
                  <a:lnTo>
                    <a:pt x="129" y="270"/>
                  </a:lnTo>
                  <a:lnTo>
                    <a:pt x="144" y="285"/>
                  </a:lnTo>
                  <a:lnTo>
                    <a:pt x="144" y="285"/>
                  </a:lnTo>
                  <a:lnTo>
                    <a:pt x="148" y="289"/>
                  </a:lnTo>
                  <a:lnTo>
                    <a:pt x="152" y="290"/>
                  </a:lnTo>
                  <a:lnTo>
                    <a:pt x="156" y="292"/>
                  </a:lnTo>
                  <a:lnTo>
                    <a:pt x="161" y="293"/>
                  </a:lnTo>
                  <a:lnTo>
                    <a:pt x="161" y="293"/>
                  </a:lnTo>
                  <a:lnTo>
                    <a:pt x="166" y="292"/>
                  </a:lnTo>
                  <a:lnTo>
                    <a:pt x="171" y="290"/>
                  </a:lnTo>
                  <a:lnTo>
                    <a:pt x="175" y="289"/>
                  </a:lnTo>
                  <a:lnTo>
                    <a:pt x="179" y="285"/>
                  </a:lnTo>
                  <a:lnTo>
                    <a:pt x="179" y="285"/>
                  </a:lnTo>
                  <a:lnTo>
                    <a:pt x="181" y="281"/>
                  </a:lnTo>
                  <a:lnTo>
                    <a:pt x="184" y="275"/>
                  </a:lnTo>
                  <a:lnTo>
                    <a:pt x="185" y="270"/>
                  </a:lnTo>
                  <a:lnTo>
                    <a:pt x="185" y="265"/>
                  </a:lnTo>
                  <a:lnTo>
                    <a:pt x="185" y="265"/>
                  </a:lnTo>
                  <a:lnTo>
                    <a:pt x="188" y="266"/>
                  </a:lnTo>
                  <a:lnTo>
                    <a:pt x="188" y="266"/>
                  </a:lnTo>
                  <a:lnTo>
                    <a:pt x="193" y="265"/>
                  </a:lnTo>
                  <a:lnTo>
                    <a:pt x="197" y="263"/>
                  </a:lnTo>
                  <a:lnTo>
                    <a:pt x="201" y="262"/>
                  </a:lnTo>
                  <a:lnTo>
                    <a:pt x="205" y="258"/>
                  </a:lnTo>
                  <a:lnTo>
                    <a:pt x="205" y="258"/>
                  </a:lnTo>
                  <a:lnTo>
                    <a:pt x="208" y="254"/>
                  </a:lnTo>
                  <a:lnTo>
                    <a:pt x="211" y="250"/>
                  </a:lnTo>
                  <a:lnTo>
                    <a:pt x="212" y="246"/>
                  </a:lnTo>
                  <a:lnTo>
                    <a:pt x="212" y="241"/>
                  </a:lnTo>
                  <a:lnTo>
                    <a:pt x="212" y="241"/>
                  </a:lnTo>
                  <a:lnTo>
                    <a:pt x="212" y="238"/>
                  </a:lnTo>
                  <a:lnTo>
                    <a:pt x="212" y="238"/>
                  </a:lnTo>
                  <a:lnTo>
                    <a:pt x="215" y="239"/>
                  </a:lnTo>
                  <a:lnTo>
                    <a:pt x="215" y="239"/>
                  </a:lnTo>
                  <a:lnTo>
                    <a:pt x="220" y="238"/>
                  </a:lnTo>
                  <a:lnTo>
                    <a:pt x="224" y="236"/>
                  </a:lnTo>
                  <a:lnTo>
                    <a:pt x="228" y="235"/>
                  </a:lnTo>
                  <a:lnTo>
                    <a:pt x="232" y="231"/>
                  </a:lnTo>
                  <a:lnTo>
                    <a:pt x="232" y="231"/>
                  </a:lnTo>
                  <a:lnTo>
                    <a:pt x="235" y="227"/>
                  </a:lnTo>
                  <a:lnTo>
                    <a:pt x="238" y="223"/>
                  </a:lnTo>
                  <a:lnTo>
                    <a:pt x="239" y="219"/>
                  </a:lnTo>
                  <a:lnTo>
                    <a:pt x="239" y="214"/>
                  </a:lnTo>
                  <a:lnTo>
                    <a:pt x="239" y="214"/>
                  </a:lnTo>
                  <a:lnTo>
                    <a:pt x="239" y="211"/>
                  </a:lnTo>
                  <a:lnTo>
                    <a:pt x="239" y="211"/>
                  </a:lnTo>
                  <a:lnTo>
                    <a:pt x="242" y="212"/>
                  </a:lnTo>
                  <a:lnTo>
                    <a:pt x="242" y="212"/>
                  </a:lnTo>
                  <a:lnTo>
                    <a:pt x="247" y="211"/>
                  </a:lnTo>
                  <a:lnTo>
                    <a:pt x="251" y="210"/>
                  </a:lnTo>
                  <a:lnTo>
                    <a:pt x="255" y="207"/>
                  </a:lnTo>
                  <a:lnTo>
                    <a:pt x="259" y="204"/>
                  </a:lnTo>
                  <a:lnTo>
                    <a:pt x="259" y="204"/>
                  </a:lnTo>
                  <a:lnTo>
                    <a:pt x="262" y="200"/>
                  </a:lnTo>
                  <a:lnTo>
                    <a:pt x="265" y="196"/>
                  </a:lnTo>
                  <a:lnTo>
                    <a:pt x="266" y="192"/>
                  </a:lnTo>
                  <a:lnTo>
                    <a:pt x="266" y="187"/>
                  </a:lnTo>
                  <a:lnTo>
                    <a:pt x="266" y="183"/>
                  </a:lnTo>
                  <a:lnTo>
                    <a:pt x="265" y="179"/>
                  </a:lnTo>
                  <a:lnTo>
                    <a:pt x="263" y="175"/>
                  </a:lnTo>
                  <a:lnTo>
                    <a:pt x="259" y="171"/>
                  </a:lnTo>
                  <a:lnTo>
                    <a:pt x="258" y="168"/>
                  </a:lnTo>
                  <a:lnTo>
                    <a:pt x="258" y="168"/>
                  </a:lnTo>
                  <a:lnTo>
                    <a:pt x="265" y="161"/>
                  </a:lnTo>
                  <a:lnTo>
                    <a:pt x="270" y="153"/>
                  </a:lnTo>
                  <a:lnTo>
                    <a:pt x="274" y="145"/>
                  </a:lnTo>
                  <a:lnTo>
                    <a:pt x="278" y="137"/>
                  </a:lnTo>
                  <a:lnTo>
                    <a:pt x="281" y="128"/>
                  </a:lnTo>
                  <a:lnTo>
                    <a:pt x="283" y="120"/>
                  </a:lnTo>
                  <a:lnTo>
                    <a:pt x="285" y="110"/>
                  </a:lnTo>
                  <a:lnTo>
                    <a:pt x="285" y="99"/>
                  </a:lnTo>
                  <a:lnTo>
                    <a:pt x="285" y="99"/>
                  </a:lnTo>
                  <a:lnTo>
                    <a:pt x="285" y="90"/>
                  </a:lnTo>
                  <a:lnTo>
                    <a:pt x="283" y="81"/>
                  </a:lnTo>
                  <a:lnTo>
                    <a:pt x="281" y="71"/>
                  </a:lnTo>
                  <a:lnTo>
                    <a:pt x="278" y="62"/>
                  </a:lnTo>
                  <a:lnTo>
                    <a:pt x="274" y="52"/>
                  </a:lnTo>
                  <a:lnTo>
                    <a:pt x="269" y="44"/>
                  </a:lnTo>
                  <a:lnTo>
                    <a:pt x="263" y="36"/>
                  </a:lnTo>
                  <a:lnTo>
                    <a:pt x="256" y="30"/>
                  </a:lnTo>
                  <a:lnTo>
                    <a:pt x="256" y="30"/>
                  </a:lnTo>
                  <a:lnTo>
                    <a:pt x="244" y="19"/>
                  </a:lnTo>
                  <a:lnTo>
                    <a:pt x="231" y="11"/>
                  </a:lnTo>
                  <a:lnTo>
                    <a:pt x="216" y="5"/>
                  </a:lnTo>
                  <a:lnTo>
                    <a:pt x="201" y="1"/>
                  </a:lnTo>
                  <a:lnTo>
                    <a:pt x="187" y="0"/>
                  </a:lnTo>
                  <a:lnTo>
                    <a:pt x="172" y="1"/>
                  </a:lnTo>
                  <a:lnTo>
                    <a:pt x="157" y="4"/>
                  </a:lnTo>
                  <a:lnTo>
                    <a:pt x="142" y="9"/>
                  </a:lnTo>
                  <a:lnTo>
                    <a:pt x="142" y="9"/>
                  </a:lnTo>
                  <a:lnTo>
                    <a:pt x="129" y="4"/>
                  </a:lnTo>
                  <a:lnTo>
                    <a:pt x="113" y="0"/>
                  </a:lnTo>
                  <a:lnTo>
                    <a:pt x="98" y="0"/>
                  </a:lnTo>
                  <a:lnTo>
                    <a:pt x="83" y="1"/>
                  </a:lnTo>
                  <a:lnTo>
                    <a:pt x="68" y="5"/>
                  </a:lnTo>
                  <a:lnTo>
                    <a:pt x="55" y="11"/>
                  </a:lnTo>
                  <a:lnTo>
                    <a:pt x="42" y="19"/>
                  </a:lnTo>
                  <a:lnTo>
                    <a:pt x="29" y="30"/>
                  </a:lnTo>
                  <a:lnTo>
                    <a:pt x="29" y="30"/>
                  </a:lnTo>
                  <a:lnTo>
                    <a:pt x="19" y="43"/>
                  </a:lnTo>
                  <a:lnTo>
                    <a:pt x="11" y="56"/>
                  </a:lnTo>
                  <a:lnTo>
                    <a:pt x="4" y="73"/>
                  </a:lnTo>
                  <a:lnTo>
                    <a:pt x="1" y="89"/>
                  </a:lnTo>
                  <a:lnTo>
                    <a:pt x="0" y="105"/>
                  </a:lnTo>
                  <a:lnTo>
                    <a:pt x="3" y="122"/>
                  </a:lnTo>
                  <a:lnTo>
                    <a:pt x="8" y="137"/>
                  </a:lnTo>
                  <a:lnTo>
                    <a:pt x="16" y="153"/>
                  </a:lnTo>
                  <a:lnTo>
                    <a:pt x="12" y="157"/>
                  </a:lnTo>
                  <a:close/>
                  <a:moveTo>
                    <a:pt x="171" y="278"/>
                  </a:moveTo>
                  <a:lnTo>
                    <a:pt x="171" y="278"/>
                  </a:lnTo>
                  <a:lnTo>
                    <a:pt x="166" y="281"/>
                  </a:lnTo>
                  <a:lnTo>
                    <a:pt x="161" y="281"/>
                  </a:lnTo>
                  <a:lnTo>
                    <a:pt x="156" y="281"/>
                  </a:lnTo>
                  <a:lnTo>
                    <a:pt x="152" y="278"/>
                  </a:lnTo>
                  <a:lnTo>
                    <a:pt x="136" y="262"/>
                  </a:lnTo>
                  <a:lnTo>
                    <a:pt x="146" y="251"/>
                  </a:lnTo>
                  <a:lnTo>
                    <a:pt x="146" y="251"/>
                  </a:lnTo>
                  <a:lnTo>
                    <a:pt x="150" y="246"/>
                  </a:lnTo>
                  <a:lnTo>
                    <a:pt x="153" y="241"/>
                  </a:lnTo>
                  <a:lnTo>
                    <a:pt x="171" y="258"/>
                  </a:lnTo>
                  <a:lnTo>
                    <a:pt x="171" y="258"/>
                  </a:lnTo>
                  <a:lnTo>
                    <a:pt x="173" y="263"/>
                  </a:lnTo>
                  <a:lnTo>
                    <a:pt x="175" y="267"/>
                  </a:lnTo>
                  <a:lnTo>
                    <a:pt x="173" y="273"/>
                  </a:lnTo>
                  <a:lnTo>
                    <a:pt x="171" y="278"/>
                  </a:lnTo>
                  <a:lnTo>
                    <a:pt x="171" y="278"/>
                  </a:lnTo>
                  <a:close/>
                  <a:moveTo>
                    <a:pt x="38" y="36"/>
                  </a:moveTo>
                  <a:lnTo>
                    <a:pt x="38" y="36"/>
                  </a:lnTo>
                  <a:lnTo>
                    <a:pt x="47" y="28"/>
                  </a:lnTo>
                  <a:lnTo>
                    <a:pt x="58" y="22"/>
                  </a:lnTo>
                  <a:lnTo>
                    <a:pt x="70" y="16"/>
                  </a:lnTo>
                  <a:lnTo>
                    <a:pt x="81" y="14"/>
                  </a:lnTo>
                  <a:lnTo>
                    <a:pt x="94" y="11"/>
                  </a:lnTo>
                  <a:lnTo>
                    <a:pt x="106" y="11"/>
                  </a:lnTo>
                  <a:lnTo>
                    <a:pt x="118" y="12"/>
                  </a:lnTo>
                  <a:lnTo>
                    <a:pt x="130" y="16"/>
                  </a:lnTo>
                  <a:lnTo>
                    <a:pt x="130" y="16"/>
                  </a:lnTo>
                  <a:lnTo>
                    <a:pt x="122" y="22"/>
                  </a:lnTo>
                  <a:lnTo>
                    <a:pt x="114" y="30"/>
                  </a:lnTo>
                  <a:lnTo>
                    <a:pt x="47" y="97"/>
                  </a:lnTo>
                  <a:lnTo>
                    <a:pt x="47" y="97"/>
                  </a:lnTo>
                  <a:lnTo>
                    <a:pt x="46" y="98"/>
                  </a:lnTo>
                  <a:lnTo>
                    <a:pt x="46" y="101"/>
                  </a:lnTo>
                  <a:lnTo>
                    <a:pt x="46" y="101"/>
                  </a:lnTo>
                  <a:lnTo>
                    <a:pt x="46" y="103"/>
                  </a:lnTo>
                  <a:lnTo>
                    <a:pt x="48" y="105"/>
                  </a:lnTo>
                  <a:lnTo>
                    <a:pt x="48" y="105"/>
                  </a:lnTo>
                  <a:lnTo>
                    <a:pt x="54" y="108"/>
                  </a:lnTo>
                  <a:lnTo>
                    <a:pt x="60" y="110"/>
                  </a:lnTo>
                  <a:lnTo>
                    <a:pt x="70" y="112"/>
                  </a:lnTo>
                  <a:lnTo>
                    <a:pt x="81" y="112"/>
                  </a:lnTo>
                  <a:lnTo>
                    <a:pt x="93" y="109"/>
                  </a:lnTo>
                  <a:lnTo>
                    <a:pt x="99" y="106"/>
                  </a:lnTo>
                  <a:lnTo>
                    <a:pt x="105" y="103"/>
                  </a:lnTo>
                  <a:lnTo>
                    <a:pt x="111" y="99"/>
                  </a:lnTo>
                  <a:lnTo>
                    <a:pt x="118" y="93"/>
                  </a:lnTo>
                  <a:lnTo>
                    <a:pt x="118" y="93"/>
                  </a:lnTo>
                  <a:lnTo>
                    <a:pt x="129" y="98"/>
                  </a:lnTo>
                  <a:lnTo>
                    <a:pt x="145" y="103"/>
                  </a:lnTo>
                  <a:lnTo>
                    <a:pt x="154" y="105"/>
                  </a:lnTo>
                  <a:lnTo>
                    <a:pt x="164" y="106"/>
                  </a:lnTo>
                  <a:lnTo>
                    <a:pt x="175" y="108"/>
                  </a:lnTo>
                  <a:lnTo>
                    <a:pt x="184" y="106"/>
                  </a:lnTo>
                  <a:lnTo>
                    <a:pt x="252" y="177"/>
                  </a:lnTo>
                  <a:lnTo>
                    <a:pt x="252" y="177"/>
                  </a:lnTo>
                  <a:lnTo>
                    <a:pt x="255" y="183"/>
                  </a:lnTo>
                  <a:lnTo>
                    <a:pt x="255" y="187"/>
                  </a:lnTo>
                  <a:lnTo>
                    <a:pt x="254" y="192"/>
                  </a:lnTo>
                  <a:lnTo>
                    <a:pt x="251" y="198"/>
                  </a:lnTo>
                  <a:lnTo>
                    <a:pt x="251" y="198"/>
                  </a:lnTo>
                  <a:lnTo>
                    <a:pt x="247" y="200"/>
                  </a:lnTo>
                  <a:lnTo>
                    <a:pt x="242" y="200"/>
                  </a:lnTo>
                  <a:lnTo>
                    <a:pt x="236" y="200"/>
                  </a:lnTo>
                  <a:lnTo>
                    <a:pt x="232" y="198"/>
                  </a:lnTo>
                  <a:lnTo>
                    <a:pt x="208" y="173"/>
                  </a:lnTo>
                  <a:lnTo>
                    <a:pt x="208" y="173"/>
                  </a:lnTo>
                  <a:lnTo>
                    <a:pt x="207" y="172"/>
                  </a:lnTo>
                  <a:lnTo>
                    <a:pt x="204" y="171"/>
                  </a:lnTo>
                  <a:lnTo>
                    <a:pt x="203" y="172"/>
                  </a:lnTo>
                  <a:lnTo>
                    <a:pt x="200" y="173"/>
                  </a:lnTo>
                  <a:lnTo>
                    <a:pt x="200" y="173"/>
                  </a:lnTo>
                  <a:lnTo>
                    <a:pt x="199" y="175"/>
                  </a:lnTo>
                  <a:lnTo>
                    <a:pt x="199" y="177"/>
                  </a:lnTo>
                  <a:lnTo>
                    <a:pt x="199" y="179"/>
                  </a:lnTo>
                  <a:lnTo>
                    <a:pt x="200" y="180"/>
                  </a:lnTo>
                  <a:lnTo>
                    <a:pt x="224" y="204"/>
                  </a:lnTo>
                  <a:lnTo>
                    <a:pt x="224" y="204"/>
                  </a:lnTo>
                  <a:lnTo>
                    <a:pt x="227" y="210"/>
                  </a:lnTo>
                  <a:lnTo>
                    <a:pt x="228" y="214"/>
                  </a:lnTo>
                  <a:lnTo>
                    <a:pt x="228" y="214"/>
                  </a:lnTo>
                  <a:lnTo>
                    <a:pt x="227" y="219"/>
                  </a:lnTo>
                  <a:lnTo>
                    <a:pt x="224" y="224"/>
                  </a:lnTo>
                  <a:lnTo>
                    <a:pt x="224" y="224"/>
                  </a:lnTo>
                  <a:lnTo>
                    <a:pt x="220" y="227"/>
                  </a:lnTo>
                  <a:lnTo>
                    <a:pt x="215" y="227"/>
                  </a:lnTo>
                  <a:lnTo>
                    <a:pt x="209" y="227"/>
                  </a:lnTo>
                  <a:lnTo>
                    <a:pt x="205" y="224"/>
                  </a:lnTo>
                  <a:lnTo>
                    <a:pt x="181" y="200"/>
                  </a:lnTo>
                  <a:lnTo>
                    <a:pt x="181" y="200"/>
                  </a:lnTo>
                  <a:lnTo>
                    <a:pt x="180" y="199"/>
                  </a:lnTo>
                  <a:lnTo>
                    <a:pt x="177" y="198"/>
                  </a:lnTo>
                  <a:lnTo>
                    <a:pt x="176" y="199"/>
                  </a:lnTo>
                  <a:lnTo>
                    <a:pt x="173" y="200"/>
                  </a:lnTo>
                  <a:lnTo>
                    <a:pt x="173" y="200"/>
                  </a:lnTo>
                  <a:lnTo>
                    <a:pt x="172" y="202"/>
                  </a:lnTo>
                  <a:lnTo>
                    <a:pt x="172" y="203"/>
                  </a:lnTo>
                  <a:lnTo>
                    <a:pt x="172" y="206"/>
                  </a:lnTo>
                  <a:lnTo>
                    <a:pt x="173" y="207"/>
                  </a:lnTo>
                  <a:lnTo>
                    <a:pt x="197" y="231"/>
                  </a:lnTo>
                  <a:lnTo>
                    <a:pt x="197" y="231"/>
                  </a:lnTo>
                  <a:lnTo>
                    <a:pt x="200" y="236"/>
                  </a:lnTo>
                  <a:lnTo>
                    <a:pt x="201" y="241"/>
                  </a:lnTo>
                  <a:lnTo>
                    <a:pt x="201" y="241"/>
                  </a:lnTo>
                  <a:lnTo>
                    <a:pt x="200" y="246"/>
                  </a:lnTo>
                  <a:lnTo>
                    <a:pt x="197" y="251"/>
                  </a:lnTo>
                  <a:lnTo>
                    <a:pt x="197" y="251"/>
                  </a:lnTo>
                  <a:lnTo>
                    <a:pt x="193" y="254"/>
                  </a:lnTo>
                  <a:lnTo>
                    <a:pt x="188" y="254"/>
                  </a:lnTo>
                  <a:lnTo>
                    <a:pt x="183" y="254"/>
                  </a:lnTo>
                  <a:lnTo>
                    <a:pt x="179" y="251"/>
                  </a:lnTo>
                  <a:lnTo>
                    <a:pt x="152" y="224"/>
                  </a:lnTo>
                  <a:lnTo>
                    <a:pt x="152" y="224"/>
                  </a:lnTo>
                  <a:lnTo>
                    <a:pt x="146" y="218"/>
                  </a:lnTo>
                  <a:lnTo>
                    <a:pt x="146" y="218"/>
                  </a:lnTo>
                  <a:lnTo>
                    <a:pt x="144" y="214"/>
                  </a:lnTo>
                  <a:lnTo>
                    <a:pt x="140" y="212"/>
                  </a:lnTo>
                  <a:lnTo>
                    <a:pt x="134" y="211"/>
                  </a:lnTo>
                  <a:lnTo>
                    <a:pt x="130" y="210"/>
                  </a:lnTo>
                  <a:lnTo>
                    <a:pt x="130" y="210"/>
                  </a:lnTo>
                  <a:lnTo>
                    <a:pt x="128" y="210"/>
                  </a:lnTo>
                  <a:lnTo>
                    <a:pt x="128" y="210"/>
                  </a:lnTo>
                  <a:lnTo>
                    <a:pt x="128" y="207"/>
                  </a:lnTo>
                  <a:lnTo>
                    <a:pt x="128" y="207"/>
                  </a:lnTo>
                  <a:lnTo>
                    <a:pt x="126" y="203"/>
                  </a:lnTo>
                  <a:lnTo>
                    <a:pt x="125" y="198"/>
                  </a:lnTo>
                  <a:lnTo>
                    <a:pt x="123" y="193"/>
                  </a:lnTo>
                  <a:lnTo>
                    <a:pt x="119" y="191"/>
                  </a:lnTo>
                  <a:lnTo>
                    <a:pt x="119" y="191"/>
                  </a:lnTo>
                  <a:lnTo>
                    <a:pt x="117" y="187"/>
                  </a:lnTo>
                  <a:lnTo>
                    <a:pt x="113" y="185"/>
                  </a:lnTo>
                  <a:lnTo>
                    <a:pt x="107" y="184"/>
                  </a:lnTo>
                  <a:lnTo>
                    <a:pt x="103" y="183"/>
                  </a:lnTo>
                  <a:lnTo>
                    <a:pt x="103" y="183"/>
                  </a:lnTo>
                  <a:lnTo>
                    <a:pt x="101" y="183"/>
                  </a:lnTo>
                  <a:lnTo>
                    <a:pt x="101" y="183"/>
                  </a:lnTo>
                  <a:lnTo>
                    <a:pt x="101" y="180"/>
                  </a:lnTo>
                  <a:lnTo>
                    <a:pt x="101" y="180"/>
                  </a:lnTo>
                  <a:lnTo>
                    <a:pt x="99" y="176"/>
                  </a:lnTo>
                  <a:lnTo>
                    <a:pt x="98" y="171"/>
                  </a:lnTo>
                  <a:lnTo>
                    <a:pt x="97" y="167"/>
                  </a:lnTo>
                  <a:lnTo>
                    <a:pt x="93" y="164"/>
                  </a:lnTo>
                  <a:lnTo>
                    <a:pt x="93" y="164"/>
                  </a:lnTo>
                  <a:lnTo>
                    <a:pt x="90" y="160"/>
                  </a:lnTo>
                  <a:lnTo>
                    <a:pt x="86" y="159"/>
                  </a:lnTo>
                  <a:lnTo>
                    <a:pt x="81" y="157"/>
                  </a:lnTo>
                  <a:lnTo>
                    <a:pt x="76" y="156"/>
                  </a:lnTo>
                  <a:lnTo>
                    <a:pt x="76" y="156"/>
                  </a:lnTo>
                  <a:lnTo>
                    <a:pt x="74" y="156"/>
                  </a:lnTo>
                  <a:lnTo>
                    <a:pt x="74" y="156"/>
                  </a:lnTo>
                  <a:lnTo>
                    <a:pt x="74" y="151"/>
                  </a:lnTo>
                  <a:lnTo>
                    <a:pt x="72" y="146"/>
                  </a:lnTo>
                  <a:lnTo>
                    <a:pt x="70" y="141"/>
                  </a:lnTo>
                  <a:lnTo>
                    <a:pt x="66" y="137"/>
                  </a:lnTo>
                  <a:lnTo>
                    <a:pt x="66" y="137"/>
                  </a:lnTo>
                  <a:lnTo>
                    <a:pt x="63" y="133"/>
                  </a:lnTo>
                  <a:lnTo>
                    <a:pt x="59" y="132"/>
                  </a:lnTo>
                  <a:lnTo>
                    <a:pt x="54" y="130"/>
                  </a:lnTo>
                  <a:lnTo>
                    <a:pt x="50" y="129"/>
                  </a:lnTo>
                  <a:lnTo>
                    <a:pt x="50" y="129"/>
                  </a:lnTo>
                  <a:lnTo>
                    <a:pt x="44" y="130"/>
                  </a:lnTo>
                  <a:lnTo>
                    <a:pt x="40" y="132"/>
                  </a:lnTo>
                  <a:lnTo>
                    <a:pt x="36" y="133"/>
                  </a:lnTo>
                  <a:lnTo>
                    <a:pt x="32" y="137"/>
                  </a:lnTo>
                  <a:lnTo>
                    <a:pt x="23" y="145"/>
                  </a:lnTo>
                  <a:lnTo>
                    <a:pt x="23" y="145"/>
                  </a:lnTo>
                  <a:lnTo>
                    <a:pt x="17" y="132"/>
                  </a:lnTo>
                  <a:lnTo>
                    <a:pt x="13" y="117"/>
                  </a:lnTo>
                  <a:lnTo>
                    <a:pt x="11" y="103"/>
                  </a:lnTo>
                  <a:lnTo>
                    <a:pt x="12" y="89"/>
                  </a:lnTo>
                  <a:lnTo>
                    <a:pt x="15" y="75"/>
                  </a:lnTo>
                  <a:lnTo>
                    <a:pt x="20" y="61"/>
                  </a:lnTo>
                  <a:lnTo>
                    <a:pt x="28" y="48"/>
                  </a:lnTo>
                  <a:lnTo>
                    <a:pt x="38" y="36"/>
                  </a:lnTo>
                  <a:lnTo>
                    <a:pt x="3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p:cNvGrpSpPr>
            <a:grpSpLocks noChangeAspect="1"/>
          </p:cNvGrpSpPr>
          <p:nvPr/>
        </p:nvGrpSpPr>
        <p:grpSpPr>
          <a:xfrm>
            <a:off x="304455" y="2152479"/>
            <a:ext cx="717819" cy="720000"/>
            <a:chOff x="11115676" y="4182110"/>
            <a:chExt cx="522288" cy="523875"/>
          </a:xfrm>
          <a:solidFill>
            <a:schemeClr val="accent3"/>
          </a:solidFill>
        </p:grpSpPr>
        <p:sp>
          <p:nvSpPr>
            <p:cNvPr id="58" name="Freeform 45"/>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7"/>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8"/>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TextBox 29"/>
          <p:cNvSpPr txBox="1"/>
          <p:nvPr/>
        </p:nvSpPr>
        <p:spPr bwMode="gray">
          <a:xfrm>
            <a:off x="1138767" y="4418025"/>
            <a:ext cx="7614964" cy="318924"/>
          </a:xfrm>
          <a:prstGeom prst="rect">
            <a:avLst/>
          </a:prstGeom>
          <a:noFill/>
        </p:spPr>
        <p:txBody>
          <a:bodyPr wrap="square" lIns="0" tIns="0" rIns="0" bIns="0" rtlCol="0" anchor="ctr">
            <a:noAutofit/>
          </a:bodyPr>
          <a:lstStyle/>
          <a:p>
            <a:pPr>
              <a:lnSpc>
                <a:spcPct val="120000"/>
              </a:lnSpc>
              <a:spcBef>
                <a:spcPts val="0"/>
              </a:spcBef>
              <a:spcAft>
                <a:spcPts val="600"/>
              </a:spcAft>
            </a:pPr>
            <a:r>
              <a:rPr lang="en-GB" sz="1600" dirty="0" smtClean="0"/>
              <a:t>Apply in advance for </a:t>
            </a:r>
            <a:r>
              <a:rPr lang="en-GB" sz="1600" b="1" dirty="0" smtClean="0"/>
              <a:t>ID documents and/or certificates for goods.</a:t>
            </a:r>
          </a:p>
          <a:p>
            <a:pPr>
              <a:lnSpc>
                <a:spcPct val="120000"/>
              </a:lnSpc>
              <a:spcBef>
                <a:spcPts val="0"/>
              </a:spcBef>
              <a:spcAft>
                <a:spcPts val="600"/>
              </a:spcAft>
            </a:pPr>
            <a:r>
              <a:rPr lang="en-GB" dirty="0" smtClean="0"/>
              <a:t>Ensure the UK exporter sends required documentation for the goods imported with consignment, such as Export Health Certificates (EHC).</a:t>
            </a:r>
            <a:endParaRPr lang="en-GB" sz="1600" dirty="0" smtClean="0"/>
          </a:p>
        </p:txBody>
      </p:sp>
      <p:grpSp>
        <p:nvGrpSpPr>
          <p:cNvPr id="31" name="Group 30"/>
          <p:cNvGrpSpPr>
            <a:grpSpLocks noChangeAspect="1"/>
          </p:cNvGrpSpPr>
          <p:nvPr/>
        </p:nvGrpSpPr>
        <p:grpSpPr>
          <a:xfrm>
            <a:off x="304455" y="4217487"/>
            <a:ext cx="722196" cy="720000"/>
            <a:chOff x="7593013" y="2505710"/>
            <a:chExt cx="522288" cy="520700"/>
          </a:xfrm>
          <a:solidFill>
            <a:schemeClr val="accent3"/>
          </a:solidFill>
        </p:grpSpPr>
        <p:sp>
          <p:nvSpPr>
            <p:cNvPr id="32" name="Freeform 30"/>
            <p:cNvSpPr>
              <a:spLocks noEditPoints="1"/>
            </p:cNvSpPr>
            <p:nvPr/>
          </p:nvSpPr>
          <p:spPr bwMode="auto">
            <a:xfrm>
              <a:off x="7593013" y="2505710"/>
              <a:ext cx="522288" cy="520700"/>
            </a:xfrm>
            <a:custGeom>
              <a:avLst/>
              <a:gdLst>
                <a:gd name="T0" fmla="*/ 313 w 658"/>
                <a:gd name="T1" fmla="*/ 657 h 657"/>
                <a:gd name="T2" fmla="*/ 263 w 658"/>
                <a:gd name="T3" fmla="*/ 650 h 657"/>
                <a:gd name="T4" fmla="*/ 201 w 658"/>
                <a:gd name="T5" fmla="*/ 631 h 657"/>
                <a:gd name="T6" fmla="*/ 121 w 658"/>
                <a:gd name="T7" fmla="*/ 582 h 657"/>
                <a:gd name="T8" fmla="*/ 56 w 658"/>
                <a:gd name="T9" fmla="*/ 512 h 657"/>
                <a:gd name="T10" fmla="*/ 14 w 658"/>
                <a:gd name="T11" fmla="*/ 426 h 657"/>
                <a:gd name="T12" fmla="*/ 4 w 658"/>
                <a:gd name="T13" fmla="*/ 379 h 657"/>
                <a:gd name="T14" fmla="*/ 0 w 658"/>
                <a:gd name="T15" fmla="*/ 329 h 657"/>
                <a:gd name="T16" fmla="*/ 2 w 658"/>
                <a:gd name="T17" fmla="*/ 295 h 657"/>
                <a:gd name="T18" fmla="*/ 10 w 658"/>
                <a:gd name="T19" fmla="*/ 247 h 657"/>
                <a:gd name="T20" fmla="*/ 40 w 658"/>
                <a:gd name="T21" fmla="*/ 172 h 657"/>
                <a:gd name="T22" fmla="*/ 96 w 658"/>
                <a:gd name="T23" fmla="*/ 96 h 657"/>
                <a:gd name="T24" fmla="*/ 173 w 658"/>
                <a:gd name="T25" fmla="*/ 39 h 657"/>
                <a:gd name="T26" fmla="*/ 247 w 658"/>
                <a:gd name="T27" fmla="*/ 10 h 657"/>
                <a:gd name="T28" fmla="*/ 295 w 658"/>
                <a:gd name="T29" fmla="*/ 1 h 657"/>
                <a:gd name="T30" fmla="*/ 329 w 658"/>
                <a:gd name="T31" fmla="*/ 0 h 657"/>
                <a:gd name="T32" fmla="*/ 379 w 658"/>
                <a:gd name="T33" fmla="*/ 4 h 657"/>
                <a:gd name="T34" fmla="*/ 427 w 658"/>
                <a:gd name="T35" fmla="*/ 14 h 657"/>
                <a:gd name="T36" fmla="*/ 513 w 658"/>
                <a:gd name="T37" fmla="*/ 56 h 657"/>
                <a:gd name="T38" fmla="*/ 583 w 658"/>
                <a:gd name="T39" fmla="*/ 119 h 657"/>
                <a:gd name="T40" fmla="*/ 633 w 658"/>
                <a:gd name="T41" fmla="*/ 200 h 657"/>
                <a:gd name="T42" fmla="*/ 651 w 658"/>
                <a:gd name="T43" fmla="*/ 262 h 657"/>
                <a:gd name="T44" fmla="*/ 658 w 658"/>
                <a:gd name="T45" fmla="*/ 311 h 657"/>
                <a:gd name="T46" fmla="*/ 658 w 658"/>
                <a:gd name="T47" fmla="*/ 345 h 657"/>
                <a:gd name="T48" fmla="*/ 651 w 658"/>
                <a:gd name="T49" fmla="*/ 395 h 657"/>
                <a:gd name="T50" fmla="*/ 633 w 658"/>
                <a:gd name="T51" fmla="*/ 457 h 657"/>
                <a:gd name="T52" fmla="*/ 583 w 658"/>
                <a:gd name="T53" fmla="*/ 537 h 657"/>
                <a:gd name="T54" fmla="*/ 513 w 658"/>
                <a:gd name="T55" fmla="*/ 602 h 657"/>
                <a:gd name="T56" fmla="*/ 427 w 658"/>
                <a:gd name="T57" fmla="*/ 642 h 657"/>
                <a:gd name="T58" fmla="*/ 379 w 658"/>
                <a:gd name="T59" fmla="*/ 654 h 657"/>
                <a:gd name="T60" fmla="*/ 329 w 658"/>
                <a:gd name="T61" fmla="*/ 657 h 657"/>
                <a:gd name="T62" fmla="*/ 329 w 658"/>
                <a:gd name="T63" fmla="*/ 37 h 657"/>
                <a:gd name="T64" fmla="*/ 243 w 658"/>
                <a:gd name="T65" fmla="*/ 51 h 657"/>
                <a:gd name="T66" fmla="*/ 166 w 658"/>
                <a:gd name="T67" fmla="*/ 87 h 657"/>
                <a:gd name="T68" fmla="*/ 104 w 658"/>
                <a:gd name="T69" fmla="*/ 143 h 657"/>
                <a:gd name="T70" fmla="*/ 60 w 658"/>
                <a:gd name="T71" fmla="*/ 215 h 657"/>
                <a:gd name="T72" fmla="*/ 40 w 658"/>
                <a:gd name="T73" fmla="*/ 298 h 657"/>
                <a:gd name="T74" fmla="*/ 40 w 658"/>
                <a:gd name="T75" fmla="*/ 358 h 657"/>
                <a:gd name="T76" fmla="*/ 60 w 658"/>
                <a:gd name="T77" fmla="*/ 442 h 657"/>
                <a:gd name="T78" fmla="*/ 104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6 h 657"/>
                <a:gd name="T102" fmla="*/ 514 w 658"/>
                <a:gd name="T103" fmla="*/ 103 h 657"/>
                <a:gd name="T104" fmla="*/ 442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5" y="656"/>
                  </a:lnTo>
                  <a:lnTo>
                    <a:pt x="279" y="654"/>
                  </a:lnTo>
                  <a:lnTo>
                    <a:pt x="263" y="650"/>
                  </a:lnTo>
                  <a:lnTo>
                    <a:pt x="247" y="647"/>
                  </a:lnTo>
                  <a:lnTo>
                    <a:pt x="231" y="642"/>
                  </a:lnTo>
                  <a:lnTo>
                    <a:pt x="201" y="631"/>
                  </a:lnTo>
                  <a:lnTo>
                    <a:pt x="173" y="618"/>
                  </a:lnTo>
                  <a:lnTo>
                    <a:pt x="145" y="602"/>
                  </a:lnTo>
                  <a:lnTo>
                    <a:pt x="121" y="582"/>
                  </a:lnTo>
                  <a:lnTo>
                    <a:pt x="96" y="561"/>
                  </a:lnTo>
                  <a:lnTo>
                    <a:pt x="75" y="537"/>
                  </a:lnTo>
                  <a:lnTo>
                    <a:pt x="56" y="512"/>
                  </a:lnTo>
                  <a:lnTo>
                    <a:pt x="40" y="485"/>
                  </a:lnTo>
                  <a:lnTo>
                    <a:pt x="26" y="457"/>
                  </a:lnTo>
                  <a:lnTo>
                    <a:pt x="14" y="426"/>
                  </a:lnTo>
                  <a:lnTo>
                    <a:pt x="10" y="411"/>
                  </a:lnTo>
                  <a:lnTo>
                    <a:pt x="6" y="395"/>
                  </a:lnTo>
                  <a:lnTo>
                    <a:pt x="4" y="379"/>
                  </a:lnTo>
                  <a:lnTo>
                    <a:pt x="2" y="363"/>
                  </a:lnTo>
                  <a:lnTo>
                    <a:pt x="1" y="345"/>
                  </a:lnTo>
                  <a:lnTo>
                    <a:pt x="0" y="329"/>
                  </a:lnTo>
                  <a:lnTo>
                    <a:pt x="0" y="329"/>
                  </a:lnTo>
                  <a:lnTo>
                    <a:pt x="1" y="311"/>
                  </a:lnTo>
                  <a:lnTo>
                    <a:pt x="2" y="295"/>
                  </a:lnTo>
                  <a:lnTo>
                    <a:pt x="4" y="278"/>
                  </a:lnTo>
                  <a:lnTo>
                    <a:pt x="6" y="262"/>
                  </a:lnTo>
                  <a:lnTo>
                    <a:pt x="10" y="247"/>
                  </a:lnTo>
                  <a:lnTo>
                    <a:pt x="14" y="231"/>
                  </a:lnTo>
                  <a:lnTo>
                    <a:pt x="26" y="200"/>
                  </a:lnTo>
                  <a:lnTo>
                    <a:pt x="40" y="172"/>
                  </a:lnTo>
                  <a:lnTo>
                    <a:pt x="56" y="145"/>
                  </a:lnTo>
                  <a:lnTo>
                    <a:pt x="75" y="119"/>
                  </a:lnTo>
                  <a:lnTo>
                    <a:pt x="96" y="96"/>
                  </a:lnTo>
                  <a:lnTo>
                    <a:pt x="121" y="75"/>
                  </a:lnTo>
                  <a:lnTo>
                    <a:pt x="145" y="56"/>
                  </a:lnTo>
                  <a:lnTo>
                    <a:pt x="173" y="39"/>
                  </a:lnTo>
                  <a:lnTo>
                    <a:pt x="201" y="25"/>
                  </a:lnTo>
                  <a:lnTo>
                    <a:pt x="231" y="14"/>
                  </a:lnTo>
                  <a:lnTo>
                    <a:pt x="247" y="10"/>
                  </a:lnTo>
                  <a:lnTo>
                    <a:pt x="263" y="6"/>
                  </a:lnTo>
                  <a:lnTo>
                    <a:pt x="279" y="4"/>
                  </a:lnTo>
                  <a:lnTo>
                    <a:pt x="295" y="1"/>
                  </a:lnTo>
                  <a:lnTo>
                    <a:pt x="313" y="0"/>
                  </a:lnTo>
                  <a:lnTo>
                    <a:pt x="329" y="0"/>
                  </a:lnTo>
                  <a:lnTo>
                    <a:pt x="329" y="0"/>
                  </a:lnTo>
                  <a:lnTo>
                    <a:pt x="346" y="0"/>
                  </a:lnTo>
                  <a:lnTo>
                    <a:pt x="362" y="1"/>
                  </a:lnTo>
                  <a:lnTo>
                    <a:pt x="379" y="4"/>
                  </a:lnTo>
                  <a:lnTo>
                    <a:pt x="395" y="6"/>
                  </a:lnTo>
                  <a:lnTo>
                    <a:pt x="411" y="10"/>
                  </a:lnTo>
                  <a:lnTo>
                    <a:pt x="427" y="14"/>
                  </a:lnTo>
                  <a:lnTo>
                    <a:pt x="457" y="25"/>
                  </a:lnTo>
                  <a:lnTo>
                    <a:pt x="486" y="39"/>
                  </a:lnTo>
                  <a:lnTo>
                    <a:pt x="513" y="56"/>
                  </a:lnTo>
                  <a:lnTo>
                    <a:pt x="539" y="75"/>
                  </a:lnTo>
                  <a:lnTo>
                    <a:pt x="561" y="96"/>
                  </a:lnTo>
                  <a:lnTo>
                    <a:pt x="583" y="119"/>
                  </a:lnTo>
                  <a:lnTo>
                    <a:pt x="602" y="145"/>
                  </a:lnTo>
                  <a:lnTo>
                    <a:pt x="618" y="172"/>
                  </a:lnTo>
                  <a:lnTo>
                    <a:pt x="633" y="200"/>
                  </a:lnTo>
                  <a:lnTo>
                    <a:pt x="643" y="231"/>
                  </a:lnTo>
                  <a:lnTo>
                    <a:pt x="647" y="247"/>
                  </a:lnTo>
                  <a:lnTo>
                    <a:pt x="651" y="262"/>
                  </a:lnTo>
                  <a:lnTo>
                    <a:pt x="654" y="278"/>
                  </a:lnTo>
                  <a:lnTo>
                    <a:pt x="657" y="295"/>
                  </a:lnTo>
                  <a:lnTo>
                    <a:pt x="658" y="311"/>
                  </a:lnTo>
                  <a:lnTo>
                    <a:pt x="658" y="329"/>
                  </a:lnTo>
                  <a:lnTo>
                    <a:pt x="658" y="329"/>
                  </a:lnTo>
                  <a:lnTo>
                    <a:pt x="658" y="345"/>
                  </a:lnTo>
                  <a:lnTo>
                    <a:pt x="657" y="363"/>
                  </a:lnTo>
                  <a:lnTo>
                    <a:pt x="654" y="379"/>
                  </a:lnTo>
                  <a:lnTo>
                    <a:pt x="651" y="395"/>
                  </a:lnTo>
                  <a:lnTo>
                    <a:pt x="647" y="411"/>
                  </a:lnTo>
                  <a:lnTo>
                    <a:pt x="643" y="426"/>
                  </a:lnTo>
                  <a:lnTo>
                    <a:pt x="633" y="457"/>
                  </a:lnTo>
                  <a:lnTo>
                    <a:pt x="618" y="485"/>
                  </a:lnTo>
                  <a:lnTo>
                    <a:pt x="602" y="512"/>
                  </a:lnTo>
                  <a:lnTo>
                    <a:pt x="583" y="537"/>
                  </a:lnTo>
                  <a:lnTo>
                    <a:pt x="561" y="561"/>
                  </a:lnTo>
                  <a:lnTo>
                    <a:pt x="539" y="582"/>
                  </a:lnTo>
                  <a:lnTo>
                    <a:pt x="513" y="602"/>
                  </a:lnTo>
                  <a:lnTo>
                    <a:pt x="486" y="618"/>
                  </a:lnTo>
                  <a:lnTo>
                    <a:pt x="457" y="631"/>
                  </a:lnTo>
                  <a:lnTo>
                    <a:pt x="427" y="642"/>
                  </a:lnTo>
                  <a:lnTo>
                    <a:pt x="411" y="647"/>
                  </a:lnTo>
                  <a:lnTo>
                    <a:pt x="395" y="650"/>
                  </a:lnTo>
                  <a:lnTo>
                    <a:pt x="379" y="654"/>
                  </a:lnTo>
                  <a:lnTo>
                    <a:pt x="362" y="656"/>
                  </a:lnTo>
                  <a:lnTo>
                    <a:pt x="346" y="657"/>
                  </a:lnTo>
                  <a:lnTo>
                    <a:pt x="329" y="657"/>
                  </a:lnTo>
                  <a:lnTo>
                    <a:pt x="329" y="657"/>
                  </a:lnTo>
                  <a:close/>
                  <a:moveTo>
                    <a:pt x="329" y="37"/>
                  </a:moveTo>
                  <a:lnTo>
                    <a:pt x="329" y="37"/>
                  </a:lnTo>
                  <a:lnTo>
                    <a:pt x="299" y="39"/>
                  </a:lnTo>
                  <a:lnTo>
                    <a:pt x="271" y="43"/>
                  </a:lnTo>
                  <a:lnTo>
                    <a:pt x="243" y="51"/>
                  </a:lnTo>
                  <a:lnTo>
                    <a:pt x="216" y="60"/>
                  </a:lnTo>
                  <a:lnTo>
                    <a:pt x="190" y="72"/>
                  </a:lnTo>
                  <a:lnTo>
                    <a:pt x="166" y="87"/>
                  </a:lnTo>
                  <a:lnTo>
                    <a:pt x="143" y="103"/>
                  </a:lnTo>
                  <a:lnTo>
                    <a:pt x="123" y="122"/>
                  </a:lnTo>
                  <a:lnTo>
                    <a:pt x="104" y="143"/>
                  </a:lnTo>
                  <a:lnTo>
                    <a:pt x="87" y="166"/>
                  </a:lnTo>
                  <a:lnTo>
                    <a:pt x="74" y="189"/>
                  </a:lnTo>
                  <a:lnTo>
                    <a:pt x="60" y="215"/>
                  </a:lnTo>
                  <a:lnTo>
                    <a:pt x="51" y="242"/>
                  </a:lnTo>
                  <a:lnTo>
                    <a:pt x="44" y="270"/>
                  </a:lnTo>
                  <a:lnTo>
                    <a:pt x="40" y="298"/>
                  </a:lnTo>
                  <a:lnTo>
                    <a:pt x="37" y="329"/>
                  </a:lnTo>
                  <a:lnTo>
                    <a:pt x="37" y="329"/>
                  </a:lnTo>
                  <a:lnTo>
                    <a:pt x="40" y="358"/>
                  </a:lnTo>
                  <a:lnTo>
                    <a:pt x="44" y="387"/>
                  </a:lnTo>
                  <a:lnTo>
                    <a:pt x="51" y="415"/>
                  </a:lnTo>
                  <a:lnTo>
                    <a:pt x="60" y="442"/>
                  </a:lnTo>
                  <a:lnTo>
                    <a:pt x="74" y="467"/>
                  </a:lnTo>
                  <a:lnTo>
                    <a:pt x="87" y="492"/>
                  </a:lnTo>
                  <a:lnTo>
                    <a:pt x="104" y="513"/>
                  </a:lnTo>
                  <a:lnTo>
                    <a:pt x="123" y="535"/>
                  </a:lnTo>
                  <a:lnTo>
                    <a:pt x="143" y="553"/>
                  </a:lnTo>
                  <a:lnTo>
                    <a:pt x="166" y="570"/>
                  </a:lnTo>
                  <a:lnTo>
                    <a:pt x="190" y="584"/>
                  </a:lnTo>
                  <a:lnTo>
                    <a:pt x="216" y="596"/>
                  </a:lnTo>
                  <a:lnTo>
                    <a:pt x="243" y="607"/>
                  </a:lnTo>
                  <a:lnTo>
                    <a:pt x="271" y="614"/>
                  </a:lnTo>
                  <a:lnTo>
                    <a:pt x="299" y="618"/>
                  </a:lnTo>
                  <a:lnTo>
                    <a:pt x="329" y="619"/>
                  </a:lnTo>
                  <a:lnTo>
                    <a:pt x="329" y="619"/>
                  </a:lnTo>
                  <a:lnTo>
                    <a:pt x="358" y="618"/>
                  </a:lnTo>
                  <a:lnTo>
                    <a:pt x="388" y="614"/>
                  </a:lnTo>
                  <a:lnTo>
                    <a:pt x="416" y="607"/>
                  </a:lnTo>
                  <a:lnTo>
                    <a:pt x="442" y="596"/>
                  </a:lnTo>
                  <a:lnTo>
                    <a:pt x="467" y="584"/>
                  </a:lnTo>
                  <a:lnTo>
                    <a:pt x="492" y="570"/>
                  </a:lnTo>
                  <a:lnTo>
                    <a:pt x="514" y="553"/>
                  </a:lnTo>
                  <a:lnTo>
                    <a:pt x="535" y="535"/>
                  </a:lnTo>
                  <a:lnTo>
                    <a:pt x="553" y="513"/>
                  </a:lnTo>
                  <a:lnTo>
                    <a:pt x="571" y="492"/>
                  </a:lnTo>
                  <a:lnTo>
                    <a:pt x="586" y="467"/>
                  </a:lnTo>
                  <a:lnTo>
                    <a:pt x="598" y="442"/>
                  </a:lnTo>
                  <a:lnTo>
                    <a:pt x="607" y="415"/>
                  </a:lnTo>
                  <a:lnTo>
                    <a:pt x="615" y="387"/>
                  </a:lnTo>
                  <a:lnTo>
                    <a:pt x="619" y="358"/>
                  </a:lnTo>
                  <a:lnTo>
                    <a:pt x="621" y="329"/>
                  </a:lnTo>
                  <a:lnTo>
                    <a:pt x="621" y="329"/>
                  </a:lnTo>
                  <a:lnTo>
                    <a:pt x="619" y="298"/>
                  </a:lnTo>
                  <a:lnTo>
                    <a:pt x="615" y="270"/>
                  </a:lnTo>
                  <a:lnTo>
                    <a:pt x="607" y="242"/>
                  </a:lnTo>
                  <a:lnTo>
                    <a:pt x="598" y="215"/>
                  </a:lnTo>
                  <a:lnTo>
                    <a:pt x="586" y="189"/>
                  </a:lnTo>
                  <a:lnTo>
                    <a:pt x="571" y="166"/>
                  </a:lnTo>
                  <a:lnTo>
                    <a:pt x="553" y="143"/>
                  </a:lnTo>
                  <a:lnTo>
                    <a:pt x="535" y="122"/>
                  </a:lnTo>
                  <a:lnTo>
                    <a:pt x="514" y="103"/>
                  </a:lnTo>
                  <a:lnTo>
                    <a:pt x="492" y="87"/>
                  </a:lnTo>
                  <a:lnTo>
                    <a:pt x="467" y="72"/>
                  </a:lnTo>
                  <a:lnTo>
                    <a:pt x="442" y="60"/>
                  </a:lnTo>
                  <a:lnTo>
                    <a:pt x="416" y="51"/>
                  </a:lnTo>
                  <a:lnTo>
                    <a:pt x="388" y="43"/>
                  </a:lnTo>
                  <a:lnTo>
                    <a:pt x="358"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6"/>
            <p:cNvSpPr>
              <a:spLocks noEditPoints="1"/>
            </p:cNvSpPr>
            <p:nvPr/>
          </p:nvSpPr>
          <p:spPr bwMode="auto">
            <a:xfrm>
              <a:off x="7729538" y="2675573"/>
              <a:ext cx="249238" cy="198438"/>
            </a:xfrm>
            <a:custGeom>
              <a:avLst/>
              <a:gdLst>
                <a:gd name="T0" fmla="*/ 258 w 313"/>
                <a:gd name="T1" fmla="*/ 2 h 252"/>
                <a:gd name="T2" fmla="*/ 255 w 313"/>
                <a:gd name="T3" fmla="*/ 12 h 252"/>
                <a:gd name="T4" fmla="*/ 237 w 313"/>
                <a:gd name="T5" fmla="*/ 25 h 252"/>
                <a:gd name="T6" fmla="*/ 223 w 313"/>
                <a:gd name="T7" fmla="*/ 19 h 252"/>
                <a:gd name="T8" fmla="*/ 216 w 313"/>
                <a:gd name="T9" fmla="*/ 4 h 252"/>
                <a:gd name="T10" fmla="*/ 181 w 313"/>
                <a:gd name="T11" fmla="*/ 0 h 252"/>
                <a:gd name="T12" fmla="*/ 176 w 313"/>
                <a:gd name="T13" fmla="*/ 8 h 252"/>
                <a:gd name="T14" fmla="*/ 160 w 313"/>
                <a:gd name="T15" fmla="*/ 25 h 252"/>
                <a:gd name="T16" fmla="*/ 148 w 313"/>
                <a:gd name="T17" fmla="*/ 23 h 252"/>
                <a:gd name="T18" fmla="*/ 136 w 313"/>
                <a:gd name="T19" fmla="*/ 4 h 252"/>
                <a:gd name="T20" fmla="*/ 101 w 313"/>
                <a:gd name="T21" fmla="*/ 0 h 252"/>
                <a:gd name="T22" fmla="*/ 95 w 313"/>
                <a:gd name="T23" fmla="*/ 4 h 252"/>
                <a:gd name="T24" fmla="*/ 83 w 313"/>
                <a:gd name="T25" fmla="*/ 23 h 252"/>
                <a:gd name="T26" fmla="*/ 71 w 313"/>
                <a:gd name="T27" fmla="*/ 25 h 252"/>
                <a:gd name="T28" fmla="*/ 55 w 313"/>
                <a:gd name="T29" fmla="*/ 8 h 252"/>
                <a:gd name="T30" fmla="*/ 50 w 313"/>
                <a:gd name="T31" fmla="*/ 0 h 252"/>
                <a:gd name="T32" fmla="*/ 0 w 313"/>
                <a:gd name="T33" fmla="*/ 4 h 252"/>
                <a:gd name="T34" fmla="*/ 5 w 313"/>
                <a:gd name="T35" fmla="*/ 252 h 252"/>
                <a:gd name="T36" fmla="*/ 313 w 313"/>
                <a:gd name="T37" fmla="*/ 248 h 252"/>
                <a:gd name="T38" fmla="*/ 308 w 313"/>
                <a:gd name="T39" fmla="*/ 0 h 252"/>
                <a:gd name="T40" fmla="*/ 71 w 313"/>
                <a:gd name="T41" fmla="*/ 101 h 252"/>
                <a:gd name="T42" fmla="*/ 82 w 313"/>
                <a:gd name="T43" fmla="*/ 85 h 252"/>
                <a:gd name="T44" fmla="*/ 95 w 313"/>
                <a:gd name="T45" fmla="*/ 81 h 252"/>
                <a:gd name="T46" fmla="*/ 113 w 313"/>
                <a:gd name="T47" fmla="*/ 88 h 252"/>
                <a:gd name="T48" fmla="*/ 121 w 313"/>
                <a:gd name="T49" fmla="*/ 105 h 252"/>
                <a:gd name="T50" fmla="*/ 118 w 313"/>
                <a:gd name="T51" fmla="*/ 125 h 252"/>
                <a:gd name="T52" fmla="*/ 105 w 313"/>
                <a:gd name="T53" fmla="*/ 139 h 252"/>
                <a:gd name="T54" fmla="*/ 90 w 313"/>
                <a:gd name="T55" fmla="*/ 140 h 252"/>
                <a:gd name="T56" fmla="*/ 75 w 313"/>
                <a:gd name="T57" fmla="*/ 129 h 252"/>
                <a:gd name="T58" fmla="*/ 70 w 313"/>
                <a:gd name="T59" fmla="*/ 105 h 252"/>
                <a:gd name="T60" fmla="*/ 46 w 313"/>
                <a:gd name="T61" fmla="*/ 191 h 252"/>
                <a:gd name="T62" fmla="*/ 40 w 313"/>
                <a:gd name="T63" fmla="*/ 187 h 252"/>
                <a:gd name="T64" fmla="*/ 51 w 313"/>
                <a:gd name="T65" fmla="*/ 162 h 252"/>
                <a:gd name="T66" fmla="*/ 75 w 313"/>
                <a:gd name="T67" fmla="*/ 151 h 252"/>
                <a:gd name="T68" fmla="*/ 129 w 313"/>
                <a:gd name="T69" fmla="*/ 154 h 252"/>
                <a:gd name="T70" fmla="*/ 148 w 313"/>
                <a:gd name="T71" fmla="*/ 172 h 252"/>
                <a:gd name="T72" fmla="*/ 152 w 313"/>
                <a:gd name="T73" fmla="*/ 187 h 252"/>
                <a:gd name="T74" fmla="*/ 146 w 313"/>
                <a:gd name="T75" fmla="*/ 191 h 252"/>
                <a:gd name="T76" fmla="*/ 183 w 313"/>
                <a:gd name="T77" fmla="*/ 174 h 252"/>
                <a:gd name="T78" fmla="*/ 179 w 313"/>
                <a:gd name="T79" fmla="*/ 167 h 252"/>
                <a:gd name="T80" fmla="*/ 187 w 313"/>
                <a:gd name="T81" fmla="*/ 159 h 252"/>
                <a:gd name="T82" fmla="*/ 254 w 313"/>
                <a:gd name="T83" fmla="*/ 160 h 252"/>
                <a:gd name="T84" fmla="*/ 255 w 313"/>
                <a:gd name="T85" fmla="*/ 170 h 252"/>
                <a:gd name="T86" fmla="*/ 249 w 313"/>
                <a:gd name="T87" fmla="*/ 175 h 252"/>
                <a:gd name="T88" fmla="*/ 183 w 313"/>
                <a:gd name="T89" fmla="*/ 133 h 252"/>
                <a:gd name="T90" fmla="*/ 179 w 313"/>
                <a:gd name="T91" fmla="*/ 125 h 252"/>
                <a:gd name="T92" fmla="*/ 187 w 313"/>
                <a:gd name="T93" fmla="*/ 117 h 252"/>
                <a:gd name="T94" fmla="*/ 274 w 313"/>
                <a:gd name="T95" fmla="*/ 120 h 252"/>
                <a:gd name="T96" fmla="*/ 277 w 313"/>
                <a:gd name="T97" fmla="*/ 129 h 252"/>
                <a:gd name="T98" fmla="*/ 269 w 313"/>
                <a:gd name="T99" fmla="*/ 13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3" h="252">
                  <a:moveTo>
                    <a:pt x="308" y="0"/>
                  </a:moveTo>
                  <a:lnTo>
                    <a:pt x="262" y="0"/>
                  </a:lnTo>
                  <a:lnTo>
                    <a:pt x="262" y="0"/>
                  </a:lnTo>
                  <a:lnTo>
                    <a:pt x="258" y="2"/>
                  </a:lnTo>
                  <a:lnTo>
                    <a:pt x="257" y="4"/>
                  </a:lnTo>
                  <a:lnTo>
                    <a:pt x="257" y="4"/>
                  </a:lnTo>
                  <a:lnTo>
                    <a:pt x="257" y="8"/>
                  </a:lnTo>
                  <a:lnTo>
                    <a:pt x="255" y="12"/>
                  </a:lnTo>
                  <a:lnTo>
                    <a:pt x="251" y="19"/>
                  </a:lnTo>
                  <a:lnTo>
                    <a:pt x="245" y="23"/>
                  </a:lnTo>
                  <a:lnTo>
                    <a:pt x="241" y="25"/>
                  </a:lnTo>
                  <a:lnTo>
                    <a:pt x="237" y="25"/>
                  </a:lnTo>
                  <a:lnTo>
                    <a:pt x="237" y="25"/>
                  </a:lnTo>
                  <a:lnTo>
                    <a:pt x="232" y="25"/>
                  </a:lnTo>
                  <a:lnTo>
                    <a:pt x="228" y="23"/>
                  </a:lnTo>
                  <a:lnTo>
                    <a:pt x="223" y="19"/>
                  </a:lnTo>
                  <a:lnTo>
                    <a:pt x="218" y="12"/>
                  </a:lnTo>
                  <a:lnTo>
                    <a:pt x="218" y="8"/>
                  </a:lnTo>
                  <a:lnTo>
                    <a:pt x="216" y="4"/>
                  </a:lnTo>
                  <a:lnTo>
                    <a:pt x="216" y="4"/>
                  </a:lnTo>
                  <a:lnTo>
                    <a:pt x="215" y="2"/>
                  </a:lnTo>
                  <a:lnTo>
                    <a:pt x="211" y="0"/>
                  </a:lnTo>
                  <a:lnTo>
                    <a:pt x="181" y="0"/>
                  </a:lnTo>
                  <a:lnTo>
                    <a:pt x="181" y="0"/>
                  </a:lnTo>
                  <a:lnTo>
                    <a:pt x="177" y="2"/>
                  </a:lnTo>
                  <a:lnTo>
                    <a:pt x="176" y="4"/>
                  </a:lnTo>
                  <a:lnTo>
                    <a:pt x="176" y="4"/>
                  </a:lnTo>
                  <a:lnTo>
                    <a:pt x="176" y="8"/>
                  </a:lnTo>
                  <a:lnTo>
                    <a:pt x="175" y="12"/>
                  </a:lnTo>
                  <a:lnTo>
                    <a:pt x="171" y="19"/>
                  </a:lnTo>
                  <a:lnTo>
                    <a:pt x="164" y="23"/>
                  </a:lnTo>
                  <a:lnTo>
                    <a:pt x="160" y="25"/>
                  </a:lnTo>
                  <a:lnTo>
                    <a:pt x="156" y="25"/>
                  </a:lnTo>
                  <a:lnTo>
                    <a:pt x="156" y="25"/>
                  </a:lnTo>
                  <a:lnTo>
                    <a:pt x="152" y="25"/>
                  </a:lnTo>
                  <a:lnTo>
                    <a:pt x="148" y="23"/>
                  </a:lnTo>
                  <a:lnTo>
                    <a:pt x="142" y="19"/>
                  </a:lnTo>
                  <a:lnTo>
                    <a:pt x="137" y="12"/>
                  </a:lnTo>
                  <a:lnTo>
                    <a:pt x="136" y="8"/>
                  </a:lnTo>
                  <a:lnTo>
                    <a:pt x="136" y="4"/>
                  </a:lnTo>
                  <a:lnTo>
                    <a:pt x="136" y="4"/>
                  </a:lnTo>
                  <a:lnTo>
                    <a:pt x="134" y="2"/>
                  </a:lnTo>
                  <a:lnTo>
                    <a:pt x="130" y="0"/>
                  </a:lnTo>
                  <a:lnTo>
                    <a:pt x="101" y="0"/>
                  </a:lnTo>
                  <a:lnTo>
                    <a:pt x="101" y="0"/>
                  </a:lnTo>
                  <a:lnTo>
                    <a:pt x="97" y="2"/>
                  </a:lnTo>
                  <a:lnTo>
                    <a:pt x="95" y="4"/>
                  </a:lnTo>
                  <a:lnTo>
                    <a:pt x="95" y="4"/>
                  </a:lnTo>
                  <a:lnTo>
                    <a:pt x="95" y="8"/>
                  </a:lnTo>
                  <a:lnTo>
                    <a:pt x="94" y="12"/>
                  </a:lnTo>
                  <a:lnTo>
                    <a:pt x="90" y="19"/>
                  </a:lnTo>
                  <a:lnTo>
                    <a:pt x="83" y="23"/>
                  </a:lnTo>
                  <a:lnTo>
                    <a:pt x="79" y="25"/>
                  </a:lnTo>
                  <a:lnTo>
                    <a:pt x="75" y="25"/>
                  </a:lnTo>
                  <a:lnTo>
                    <a:pt x="75" y="25"/>
                  </a:lnTo>
                  <a:lnTo>
                    <a:pt x="71" y="25"/>
                  </a:lnTo>
                  <a:lnTo>
                    <a:pt x="67" y="23"/>
                  </a:lnTo>
                  <a:lnTo>
                    <a:pt x="62" y="19"/>
                  </a:lnTo>
                  <a:lnTo>
                    <a:pt x="56" y="12"/>
                  </a:lnTo>
                  <a:lnTo>
                    <a:pt x="55" y="8"/>
                  </a:lnTo>
                  <a:lnTo>
                    <a:pt x="55" y="4"/>
                  </a:lnTo>
                  <a:lnTo>
                    <a:pt x="55" y="4"/>
                  </a:lnTo>
                  <a:lnTo>
                    <a:pt x="54" y="2"/>
                  </a:lnTo>
                  <a:lnTo>
                    <a:pt x="50" y="0"/>
                  </a:lnTo>
                  <a:lnTo>
                    <a:pt x="5" y="0"/>
                  </a:lnTo>
                  <a:lnTo>
                    <a:pt x="5" y="0"/>
                  </a:lnTo>
                  <a:lnTo>
                    <a:pt x="1" y="2"/>
                  </a:lnTo>
                  <a:lnTo>
                    <a:pt x="0" y="4"/>
                  </a:lnTo>
                  <a:lnTo>
                    <a:pt x="0" y="248"/>
                  </a:lnTo>
                  <a:lnTo>
                    <a:pt x="0" y="248"/>
                  </a:lnTo>
                  <a:lnTo>
                    <a:pt x="1" y="250"/>
                  </a:lnTo>
                  <a:lnTo>
                    <a:pt x="5" y="252"/>
                  </a:lnTo>
                  <a:lnTo>
                    <a:pt x="308" y="252"/>
                  </a:lnTo>
                  <a:lnTo>
                    <a:pt x="308" y="252"/>
                  </a:lnTo>
                  <a:lnTo>
                    <a:pt x="310" y="250"/>
                  </a:lnTo>
                  <a:lnTo>
                    <a:pt x="313" y="248"/>
                  </a:lnTo>
                  <a:lnTo>
                    <a:pt x="313" y="4"/>
                  </a:lnTo>
                  <a:lnTo>
                    <a:pt x="313" y="4"/>
                  </a:lnTo>
                  <a:lnTo>
                    <a:pt x="310" y="2"/>
                  </a:lnTo>
                  <a:lnTo>
                    <a:pt x="308" y="0"/>
                  </a:lnTo>
                  <a:lnTo>
                    <a:pt x="308" y="0"/>
                  </a:lnTo>
                  <a:close/>
                  <a:moveTo>
                    <a:pt x="70" y="105"/>
                  </a:moveTo>
                  <a:lnTo>
                    <a:pt x="70" y="105"/>
                  </a:lnTo>
                  <a:lnTo>
                    <a:pt x="71" y="101"/>
                  </a:lnTo>
                  <a:lnTo>
                    <a:pt x="73" y="96"/>
                  </a:lnTo>
                  <a:lnTo>
                    <a:pt x="75" y="92"/>
                  </a:lnTo>
                  <a:lnTo>
                    <a:pt x="78" y="88"/>
                  </a:lnTo>
                  <a:lnTo>
                    <a:pt x="82" y="85"/>
                  </a:lnTo>
                  <a:lnTo>
                    <a:pt x="86" y="82"/>
                  </a:lnTo>
                  <a:lnTo>
                    <a:pt x="90" y="81"/>
                  </a:lnTo>
                  <a:lnTo>
                    <a:pt x="95" y="81"/>
                  </a:lnTo>
                  <a:lnTo>
                    <a:pt x="95" y="81"/>
                  </a:lnTo>
                  <a:lnTo>
                    <a:pt x="101" y="81"/>
                  </a:lnTo>
                  <a:lnTo>
                    <a:pt x="105" y="82"/>
                  </a:lnTo>
                  <a:lnTo>
                    <a:pt x="110" y="85"/>
                  </a:lnTo>
                  <a:lnTo>
                    <a:pt x="113" y="88"/>
                  </a:lnTo>
                  <a:lnTo>
                    <a:pt x="117" y="92"/>
                  </a:lnTo>
                  <a:lnTo>
                    <a:pt x="118" y="96"/>
                  </a:lnTo>
                  <a:lnTo>
                    <a:pt x="121" y="101"/>
                  </a:lnTo>
                  <a:lnTo>
                    <a:pt x="121" y="105"/>
                  </a:lnTo>
                  <a:lnTo>
                    <a:pt x="121" y="116"/>
                  </a:lnTo>
                  <a:lnTo>
                    <a:pt x="121" y="116"/>
                  </a:lnTo>
                  <a:lnTo>
                    <a:pt x="121" y="121"/>
                  </a:lnTo>
                  <a:lnTo>
                    <a:pt x="118" y="125"/>
                  </a:lnTo>
                  <a:lnTo>
                    <a:pt x="117" y="129"/>
                  </a:lnTo>
                  <a:lnTo>
                    <a:pt x="113" y="133"/>
                  </a:lnTo>
                  <a:lnTo>
                    <a:pt x="110" y="137"/>
                  </a:lnTo>
                  <a:lnTo>
                    <a:pt x="105" y="139"/>
                  </a:lnTo>
                  <a:lnTo>
                    <a:pt x="101" y="140"/>
                  </a:lnTo>
                  <a:lnTo>
                    <a:pt x="95" y="141"/>
                  </a:lnTo>
                  <a:lnTo>
                    <a:pt x="95" y="141"/>
                  </a:lnTo>
                  <a:lnTo>
                    <a:pt x="90" y="140"/>
                  </a:lnTo>
                  <a:lnTo>
                    <a:pt x="86" y="139"/>
                  </a:lnTo>
                  <a:lnTo>
                    <a:pt x="82" y="137"/>
                  </a:lnTo>
                  <a:lnTo>
                    <a:pt x="78" y="133"/>
                  </a:lnTo>
                  <a:lnTo>
                    <a:pt x="75" y="129"/>
                  </a:lnTo>
                  <a:lnTo>
                    <a:pt x="73" y="125"/>
                  </a:lnTo>
                  <a:lnTo>
                    <a:pt x="71" y="121"/>
                  </a:lnTo>
                  <a:lnTo>
                    <a:pt x="70" y="116"/>
                  </a:lnTo>
                  <a:lnTo>
                    <a:pt x="70" y="105"/>
                  </a:lnTo>
                  <a:close/>
                  <a:moveTo>
                    <a:pt x="146" y="191"/>
                  </a:moveTo>
                  <a:lnTo>
                    <a:pt x="146" y="191"/>
                  </a:lnTo>
                  <a:lnTo>
                    <a:pt x="146" y="191"/>
                  </a:lnTo>
                  <a:lnTo>
                    <a:pt x="46" y="191"/>
                  </a:lnTo>
                  <a:lnTo>
                    <a:pt x="46" y="191"/>
                  </a:lnTo>
                  <a:lnTo>
                    <a:pt x="42" y="190"/>
                  </a:lnTo>
                  <a:lnTo>
                    <a:pt x="40" y="187"/>
                  </a:lnTo>
                  <a:lnTo>
                    <a:pt x="40" y="187"/>
                  </a:lnTo>
                  <a:lnTo>
                    <a:pt x="40" y="179"/>
                  </a:lnTo>
                  <a:lnTo>
                    <a:pt x="43" y="172"/>
                  </a:lnTo>
                  <a:lnTo>
                    <a:pt x="46" y="167"/>
                  </a:lnTo>
                  <a:lnTo>
                    <a:pt x="51" y="162"/>
                  </a:lnTo>
                  <a:lnTo>
                    <a:pt x="55" y="158"/>
                  </a:lnTo>
                  <a:lnTo>
                    <a:pt x="62" y="154"/>
                  </a:lnTo>
                  <a:lnTo>
                    <a:pt x="69" y="152"/>
                  </a:lnTo>
                  <a:lnTo>
                    <a:pt x="75" y="151"/>
                  </a:lnTo>
                  <a:lnTo>
                    <a:pt x="116" y="151"/>
                  </a:lnTo>
                  <a:lnTo>
                    <a:pt x="116" y="151"/>
                  </a:lnTo>
                  <a:lnTo>
                    <a:pt x="122" y="152"/>
                  </a:lnTo>
                  <a:lnTo>
                    <a:pt x="129" y="154"/>
                  </a:lnTo>
                  <a:lnTo>
                    <a:pt x="136" y="158"/>
                  </a:lnTo>
                  <a:lnTo>
                    <a:pt x="140" y="162"/>
                  </a:lnTo>
                  <a:lnTo>
                    <a:pt x="145" y="166"/>
                  </a:lnTo>
                  <a:lnTo>
                    <a:pt x="148" y="172"/>
                  </a:lnTo>
                  <a:lnTo>
                    <a:pt x="151" y="179"/>
                  </a:lnTo>
                  <a:lnTo>
                    <a:pt x="151" y="186"/>
                  </a:lnTo>
                  <a:lnTo>
                    <a:pt x="151" y="186"/>
                  </a:lnTo>
                  <a:lnTo>
                    <a:pt x="152" y="187"/>
                  </a:lnTo>
                  <a:lnTo>
                    <a:pt x="152" y="187"/>
                  </a:lnTo>
                  <a:lnTo>
                    <a:pt x="149" y="190"/>
                  </a:lnTo>
                  <a:lnTo>
                    <a:pt x="146" y="191"/>
                  </a:lnTo>
                  <a:lnTo>
                    <a:pt x="146" y="191"/>
                  </a:lnTo>
                  <a:close/>
                  <a:moveTo>
                    <a:pt x="249" y="175"/>
                  </a:moveTo>
                  <a:lnTo>
                    <a:pt x="187" y="175"/>
                  </a:lnTo>
                  <a:lnTo>
                    <a:pt x="187" y="175"/>
                  </a:lnTo>
                  <a:lnTo>
                    <a:pt x="183" y="174"/>
                  </a:lnTo>
                  <a:lnTo>
                    <a:pt x="180" y="172"/>
                  </a:lnTo>
                  <a:lnTo>
                    <a:pt x="179" y="170"/>
                  </a:lnTo>
                  <a:lnTo>
                    <a:pt x="179" y="167"/>
                  </a:lnTo>
                  <a:lnTo>
                    <a:pt x="179" y="167"/>
                  </a:lnTo>
                  <a:lnTo>
                    <a:pt x="179" y="163"/>
                  </a:lnTo>
                  <a:lnTo>
                    <a:pt x="180" y="160"/>
                  </a:lnTo>
                  <a:lnTo>
                    <a:pt x="183" y="159"/>
                  </a:lnTo>
                  <a:lnTo>
                    <a:pt x="187" y="159"/>
                  </a:lnTo>
                  <a:lnTo>
                    <a:pt x="249" y="159"/>
                  </a:lnTo>
                  <a:lnTo>
                    <a:pt x="249" y="159"/>
                  </a:lnTo>
                  <a:lnTo>
                    <a:pt x="251" y="159"/>
                  </a:lnTo>
                  <a:lnTo>
                    <a:pt x="254" y="160"/>
                  </a:lnTo>
                  <a:lnTo>
                    <a:pt x="255" y="163"/>
                  </a:lnTo>
                  <a:lnTo>
                    <a:pt x="257" y="167"/>
                  </a:lnTo>
                  <a:lnTo>
                    <a:pt x="257" y="167"/>
                  </a:lnTo>
                  <a:lnTo>
                    <a:pt x="255" y="170"/>
                  </a:lnTo>
                  <a:lnTo>
                    <a:pt x="254" y="172"/>
                  </a:lnTo>
                  <a:lnTo>
                    <a:pt x="251" y="174"/>
                  </a:lnTo>
                  <a:lnTo>
                    <a:pt x="249" y="175"/>
                  </a:lnTo>
                  <a:lnTo>
                    <a:pt x="249" y="175"/>
                  </a:lnTo>
                  <a:close/>
                  <a:moveTo>
                    <a:pt x="269" y="133"/>
                  </a:moveTo>
                  <a:lnTo>
                    <a:pt x="187" y="133"/>
                  </a:lnTo>
                  <a:lnTo>
                    <a:pt x="187" y="133"/>
                  </a:lnTo>
                  <a:lnTo>
                    <a:pt x="183" y="133"/>
                  </a:lnTo>
                  <a:lnTo>
                    <a:pt x="180" y="132"/>
                  </a:lnTo>
                  <a:lnTo>
                    <a:pt x="179" y="129"/>
                  </a:lnTo>
                  <a:lnTo>
                    <a:pt x="179" y="125"/>
                  </a:lnTo>
                  <a:lnTo>
                    <a:pt x="179" y="125"/>
                  </a:lnTo>
                  <a:lnTo>
                    <a:pt x="179" y="123"/>
                  </a:lnTo>
                  <a:lnTo>
                    <a:pt x="180" y="120"/>
                  </a:lnTo>
                  <a:lnTo>
                    <a:pt x="183" y="119"/>
                  </a:lnTo>
                  <a:lnTo>
                    <a:pt x="187" y="117"/>
                  </a:lnTo>
                  <a:lnTo>
                    <a:pt x="269" y="117"/>
                  </a:lnTo>
                  <a:lnTo>
                    <a:pt x="269" y="117"/>
                  </a:lnTo>
                  <a:lnTo>
                    <a:pt x="271" y="119"/>
                  </a:lnTo>
                  <a:lnTo>
                    <a:pt x="274" y="120"/>
                  </a:lnTo>
                  <a:lnTo>
                    <a:pt x="277" y="123"/>
                  </a:lnTo>
                  <a:lnTo>
                    <a:pt x="277" y="125"/>
                  </a:lnTo>
                  <a:lnTo>
                    <a:pt x="277" y="125"/>
                  </a:lnTo>
                  <a:lnTo>
                    <a:pt x="277" y="129"/>
                  </a:lnTo>
                  <a:lnTo>
                    <a:pt x="274" y="132"/>
                  </a:lnTo>
                  <a:lnTo>
                    <a:pt x="271" y="133"/>
                  </a:lnTo>
                  <a:lnTo>
                    <a:pt x="269" y="133"/>
                  </a:lnTo>
                  <a:lnTo>
                    <a:pt x="269"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131036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tfpLayoutConfig" hidden="1"/>
          <p:cNvSpPr txBox="1"/>
          <p:nvPr/>
        </p:nvSpPr>
        <p:spPr bwMode="gray">
          <a:xfrm>
            <a:off x="9525" y="866775"/>
            <a:ext cx="408791" cy="69916"/>
          </a:xfrm>
          <a:prstGeom prst="rect">
            <a:avLst/>
          </a:prstGeom>
          <a:noFill/>
        </p:spPr>
        <p:txBody>
          <a:bodyPr vert="horz" wrap="none" lIns="27000" tIns="27000" rIns="27000" bIns="27000" rtlCol="0">
            <a:spAutoFit/>
          </a:bodyPr>
          <a:lstStyle/>
          <a:p>
            <a:pPr marL="0" indent="0">
              <a:buFontTx/>
              <a:buNone/>
            </a:pPr>
            <a:r>
              <a:rPr lang="en-US" sz="100" dirty="0">
                <a:solidFill>
                  <a:srgbClr val="FFFFFF">
                    <a:alpha val="0"/>
                  </a:srgbClr>
                </a:solidFill>
              </a:rPr>
              <a:t>overall_0_131600703271538582 columns_1_131600694444874709 </a:t>
            </a:r>
          </a:p>
        </p:txBody>
      </p:sp>
      <p:sp>
        <p:nvSpPr>
          <p:cNvPr id="10" name="TextBox 9"/>
          <p:cNvSpPr txBox="1"/>
          <p:nvPr/>
        </p:nvSpPr>
        <p:spPr bwMode="gray">
          <a:xfrm>
            <a:off x="209549" y="3694151"/>
            <a:ext cx="4161677" cy="885524"/>
          </a:xfrm>
          <a:prstGeom prst="rect">
            <a:avLst/>
          </a:prstGeom>
          <a:noFill/>
        </p:spPr>
        <p:txBody>
          <a:bodyPr wrap="none" lIns="27000" tIns="27000" rIns="27000" bIns="27000" rtlCol="0">
            <a:spAutoFit/>
          </a:bodyPr>
          <a:lstStyle/>
          <a:p>
            <a:pPr marL="0" indent="0">
              <a:buFontTx/>
              <a:buNone/>
            </a:pPr>
            <a:r>
              <a:rPr lang="en-US" sz="5400" dirty="0">
                <a:solidFill>
                  <a:schemeClr val="accent3"/>
                </a:solidFill>
              </a:rPr>
              <a:t>Any </a:t>
            </a:r>
            <a:r>
              <a:rPr lang="en-US" sz="5400" dirty="0" smtClean="0">
                <a:solidFill>
                  <a:schemeClr val="accent3"/>
                </a:solidFill>
              </a:rPr>
              <a:t>questions</a:t>
            </a:r>
            <a:endParaRPr lang="en-US" sz="5400" dirty="0">
              <a:solidFill>
                <a:schemeClr val="accent3"/>
              </a:solidFill>
            </a:endParaRPr>
          </a:p>
        </p:txBody>
      </p:sp>
      <p:grpSp>
        <p:nvGrpSpPr>
          <p:cNvPr id="16" name="Group 15"/>
          <p:cNvGrpSpPr/>
          <p:nvPr/>
        </p:nvGrpSpPr>
        <p:grpSpPr>
          <a:xfrm>
            <a:off x="255351" y="2878695"/>
            <a:ext cx="8638162" cy="2640258"/>
            <a:chOff x="340468" y="2792063"/>
            <a:chExt cx="11517549" cy="3520344"/>
          </a:xfrm>
          <a:solidFill>
            <a:srgbClr val="0070C0"/>
          </a:solidFill>
        </p:grpSpPr>
        <p:sp>
          <p:nvSpPr>
            <p:cNvPr id="12" name="Freeform 11"/>
            <p:cNvSpPr/>
            <p:nvPr/>
          </p:nvSpPr>
          <p:spPr bwMode="gray">
            <a:xfrm>
              <a:off x="340468" y="2792063"/>
              <a:ext cx="11517549" cy="2781884"/>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7549" h="2781884">
                  <a:moveTo>
                    <a:pt x="0" y="2781884"/>
                  </a:moveTo>
                  <a:lnTo>
                    <a:pt x="8171234" y="2781884"/>
                  </a:lnTo>
                  <a:cubicBezTo>
                    <a:pt x="8122265" y="1634141"/>
                    <a:pt x="9178612" y="1581490"/>
                    <a:pt x="9105089" y="953084"/>
                  </a:cubicBezTo>
                  <a:cubicBezTo>
                    <a:pt x="9028022" y="294389"/>
                    <a:pt x="7861458" y="46386"/>
                    <a:pt x="7704306" y="1098999"/>
                  </a:cubicBezTo>
                  <a:lnTo>
                    <a:pt x="7247106" y="1040633"/>
                  </a:lnTo>
                  <a:cubicBezTo>
                    <a:pt x="7287294" y="-229409"/>
                    <a:pt x="9306484" y="-382879"/>
                    <a:pt x="9527905" y="835003"/>
                  </a:cubicBezTo>
                  <a:cubicBezTo>
                    <a:pt x="9703088" y="1798564"/>
                    <a:pt x="8507640" y="1802618"/>
                    <a:pt x="8599251" y="2781884"/>
                  </a:cubicBezTo>
                  <a:lnTo>
                    <a:pt x="11517549" y="2781884"/>
                  </a:lnTo>
                </a:path>
              </a:pathLst>
            </a:custGeom>
            <a:solidFill>
              <a:schemeClr val="accent3"/>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DDDDDD"/>
                </a:solidFill>
              </a:endParaRPr>
            </a:p>
          </p:txBody>
        </p:sp>
        <p:sp>
          <p:nvSpPr>
            <p:cNvPr id="13" name="Rectangle 12"/>
            <p:cNvSpPr/>
            <p:nvPr/>
          </p:nvSpPr>
          <p:spPr bwMode="gray">
            <a:xfrm>
              <a:off x="8513806" y="5890341"/>
              <a:ext cx="422066" cy="422066"/>
            </a:xfrm>
            <a:prstGeom prst="rect">
              <a:avLst/>
            </a:prstGeom>
            <a:grpFill/>
            <a:ln w="19050" cap="flat" cmpd="sng" algn="ctr">
              <a:solidFill>
                <a:srgbClr val="166BB8"/>
              </a:solidFill>
              <a:prstDash val="solid"/>
              <a:miter lim="800000"/>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0" indent="0" algn="ctr">
                <a:buFontTx/>
                <a:buNone/>
              </a:pPr>
              <a:endParaRPr lang="en-US" sz="1200" dirty="0" err="1">
                <a:solidFill>
                  <a:prstClr val="black"/>
                </a:solidFill>
              </a:endParaRPr>
            </a:p>
          </p:txBody>
        </p:sp>
      </p:grpSp>
      <p:sp>
        <p:nvSpPr>
          <p:cNvPr id="2" name="Rectangle 1"/>
          <p:cNvSpPr/>
          <p:nvPr/>
        </p:nvSpPr>
        <p:spPr bwMode="gray">
          <a:xfrm>
            <a:off x="209549" y="190500"/>
            <a:ext cx="8763001" cy="173355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GB" sz="1600" dirty="0" err="1" smtClean="0">
              <a:solidFill>
                <a:schemeClr val="tx1"/>
              </a:solidFill>
            </a:endParaRPr>
          </a:p>
        </p:txBody>
      </p:sp>
      <p:sp>
        <p:nvSpPr>
          <p:cNvPr id="8"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532092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Industry – Short Straits Operators Panel</a:t>
            </a:r>
          </a:p>
          <a:p>
            <a:r>
              <a:rPr lang="en-GB" sz="3200" b="0" dirty="0" smtClean="0">
                <a:solidFill>
                  <a:schemeClr val="tx1"/>
                </a:solidFill>
              </a:rPr>
              <a:t>Eurotunnel – Jo </a:t>
            </a:r>
            <a:r>
              <a:rPr lang="en-GB" sz="3200" b="0" dirty="0" err="1" smtClean="0">
                <a:solidFill>
                  <a:schemeClr val="tx1"/>
                </a:solidFill>
              </a:rPr>
              <a:t>Willacy</a:t>
            </a:r>
            <a:endParaRPr lang="en-GB" sz="3200" b="0" dirty="0" smtClean="0">
              <a:solidFill>
                <a:schemeClr val="tx1"/>
              </a:solidFill>
            </a:endParaRPr>
          </a:p>
          <a:p>
            <a:r>
              <a:rPr lang="en-GB" sz="3200" b="0" dirty="0" smtClean="0">
                <a:solidFill>
                  <a:schemeClr val="tx1"/>
                </a:solidFill>
              </a:rPr>
              <a:t>Brittany Ferries – Steve James</a:t>
            </a:r>
          </a:p>
          <a:p>
            <a:r>
              <a:rPr lang="en-GB" sz="3200" b="0" dirty="0" smtClean="0">
                <a:solidFill>
                  <a:schemeClr val="tx1"/>
                </a:solidFill>
              </a:rPr>
              <a:t>DFDS Ferries</a:t>
            </a:r>
          </a:p>
          <a:p>
            <a:r>
              <a:rPr lang="en-GB" sz="3200" b="0" dirty="0" smtClean="0">
                <a:solidFill>
                  <a:schemeClr val="tx1"/>
                </a:solidFill>
              </a:rPr>
              <a:t>P&amp;O Ferries – Alex Cork</a:t>
            </a:r>
            <a:endParaRPr lang="en-GB" sz="2400" b="0" dirty="0">
              <a:solidFill>
                <a:schemeClr val="tx1"/>
              </a:solidFill>
            </a:endParaRP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3592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P&amp;O Ferries</a:t>
            </a:r>
            <a:endParaRPr lang="en-GB" dirty="0"/>
          </a:p>
          <a:p>
            <a:r>
              <a:rPr lang="en-GB" sz="2400" b="0" dirty="0" smtClean="0">
                <a:solidFill>
                  <a:schemeClr val="tx1"/>
                </a:solidFill>
              </a:rPr>
              <a:t>Alex Cork – </a:t>
            </a:r>
            <a:r>
              <a:rPr lang="en-GB" sz="2400" b="0" smtClean="0">
                <a:solidFill>
                  <a:schemeClr val="tx1"/>
                </a:solidFill>
              </a:rPr>
              <a:t>Programme Director/Transformation</a:t>
            </a:r>
            <a:endParaRPr lang="en-GB" sz="2400" b="0" dirty="0" smtClean="0">
              <a:solidFill>
                <a:schemeClr val="tx1"/>
              </a:solidFill>
            </a:endParaRP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53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455" y="138544"/>
            <a:ext cx="8552208" cy="681523"/>
          </a:xfrm>
        </p:spPr>
        <p:txBody>
          <a:bodyPr/>
          <a:lstStyle/>
          <a:p>
            <a:r>
              <a:rPr lang="en-GB" dirty="0" smtClean="0"/>
              <a:t>Mitigations</a:t>
            </a:r>
            <a:endParaRPr lang="en-GB" dirty="0"/>
          </a:p>
        </p:txBody>
      </p:sp>
      <p:sp>
        <p:nvSpPr>
          <p:cNvPr id="6" name="Content Placeholder 1"/>
          <p:cNvSpPr txBox="1">
            <a:spLocks/>
          </p:cNvSpPr>
          <p:nvPr/>
        </p:nvSpPr>
        <p:spPr>
          <a:xfrm>
            <a:off x="320825" y="946565"/>
            <a:ext cx="8552208" cy="5582894"/>
          </a:xfrm>
          <a:prstGeom prst="rect">
            <a:avLst/>
          </a:prstGeom>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None/>
            </a:pPr>
            <a:r>
              <a:rPr lang="en-GB" sz="1600" b="1" dirty="0">
                <a:cs typeface="Arial" panose="020B0604020202020204" pitchFamily="34" charset="0"/>
              </a:rPr>
              <a:t>3 main </a:t>
            </a:r>
            <a:r>
              <a:rPr lang="en-GB" sz="1600" b="1" dirty="0" smtClean="0">
                <a:cs typeface="Arial" panose="020B0604020202020204" pitchFamily="34" charset="0"/>
              </a:rPr>
              <a:t>mitigations</a:t>
            </a:r>
            <a:endParaRPr lang="en-GB" sz="1600" b="1" dirty="0">
              <a:cs typeface="Arial" panose="020B0604020202020204" pitchFamily="34" charset="0"/>
            </a:endParaRPr>
          </a:p>
        </p:txBody>
      </p:sp>
      <p:sp>
        <p:nvSpPr>
          <p:cNvPr id="7"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0" name="TextBox 19"/>
          <p:cNvSpPr txBox="1"/>
          <p:nvPr/>
        </p:nvSpPr>
        <p:spPr bwMode="gray">
          <a:xfrm>
            <a:off x="3222000" y="2862675"/>
            <a:ext cx="2700000" cy="3504412"/>
          </a:xfrm>
          <a:prstGeom prst="rect">
            <a:avLst/>
          </a:prstGeom>
          <a:noFill/>
        </p:spPr>
        <p:txBody>
          <a:bodyPr wrap="square" lIns="36000" tIns="36000" rIns="36000" bIns="36000" rtlCol="0">
            <a:spAutoFit/>
          </a:bodyPr>
          <a:lstStyle/>
          <a:p>
            <a:pPr marL="0" indent="0" algn="ctr">
              <a:spcBef>
                <a:spcPts val="600"/>
              </a:spcBef>
              <a:buNone/>
            </a:pPr>
            <a:r>
              <a:rPr lang="en-GB" b="1" dirty="0">
                <a:cs typeface="Arial" panose="020B0604020202020204" pitchFamily="34" charset="0"/>
              </a:rPr>
              <a:t>Improve “trader” </a:t>
            </a:r>
            <a:r>
              <a:rPr lang="en-GB" b="1" dirty="0" smtClean="0">
                <a:cs typeface="Arial" panose="020B0604020202020204" pitchFamily="34" charset="0"/>
              </a:rPr>
              <a:t>readiness</a:t>
            </a:r>
          </a:p>
          <a:p>
            <a:pPr algn="ctr">
              <a:spcBef>
                <a:spcPts val="600"/>
              </a:spcBef>
              <a:buClr>
                <a:schemeClr val="accent3"/>
              </a:buClr>
            </a:pPr>
            <a:r>
              <a:rPr lang="en-GB" dirty="0" smtClean="0"/>
              <a:t>Major </a:t>
            </a:r>
            <a:r>
              <a:rPr lang="en-GB" dirty="0"/>
              <a:t>work on communications over the summer.  “Brexit Fatigue” means limited impact until new PM provides more </a:t>
            </a:r>
            <a:r>
              <a:rPr lang="en-GB" dirty="0" smtClean="0"/>
              <a:t>clarity.</a:t>
            </a:r>
            <a:endParaRPr lang="en-GB" dirty="0"/>
          </a:p>
          <a:p>
            <a:pPr algn="ctr">
              <a:spcBef>
                <a:spcPts val="600"/>
              </a:spcBef>
              <a:buClr>
                <a:schemeClr val="accent3"/>
              </a:buClr>
            </a:pPr>
            <a:r>
              <a:rPr lang="en-GB" dirty="0"/>
              <a:t>Improving traders’ awareness of need for registration, authorisation and financial obligation and time this </a:t>
            </a:r>
            <a:r>
              <a:rPr lang="en-GB" dirty="0" smtClean="0"/>
              <a:t>takes. </a:t>
            </a:r>
            <a:endParaRPr lang="en-GB" dirty="0"/>
          </a:p>
          <a:p>
            <a:pPr algn="ctr">
              <a:spcBef>
                <a:spcPts val="600"/>
              </a:spcBef>
              <a:buClr>
                <a:schemeClr val="accent3"/>
              </a:buClr>
            </a:pPr>
            <a:endParaRPr lang="en-GB" sz="1600" dirty="0" smtClean="0"/>
          </a:p>
        </p:txBody>
      </p:sp>
      <p:sp>
        <p:nvSpPr>
          <p:cNvPr id="21" name="TextBox 20"/>
          <p:cNvSpPr txBox="1"/>
          <p:nvPr/>
        </p:nvSpPr>
        <p:spPr bwMode="gray">
          <a:xfrm>
            <a:off x="304455" y="2858300"/>
            <a:ext cx="2700000" cy="1703919"/>
          </a:xfrm>
          <a:prstGeom prst="rect">
            <a:avLst/>
          </a:prstGeom>
          <a:noFill/>
        </p:spPr>
        <p:txBody>
          <a:bodyPr wrap="square" lIns="36000" tIns="36000" rIns="36000" bIns="36000" rtlCol="0">
            <a:spAutoFit/>
          </a:bodyPr>
          <a:lstStyle/>
          <a:p>
            <a:pPr marL="0" indent="0" algn="ctr">
              <a:buNone/>
            </a:pPr>
            <a:r>
              <a:rPr lang="en-GB" b="1" dirty="0"/>
              <a:t>Implement Brexit Readiness checks </a:t>
            </a:r>
            <a:endParaRPr lang="en-GB" b="1" dirty="0" smtClean="0"/>
          </a:p>
          <a:p>
            <a:pPr algn="ctr">
              <a:spcBef>
                <a:spcPts val="600"/>
              </a:spcBef>
              <a:buClr>
                <a:schemeClr val="accent3"/>
              </a:buClr>
            </a:pPr>
            <a:r>
              <a:rPr lang="en-GB" dirty="0"/>
              <a:t>Checks will help to minimise how many unready trucks may cross the channel.</a:t>
            </a:r>
          </a:p>
          <a:p>
            <a:pPr algn="ctr">
              <a:spcBef>
                <a:spcPts val="600"/>
              </a:spcBef>
              <a:buClr>
                <a:schemeClr val="accent3"/>
              </a:buClr>
            </a:pPr>
            <a:endParaRPr lang="en-GB" dirty="0"/>
          </a:p>
        </p:txBody>
      </p:sp>
      <p:sp>
        <p:nvSpPr>
          <p:cNvPr id="22" name="TextBox 21"/>
          <p:cNvSpPr txBox="1"/>
          <p:nvPr/>
        </p:nvSpPr>
        <p:spPr bwMode="gray">
          <a:xfrm>
            <a:off x="6092516" y="2858300"/>
            <a:ext cx="2700000" cy="1626975"/>
          </a:xfrm>
          <a:prstGeom prst="rect">
            <a:avLst/>
          </a:prstGeom>
          <a:noFill/>
        </p:spPr>
        <p:txBody>
          <a:bodyPr wrap="square" lIns="36000" tIns="36000" rIns="36000" bIns="36000" rtlCol="0">
            <a:spAutoFit/>
          </a:bodyPr>
          <a:lstStyle/>
          <a:p>
            <a:pPr marL="0" indent="0" algn="ctr">
              <a:buNone/>
            </a:pPr>
            <a:r>
              <a:rPr lang="en-GB" b="1" dirty="0"/>
              <a:t>Implement traffic management systems </a:t>
            </a:r>
            <a:endParaRPr lang="en-GB" b="1" dirty="0" smtClean="0"/>
          </a:p>
          <a:p>
            <a:pPr algn="ctr">
              <a:spcBef>
                <a:spcPts val="600"/>
              </a:spcBef>
              <a:buClr>
                <a:schemeClr val="accent3"/>
              </a:buClr>
            </a:pPr>
            <a:r>
              <a:rPr lang="en-GB" dirty="0"/>
              <a:t>This aims to reduce and disperse traffic build up/queues at key RoRo locations.</a:t>
            </a:r>
          </a:p>
        </p:txBody>
      </p:sp>
      <p:grpSp>
        <p:nvGrpSpPr>
          <p:cNvPr id="23" name="Group 22"/>
          <p:cNvGrpSpPr>
            <a:grpSpLocks noChangeAspect="1"/>
          </p:cNvGrpSpPr>
          <p:nvPr/>
        </p:nvGrpSpPr>
        <p:grpSpPr>
          <a:xfrm>
            <a:off x="4030353" y="1651802"/>
            <a:ext cx="1083294" cy="1080000"/>
            <a:chOff x="7591426" y="5854700"/>
            <a:chExt cx="522288" cy="520700"/>
          </a:xfrm>
          <a:solidFill>
            <a:schemeClr val="accent3"/>
          </a:solidFill>
        </p:grpSpPr>
        <p:sp>
          <p:nvSpPr>
            <p:cNvPr id="24" name="Freeform 91"/>
            <p:cNvSpPr>
              <a:spLocks noEditPoints="1"/>
            </p:cNvSpPr>
            <p:nvPr/>
          </p:nvSpPr>
          <p:spPr bwMode="auto">
            <a:xfrm>
              <a:off x="7591426" y="5854700"/>
              <a:ext cx="522288" cy="520700"/>
            </a:xfrm>
            <a:custGeom>
              <a:avLst/>
              <a:gdLst>
                <a:gd name="T0" fmla="*/ 312 w 658"/>
                <a:gd name="T1" fmla="*/ 657 h 657"/>
                <a:gd name="T2" fmla="*/ 263 w 658"/>
                <a:gd name="T3" fmla="*/ 650 h 657"/>
                <a:gd name="T4" fmla="*/ 202 w 658"/>
                <a:gd name="T5" fmla="*/ 631 h 657"/>
                <a:gd name="T6" fmla="*/ 120 w 658"/>
                <a:gd name="T7" fmla="*/ 581 h 657"/>
                <a:gd name="T8" fmla="*/ 57 w 658"/>
                <a:gd name="T9" fmla="*/ 512 h 657"/>
                <a:gd name="T10" fmla="*/ 15 w 658"/>
                <a:gd name="T11" fmla="*/ 426 h 657"/>
                <a:gd name="T12" fmla="*/ 4 w 658"/>
                <a:gd name="T13" fmla="*/ 379 h 657"/>
                <a:gd name="T14" fmla="*/ 0 w 658"/>
                <a:gd name="T15" fmla="*/ 328 h 657"/>
                <a:gd name="T16" fmla="*/ 2 w 658"/>
                <a:gd name="T17" fmla="*/ 294 h 657"/>
                <a:gd name="T18" fmla="*/ 11 w 658"/>
                <a:gd name="T19" fmla="*/ 246 h 657"/>
                <a:gd name="T20" fmla="*/ 40 w 658"/>
                <a:gd name="T21" fmla="*/ 172 h 657"/>
                <a:gd name="T22" fmla="*/ 97 w 658"/>
                <a:gd name="T23" fmla="*/ 95 h 657"/>
                <a:gd name="T24" fmla="*/ 172 w 658"/>
                <a:gd name="T25" fmla="*/ 39 h 657"/>
                <a:gd name="T26" fmla="*/ 247 w 658"/>
                <a:gd name="T27" fmla="*/ 9 h 657"/>
                <a:gd name="T28" fmla="*/ 296 w 658"/>
                <a:gd name="T29" fmla="*/ 1 h 657"/>
                <a:gd name="T30" fmla="*/ 329 w 658"/>
                <a:gd name="T31" fmla="*/ 0 h 657"/>
                <a:gd name="T32" fmla="*/ 379 w 658"/>
                <a:gd name="T33" fmla="*/ 2 h 657"/>
                <a:gd name="T34" fmla="*/ 427 w 658"/>
                <a:gd name="T35" fmla="*/ 15 h 657"/>
                <a:gd name="T36" fmla="*/ 513 w 658"/>
                <a:gd name="T37" fmla="*/ 55 h 657"/>
                <a:gd name="T38" fmla="*/ 583 w 658"/>
                <a:gd name="T39" fmla="*/ 119 h 657"/>
                <a:gd name="T40" fmla="*/ 631 w 658"/>
                <a:gd name="T41" fmla="*/ 200 h 657"/>
                <a:gd name="T42" fmla="*/ 652 w 658"/>
                <a:gd name="T43" fmla="*/ 262 h 657"/>
                <a:gd name="T44" fmla="*/ 657 w 658"/>
                <a:gd name="T45" fmla="*/ 311 h 657"/>
                <a:gd name="T46" fmla="*/ 657 w 658"/>
                <a:gd name="T47" fmla="*/ 345 h 657"/>
                <a:gd name="T48" fmla="*/ 652 w 658"/>
                <a:gd name="T49" fmla="*/ 395 h 657"/>
                <a:gd name="T50" fmla="*/ 631 w 658"/>
                <a:gd name="T51" fmla="*/ 455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7 h 657"/>
                <a:gd name="T64" fmla="*/ 242 w 658"/>
                <a:gd name="T65" fmla="*/ 50 h 657"/>
                <a:gd name="T66" fmla="*/ 167 w 658"/>
                <a:gd name="T67" fmla="*/ 87 h 657"/>
                <a:gd name="T68" fmla="*/ 105 w 658"/>
                <a:gd name="T69" fmla="*/ 142 h 657"/>
                <a:gd name="T70" fmla="*/ 61 w 658"/>
                <a:gd name="T71" fmla="*/ 215 h 657"/>
                <a:gd name="T72" fmla="*/ 39 w 658"/>
                <a:gd name="T73" fmla="*/ 298 h 657"/>
                <a:gd name="T74" fmla="*/ 39 w 658"/>
                <a:gd name="T75" fmla="*/ 357 h 657"/>
                <a:gd name="T76" fmla="*/ 61 w 658"/>
                <a:gd name="T77" fmla="*/ 442 h 657"/>
                <a:gd name="T78" fmla="*/ 105 w 658"/>
                <a:gd name="T79" fmla="*/ 513 h 657"/>
                <a:gd name="T80" fmla="*/ 167 w 658"/>
                <a:gd name="T81" fmla="*/ 569 h 657"/>
                <a:gd name="T82" fmla="*/ 242 w 658"/>
                <a:gd name="T83" fmla="*/ 606 h 657"/>
                <a:gd name="T84" fmla="*/ 329 w 658"/>
                <a:gd name="T85" fmla="*/ 619 h 657"/>
                <a:gd name="T86" fmla="*/ 387 w 658"/>
                <a:gd name="T87" fmla="*/ 614 h 657"/>
                <a:gd name="T88" fmla="*/ 468 w 658"/>
                <a:gd name="T89" fmla="*/ 584 h 657"/>
                <a:gd name="T90" fmla="*/ 535 w 658"/>
                <a:gd name="T91" fmla="*/ 534 h 657"/>
                <a:gd name="T92" fmla="*/ 584 w 658"/>
                <a:gd name="T93" fmla="*/ 467 h 657"/>
                <a:gd name="T94" fmla="*/ 614 w 658"/>
                <a:gd name="T95" fmla="*/ 387 h 657"/>
                <a:gd name="T96" fmla="*/ 621 w 658"/>
                <a:gd name="T97" fmla="*/ 328 h 657"/>
                <a:gd name="T98" fmla="*/ 607 w 658"/>
                <a:gd name="T99" fmla="*/ 242 h 657"/>
                <a:gd name="T100" fmla="*/ 571 w 658"/>
                <a:gd name="T101" fmla="*/ 165 h 657"/>
                <a:gd name="T102" fmla="*/ 515 w 658"/>
                <a:gd name="T103" fmla="*/ 103 h 657"/>
                <a:gd name="T104" fmla="*/ 442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2" y="657"/>
                  </a:lnTo>
                  <a:lnTo>
                    <a:pt x="296" y="655"/>
                  </a:lnTo>
                  <a:lnTo>
                    <a:pt x="280" y="653"/>
                  </a:lnTo>
                  <a:lnTo>
                    <a:pt x="263" y="650"/>
                  </a:lnTo>
                  <a:lnTo>
                    <a:pt x="247" y="646"/>
                  </a:lnTo>
                  <a:lnTo>
                    <a:pt x="231" y="642"/>
                  </a:lnTo>
                  <a:lnTo>
                    <a:pt x="202" y="631"/>
                  </a:lnTo>
                  <a:lnTo>
                    <a:pt x="172" y="616"/>
                  </a:lnTo>
                  <a:lnTo>
                    <a:pt x="145" y="600"/>
                  </a:lnTo>
                  <a:lnTo>
                    <a:pt x="120" y="581"/>
                  </a:lnTo>
                  <a:lnTo>
                    <a:pt x="97" y="560"/>
                  </a:lnTo>
                  <a:lnTo>
                    <a:pt x="75" y="537"/>
                  </a:lnTo>
                  <a:lnTo>
                    <a:pt x="57" y="512"/>
                  </a:lnTo>
                  <a:lnTo>
                    <a:pt x="40" y="485"/>
                  </a:lnTo>
                  <a:lnTo>
                    <a:pt x="26" y="455"/>
                  </a:lnTo>
                  <a:lnTo>
                    <a:pt x="15" y="426"/>
                  </a:lnTo>
                  <a:lnTo>
                    <a:pt x="11" y="409"/>
                  </a:lnTo>
                  <a:lnTo>
                    <a:pt x="7" y="395"/>
                  </a:lnTo>
                  <a:lnTo>
                    <a:pt x="4" y="379"/>
                  </a:lnTo>
                  <a:lnTo>
                    <a:pt x="2" y="361"/>
                  </a:lnTo>
                  <a:lnTo>
                    <a:pt x="0" y="345"/>
                  </a:lnTo>
                  <a:lnTo>
                    <a:pt x="0" y="328"/>
                  </a:lnTo>
                  <a:lnTo>
                    <a:pt x="0" y="328"/>
                  </a:lnTo>
                  <a:lnTo>
                    <a:pt x="0" y="311"/>
                  </a:lnTo>
                  <a:lnTo>
                    <a:pt x="2" y="294"/>
                  </a:lnTo>
                  <a:lnTo>
                    <a:pt x="4" y="278"/>
                  </a:lnTo>
                  <a:lnTo>
                    <a:pt x="7" y="262"/>
                  </a:lnTo>
                  <a:lnTo>
                    <a:pt x="11" y="246"/>
                  </a:lnTo>
                  <a:lnTo>
                    <a:pt x="15" y="231"/>
                  </a:lnTo>
                  <a:lnTo>
                    <a:pt x="26" y="200"/>
                  </a:lnTo>
                  <a:lnTo>
                    <a:pt x="40" y="172"/>
                  </a:lnTo>
                  <a:lnTo>
                    <a:pt x="57" y="145"/>
                  </a:lnTo>
                  <a:lnTo>
                    <a:pt x="75" y="119"/>
                  </a:lnTo>
                  <a:lnTo>
                    <a:pt x="97" y="95"/>
                  </a:lnTo>
                  <a:lnTo>
                    <a:pt x="120" y="74"/>
                  </a:lnTo>
                  <a:lnTo>
                    <a:pt x="145" y="55"/>
                  </a:lnTo>
                  <a:lnTo>
                    <a:pt x="172" y="39"/>
                  </a:lnTo>
                  <a:lnTo>
                    <a:pt x="202" y="25"/>
                  </a:lnTo>
                  <a:lnTo>
                    <a:pt x="231" y="15"/>
                  </a:lnTo>
                  <a:lnTo>
                    <a:pt x="247" y="9"/>
                  </a:lnTo>
                  <a:lnTo>
                    <a:pt x="263" y="7"/>
                  </a:lnTo>
                  <a:lnTo>
                    <a:pt x="280" y="2"/>
                  </a:lnTo>
                  <a:lnTo>
                    <a:pt x="296" y="1"/>
                  </a:lnTo>
                  <a:lnTo>
                    <a:pt x="312" y="0"/>
                  </a:lnTo>
                  <a:lnTo>
                    <a:pt x="329" y="0"/>
                  </a:lnTo>
                  <a:lnTo>
                    <a:pt x="329" y="0"/>
                  </a:lnTo>
                  <a:lnTo>
                    <a:pt x="345" y="0"/>
                  </a:lnTo>
                  <a:lnTo>
                    <a:pt x="363" y="1"/>
                  </a:lnTo>
                  <a:lnTo>
                    <a:pt x="379" y="2"/>
                  </a:lnTo>
                  <a:lnTo>
                    <a:pt x="395" y="7"/>
                  </a:lnTo>
                  <a:lnTo>
                    <a:pt x="411" y="9"/>
                  </a:lnTo>
                  <a:lnTo>
                    <a:pt x="427" y="15"/>
                  </a:lnTo>
                  <a:lnTo>
                    <a:pt x="457" y="25"/>
                  </a:lnTo>
                  <a:lnTo>
                    <a:pt x="485" y="39"/>
                  </a:lnTo>
                  <a:lnTo>
                    <a:pt x="513" y="55"/>
                  </a:lnTo>
                  <a:lnTo>
                    <a:pt x="537" y="74"/>
                  </a:lnTo>
                  <a:lnTo>
                    <a:pt x="562" y="95"/>
                  </a:lnTo>
                  <a:lnTo>
                    <a:pt x="583" y="119"/>
                  </a:lnTo>
                  <a:lnTo>
                    <a:pt x="602" y="145"/>
                  </a:lnTo>
                  <a:lnTo>
                    <a:pt x="618" y="172"/>
                  </a:lnTo>
                  <a:lnTo>
                    <a:pt x="631" y="200"/>
                  </a:lnTo>
                  <a:lnTo>
                    <a:pt x="644" y="231"/>
                  </a:lnTo>
                  <a:lnTo>
                    <a:pt x="648" y="246"/>
                  </a:lnTo>
                  <a:lnTo>
                    <a:pt x="652" y="262"/>
                  </a:lnTo>
                  <a:lnTo>
                    <a:pt x="654" y="278"/>
                  </a:lnTo>
                  <a:lnTo>
                    <a:pt x="656" y="294"/>
                  </a:lnTo>
                  <a:lnTo>
                    <a:pt x="657" y="311"/>
                  </a:lnTo>
                  <a:lnTo>
                    <a:pt x="658" y="328"/>
                  </a:lnTo>
                  <a:lnTo>
                    <a:pt x="658" y="328"/>
                  </a:lnTo>
                  <a:lnTo>
                    <a:pt x="657" y="345"/>
                  </a:lnTo>
                  <a:lnTo>
                    <a:pt x="656" y="361"/>
                  </a:lnTo>
                  <a:lnTo>
                    <a:pt x="654" y="379"/>
                  </a:lnTo>
                  <a:lnTo>
                    <a:pt x="652" y="395"/>
                  </a:lnTo>
                  <a:lnTo>
                    <a:pt x="648" y="409"/>
                  </a:lnTo>
                  <a:lnTo>
                    <a:pt x="644" y="426"/>
                  </a:lnTo>
                  <a:lnTo>
                    <a:pt x="631" y="455"/>
                  </a:lnTo>
                  <a:lnTo>
                    <a:pt x="618" y="485"/>
                  </a:lnTo>
                  <a:lnTo>
                    <a:pt x="602" y="512"/>
                  </a:lnTo>
                  <a:lnTo>
                    <a:pt x="583" y="537"/>
                  </a:lnTo>
                  <a:lnTo>
                    <a:pt x="562" y="560"/>
                  </a:lnTo>
                  <a:lnTo>
                    <a:pt x="537" y="581"/>
                  </a:lnTo>
                  <a:lnTo>
                    <a:pt x="513" y="600"/>
                  </a:lnTo>
                  <a:lnTo>
                    <a:pt x="485" y="616"/>
                  </a:lnTo>
                  <a:lnTo>
                    <a:pt x="457" y="631"/>
                  </a:lnTo>
                  <a:lnTo>
                    <a:pt x="427" y="642"/>
                  </a:lnTo>
                  <a:lnTo>
                    <a:pt x="411" y="646"/>
                  </a:lnTo>
                  <a:lnTo>
                    <a:pt x="395" y="650"/>
                  </a:lnTo>
                  <a:lnTo>
                    <a:pt x="379" y="653"/>
                  </a:lnTo>
                  <a:lnTo>
                    <a:pt x="363" y="655"/>
                  </a:lnTo>
                  <a:lnTo>
                    <a:pt x="345" y="657"/>
                  </a:lnTo>
                  <a:lnTo>
                    <a:pt x="329" y="657"/>
                  </a:lnTo>
                  <a:lnTo>
                    <a:pt x="329" y="657"/>
                  </a:lnTo>
                  <a:close/>
                  <a:moveTo>
                    <a:pt x="329" y="37"/>
                  </a:moveTo>
                  <a:lnTo>
                    <a:pt x="329" y="37"/>
                  </a:lnTo>
                  <a:lnTo>
                    <a:pt x="300" y="39"/>
                  </a:lnTo>
                  <a:lnTo>
                    <a:pt x="270" y="43"/>
                  </a:lnTo>
                  <a:lnTo>
                    <a:pt x="242" y="50"/>
                  </a:lnTo>
                  <a:lnTo>
                    <a:pt x="216" y="60"/>
                  </a:lnTo>
                  <a:lnTo>
                    <a:pt x="191" y="72"/>
                  </a:lnTo>
                  <a:lnTo>
                    <a:pt x="167" y="87"/>
                  </a:lnTo>
                  <a:lnTo>
                    <a:pt x="144" y="103"/>
                  </a:lnTo>
                  <a:lnTo>
                    <a:pt x="124" y="122"/>
                  </a:lnTo>
                  <a:lnTo>
                    <a:pt x="105" y="142"/>
                  </a:lnTo>
                  <a:lnTo>
                    <a:pt x="87" y="165"/>
                  </a:lnTo>
                  <a:lnTo>
                    <a:pt x="73" y="189"/>
                  </a:lnTo>
                  <a:lnTo>
                    <a:pt x="61" y="215"/>
                  </a:lnTo>
                  <a:lnTo>
                    <a:pt x="51" y="242"/>
                  </a:lnTo>
                  <a:lnTo>
                    <a:pt x="43" y="270"/>
                  </a:lnTo>
                  <a:lnTo>
                    <a:pt x="39" y="298"/>
                  </a:lnTo>
                  <a:lnTo>
                    <a:pt x="38" y="328"/>
                  </a:lnTo>
                  <a:lnTo>
                    <a:pt x="38" y="328"/>
                  </a:lnTo>
                  <a:lnTo>
                    <a:pt x="39" y="357"/>
                  </a:lnTo>
                  <a:lnTo>
                    <a:pt x="43" y="387"/>
                  </a:lnTo>
                  <a:lnTo>
                    <a:pt x="51" y="415"/>
                  </a:lnTo>
                  <a:lnTo>
                    <a:pt x="61" y="442"/>
                  </a:lnTo>
                  <a:lnTo>
                    <a:pt x="73" y="467"/>
                  </a:lnTo>
                  <a:lnTo>
                    <a:pt x="87" y="490"/>
                  </a:lnTo>
                  <a:lnTo>
                    <a:pt x="105" y="513"/>
                  </a:lnTo>
                  <a:lnTo>
                    <a:pt x="124" y="534"/>
                  </a:lnTo>
                  <a:lnTo>
                    <a:pt x="144" y="553"/>
                  </a:lnTo>
                  <a:lnTo>
                    <a:pt x="167" y="569"/>
                  </a:lnTo>
                  <a:lnTo>
                    <a:pt x="191" y="584"/>
                  </a:lnTo>
                  <a:lnTo>
                    <a:pt x="216" y="596"/>
                  </a:lnTo>
                  <a:lnTo>
                    <a:pt x="242" y="606"/>
                  </a:lnTo>
                  <a:lnTo>
                    <a:pt x="270" y="614"/>
                  </a:lnTo>
                  <a:lnTo>
                    <a:pt x="300" y="618"/>
                  </a:lnTo>
                  <a:lnTo>
                    <a:pt x="329" y="619"/>
                  </a:lnTo>
                  <a:lnTo>
                    <a:pt x="329" y="619"/>
                  </a:lnTo>
                  <a:lnTo>
                    <a:pt x="359" y="618"/>
                  </a:lnTo>
                  <a:lnTo>
                    <a:pt x="387" y="614"/>
                  </a:lnTo>
                  <a:lnTo>
                    <a:pt x="415" y="606"/>
                  </a:lnTo>
                  <a:lnTo>
                    <a:pt x="442" y="596"/>
                  </a:lnTo>
                  <a:lnTo>
                    <a:pt x="468" y="584"/>
                  </a:lnTo>
                  <a:lnTo>
                    <a:pt x="492" y="569"/>
                  </a:lnTo>
                  <a:lnTo>
                    <a:pt x="515" y="553"/>
                  </a:lnTo>
                  <a:lnTo>
                    <a:pt x="535" y="534"/>
                  </a:lnTo>
                  <a:lnTo>
                    <a:pt x="554" y="513"/>
                  </a:lnTo>
                  <a:lnTo>
                    <a:pt x="571" y="490"/>
                  </a:lnTo>
                  <a:lnTo>
                    <a:pt x="584" y="467"/>
                  </a:lnTo>
                  <a:lnTo>
                    <a:pt x="598" y="442"/>
                  </a:lnTo>
                  <a:lnTo>
                    <a:pt x="607" y="415"/>
                  </a:lnTo>
                  <a:lnTo>
                    <a:pt x="614" y="387"/>
                  </a:lnTo>
                  <a:lnTo>
                    <a:pt x="618" y="357"/>
                  </a:lnTo>
                  <a:lnTo>
                    <a:pt x="621" y="328"/>
                  </a:lnTo>
                  <a:lnTo>
                    <a:pt x="621" y="328"/>
                  </a:lnTo>
                  <a:lnTo>
                    <a:pt x="618" y="298"/>
                  </a:lnTo>
                  <a:lnTo>
                    <a:pt x="614" y="270"/>
                  </a:lnTo>
                  <a:lnTo>
                    <a:pt x="607" y="242"/>
                  </a:lnTo>
                  <a:lnTo>
                    <a:pt x="598" y="215"/>
                  </a:lnTo>
                  <a:lnTo>
                    <a:pt x="584" y="189"/>
                  </a:lnTo>
                  <a:lnTo>
                    <a:pt x="571" y="165"/>
                  </a:lnTo>
                  <a:lnTo>
                    <a:pt x="554" y="142"/>
                  </a:lnTo>
                  <a:lnTo>
                    <a:pt x="535" y="122"/>
                  </a:lnTo>
                  <a:lnTo>
                    <a:pt x="515" y="103"/>
                  </a:lnTo>
                  <a:lnTo>
                    <a:pt x="492" y="87"/>
                  </a:lnTo>
                  <a:lnTo>
                    <a:pt x="468" y="72"/>
                  </a:lnTo>
                  <a:lnTo>
                    <a:pt x="442" y="60"/>
                  </a:lnTo>
                  <a:lnTo>
                    <a:pt x="415" y="50"/>
                  </a:lnTo>
                  <a:lnTo>
                    <a:pt x="387" y="43"/>
                  </a:lnTo>
                  <a:lnTo>
                    <a:pt x="359"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33"/>
            <p:cNvSpPr>
              <a:spLocks noEditPoints="1"/>
            </p:cNvSpPr>
            <p:nvPr/>
          </p:nvSpPr>
          <p:spPr bwMode="auto">
            <a:xfrm>
              <a:off x="7837488" y="6037263"/>
              <a:ext cx="139700" cy="188913"/>
            </a:xfrm>
            <a:custGeom>
              <a:avLst/>
              <a:gdLst>
                <a:gd name="T0" fmla="*/ 135 w 178"/>
                <a:gd name="T1" fmla="*/ 85 h 240"/>
                <a:gd name="T2" fmla="*/ 104 w 178"/>
                <a:gd name="T3" fmla="*/ 5 h 240"/>
                <a:gd name="T4" fmla="*/ 100 w 178"/>
                <a:gd name="T5" fmla="*/ 0 h 240"/>
                <a:gd name="T6" fmla="*/ 6 w 178"/>
                <a:gd name="T7" fmla="*/ 0 h 240"/>
                <a:gd name="T8" fmla="*/ 2 w 178"/>
                <a:gd name="T9" fmla="*/ 2 h 240"/>
                <a:gd name="T10" fmla="*/ 0 w 178"/>
                <a:gd name="T11" fmla="*/ 6 h 240"/>
                <a:gd name="T12" fmla="*/ 0 w 178"/>
                <a:gd name="T13" fmla="*/ 193 h 240"/>
                <a:gd name="T14" fmla="*/ 2 w 178"/>
                <a:gd name="T15" fmla="*/ 197 h 240"/>
                <a:gd name="T16" fmla="*/ 6 w 178"/>
                <a:gd name="T17" fmla="*/ 198 h 240"/>
                <a:gd name="T18" fmla="*/ 33 w 178"/>
                <a:gd name="T19" fmla="*/ 198 h 240"/>
                <a:gd name="T20" fmla="*/ 38 w 178"/>
                <a:gd name="T21" fmla="*/ 214 h 240"/>
                <a:gd name="T22" fmla="*/ 47 w 178"/>
                <a:gd name="T23" fmla="*/ 227 h 240"/>
                <a:gd name="T24" fmla="*/ 62 w 178"/>
                <a:gd name="T25" fmla="*/ 237 h 240"/>
                <a:gd name="T26" fmla="*/ 78 w 178"/>
                <a:gd name="T27" fmla="*/ 240 h 240"/>
                <a:gd name="T28" fmla="*/ 88 w 178"/>
                <a:gd name="T29" fmla="*/ 238 h 240"/>
                <a:gd name="T30" fmla="*/ 103 w 178"/>
                <a:gd name="T31" fmla="*/ 233 h 240"/>
                <a:gd name="T32" fmla="*/ 116 w 178"/>
                <a:gd name="T33" fmla="*/ 221 h 240"/>
                <a:gd name="T34" fmla="*/ 123 w 178"/>
                <a:gd name="T35" fmla="*/ 206 h 240"/>
                <a:gd name="T36" fmla="*/ 172 w 178"/>
                <a:gd name="T37" fmla="*/ 198 h 240"/>
                <a:gd name="T38" fmla="*/ 174 w 178"/>
                <a:gd name="T39" fmla="*/ 198 h 240"/>
                <a:gd name="T40" fmla="*/ 176 w 178"/>
                <a:gd name="T41" fmla="*/ 195 h 240"/>
                <a:gd name="T42" fmla="*/ 178 w 178"/>
                <a:gd name="T43" fmla="*/ 109 h 240"/>
                <a:gd name="T44" fmla="*/ 176 w 178"/>
                <a:gd name="T45" fmla="*/ 107 h 240"/>
                <a:gd name="T46" fmla="*/ 174 w 178"/>
                <a:gd name="T47" fmla="*/ 105 h 240"/>
                <a:gd name="T48" fmla="*/ 42 w 178"/>
                <a:gd name="T49" fmla="*/ 48 h 240"/>
                <a:gd name="T50" fmla="*/ 43 w 178"/>
                <a:gd name="T51" fmla="*/ 43 h 240"/>
                <a:gd name="T52" fmla="*/ 47 w 178"/>
                <a:gd name="T53" fmla="*/ 42 h 240"/>
                <a:gd name="T54" fmla="*/ 50 w 178"/>
                <a:gd name="T55" fmla="*/ 42 h 240"/>
                <a:gd name="T56" fmla="*/ 53 w 178"/>
                <a:gd name="T57" fmla="*/ 45 h 240"/>
                <a:gd name="T58" fmla="*/ 53 w 178"/>
                <a:gd name="T59" fmla="*/ 84 h 240"/>
                <a:gd name="T60" fmla="*/ 89 w 178"/>
                <a:gd name="T61" fmla="*/ 84 h 240"/>
                <a:gd name="T62" fmla="*/ 93 w 178"/>
                <a:gd name="T63" fmla="*/ 85 h 240"/>
                <a:gd name="T64" fmla="*/ 94 w 178"/>
                <a:gd name="T65" fmla="*/ 89 h 240"/>
                <a:gd name="T66" fmla="*/ 94 w 178"/>
                <a:gd name="T67" fmla="*/ 92 h 240"/>
                <a:gd name="T68" fmla="*/ 92 w 178"/>
                <a:gd name="T69" fmla="*/ 95 h 240"/>
                <a:gd name="T70" fmla="*/ 47 w 178"/>
                <a:gd name="T71" fmla="*/ 95 h 240"/>
                <a:gd name="T72" fmla="*/ 46 w 178"/>
                <a:gd name="T73" fmla="*/ 95 h 240"/>
                <a:gd name="T74" fmla="*/ 43 w 178"/>
                <a:gd name="T75" fmla="*/ 92 h 240"/>
                <a:gd name="T76" fmla="*/ 42 w 178"/>
                <a:gd name="T77" fmla="*/ 48 h 240"/>
                <a:gd name="T78" fmla="*/ 78 w 178"/>
                <a:gd name="T79" fmla="*/ 229 h 240"/>
                <a:gd name="T80" fmla="*/ 65 w 178"/>
                <a:gd name="T81" fmla="*/ 226 h 240"/>
                <a:gd name="T82" fmla="*/ 53 w 178"/>
                <a:gd name="T83" fmla="*/ 218 h 240"/>
                <a:gd name="T84" fmla="*/ 45 w 178"/>
                <a:gd name="T85" fmla="*/ 207 h 240"/>
                <a:gd name="T86" fmla="*/ 42 w 178"/>
                <a:gd name="T87" fmla="*/ 193 h 240"/>
                <a:gd name="T88" fmla="*/ 43 w 178"/>
                <a:gd name="T89" fmla="*/ 186 h 240"/>
                <a:gd name="T90" fmla="*/ 49 w 178"/>
                <a:gd name="T91" fmla="*/ 172 h 240"/>
                <a:gd name="T92" fmla="*/ 58 w 178"/>
                <a:gd name="T93" fmla="*/ 163 h 240"/>
                <a:gd name="T94" fmla="*/ 72 w 178"/>
                <a:gd name="T95" fmla="*/ 158 h 240"/>
                <a:gd name="T96" fmla="*/ 78 w 178"/>
                <a:gd name="T97" fmla="*/ 156 h 240"/>
                <a:gd name="T98" fmla="*/ 93 w 178"/>
                <a:gd name="T99" fmla="*/ 159 h 240"/>
                <a:gd name="T100" fmla="*/ 104 w 178"/>
                <a:gd name="T101" fmla="*/ 167 h 240"/>
                <a:gd name="T102" fmla="*/ 112 w 178"/>
                <a:gd name="T103" fmla="*/ 179 h 240"/>
                <a:gd name="T104" fmla="*/ 115 w 178"/>
                <a:gd name="T105" fmla="*/ 193 h 240"/>
                <a:gd name="T106" fmla="*/ 115 w 178"/>
                <a:gd name="T107" fmla="*/ 201 h 240"/>
                <a:gd name="T108" fmla="*/ 109 w 178"/>
                <a:gd name="T109" fmla="*/ 213 h 240"/>
                <a:gd name="T110" fmla="*/ 99 w 178"/>
                <a:gd name="T111" fmla="*/ 223 h 240"/>
                <a:gd name="T112" fmla="*/ 86 w 178"/>
                <a:gd name="T113" fmla="*/ 229 h 240"/>
                <a:gd name="T114" fmla="*/ 78 w 178"/>
                <a:gd name="T115" fmla="*/ 2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40">
                  <a:moveTo>
                    <a:pt x="174" y="105"/>
                  </a:moveTo>
                  <a:lnTo>
                    <a:pt x="135" y="85"/>
                  </a:lnTo>
                  <a:lnTo>
                    <a:pt x="104" y="5"/>
                  </a:lnTo>
                  <a:lnTo>
                    <a:pt x="104" y="5"/>
                  </a:lnTo>
                  <a:lnTo>
                    <a:pt x="103" y="2"/>
                  </a:lnTo>
                  <a:lnTo>
                    <a:pt x="100" y="0"/>
                  </a:lnTo>
                  <a:lnTo>
                    <a:pt x="6" y="0"/>
                  </a:lnTo>
                  <a:lnTo>
                    <a:pt x="6" y="0"/>
                  </a:lnTo>
                  <a:lnTo>
                    <a:pt x="4" y="2"/>
                  </a:lnTo>
                  <a:lnTo>
                    <a:pt x="2" y="2"/>
                  </a:lnTo>
                  <a:lnTo>
                    <a:pt x="2" y="5"/>
                  </a:lnTo>
                  <a:lnTo>
                    <a:pt x="0" y="6"/>
                  </a:lnTo>
                  <a:lnTo>
                    <a:pt x="0" y="193"/>
                  </a:lnTo>
                  <a:lnTo>
                    <a:pt x="0" y="193"/>
                  </a:lnTo>
                  <a:lnTo>
                    <a:pt x="2" y="195"/>
                  </a:lnTo>
                  <a:lnTo>
                    <a:pt x="2" y="197"/>
                  </a:lnTo>
                  <a:lnTo>
                    <a:pt x="4" y="198"/>
                  </a:lnTo>
                  <a:lnTo>
                    <a:pt x="6" y="198"/>
                  </a:lnTo>
                  <a:lnTo>
                    <a:pt x="33" y="198"/>
                  </a:lnTo>
                  <a:lnTo>
                    <a:pt x="33" y="198"/>
                  </a:lnTo>
                  <a:lnTo>
                    <a:pt x="34" y="206"/>
                  </a:lnTo>
                  <a:lnTo>
                    <a:pt x="38" y="214"/>
                  </a:lnTo>
                  <a:lnTo>
                    <a:pt x="42" y="221"/>
                  </a:lnTo>
                  <a:lnTo>
                    <a:pt x="47" y="227"/>
                  </a:lnTo>
                  <a:lnTo>
                    <a:pt x="54" y="233"/>
                  </a:lnTo>
                  <a:lnTo>
                    <a:pt x="62" y="237"/>
                  </a:lnTo>
                  <a:lnTo>
                    <a:pt x="70" y="238"/>
                  </a:lnTo>
                  <a:lnTo>
                    <a:pt x="78" y="240"/>
                  </a:lnTo>
                  <a:lnTo>
                    <a:pt x="78" y="240"/>
                  </a:lnTo>
                  <a:lnTo>
                    <a:pt x="88" y="238"/>
                  </a:lnTo>
                  <a:lnTo>
                    <a:pt x="96" y="237"/>
                  </a:lnTo>
                  <a:lnTo>
                    <a:pt x="103" y="233"/>
                  </a:lnTo>
                  <a:lnTo>
                    <a:pt x="109" y="227"/>
                  </a:lnTo>
                  <a:lnTo>
                    <a:pt x="116" y="221"/>
                  </a:lnTo>
                  <a:lnTo>
                    <a:pt x="120" y="214"/>
                  </a:lnTo>
                  <a:lnTo>
                    <a:pt x="123" y="206"/>
                  </a:lnTo>
                  <a:lnTo>
                    <a:pt x="125" y="198"/>
                  </a:lnTo>
                  <a:lnTo>
                    <a:pt x="172" y="198"/>
                  </a:lnTo>
                  <a:lnTo>
                    <a:pt x="172" y="198"/>
                  </a:lnTo>
                  <a:lnTo>
                    <a:pt x="174" y="198"/>
                  </a:lnTo>
                  <a:lnTo>
                    <a:pt x="176" y="197"/>
                  </a:lnTo>
                  <a:lnTo>
                    <a:pt x="176" y="195"/>
                  </a:lnTo>
                  <a:lnTo>
                    <a:pt x="178" y="193"/>
                  </a:lnTo>
                  <a:lnTo>
                    <a:pt x="178" y="109"/>
                  </a:lnTo>
                  <a:lnTo>
                    <a:pt x="178" y="109"/>
                  </a:lnTo>
                  <a:lnTo>
                    <a:pt x="176" y="107"/>
                  </a:lnTo>
                  <a:lnTo>
                    <a:pt x="174" y="105"/>
                  </a:lnTo>
                  <a:lnTo>
                    <a:pt x="174" y="105"/>
                  </a:lnTo>
                  <a:close/>
                  <a:moveTo>
                    <a:pt x="42" y="48"/>
                  </a:moveTo>
                  <a:lnTo>
                    <a:pt x="42" y="48"/>
                  </a:lnTo>
                  <a:lnTo>
                    <a:pt x="43" y="45"/>
                  </a:lnTo>
                  <a:lnTo>
                    <a:pt x="43" y="43"/>
                  </a:lnTo>
                  <a:lnTo>
                    <a:pt x="46" y="42"/>
                  </a:lnTo>
                  <a:lnTo>
                    <a:pt x="47" y="42"/>
                  </a:lnTo>
                  <a:lnTo>
                    <a:pt x="47" y="42"/>
                  </a:lnTo>
                  <a:lnTo>
                    <a:pt x="50" y="42"/>
                  </a:lnTo>
                  <a:lnTo>
                    <a:pt x="52" y="43"/>
                  </a:lnTo>
                  <a:lnTo>
                    <a:pt x="53" y="45"/>
                  </a:lnTo>
                  <a:lnTo>
                    <a:pt x="53" y="48"/>
                  </a:lnTo>
                  <a:lnTo>
                    <a:pt x="53" y="84"/>
                  </a:lnTo>
                  <a:lnTo>
                    <a:pt x="89" y="84"/>
                  </a:lnTo>
                  <a:lnTo>
                    <a:pt x="89" y="84"/>
                  </a:lnTo>
                  <a:lnTo>
                    <a:pt x="92" y="84"/>
                  </a:lnTo>
                  <a:lnTo>
                    <a:pt x="93" y="85"/>
                  </a:lnTo>
                  <a:lnTo>
                    <a:pt x="94" y="86"/>
                  </a:lnTo>
                  <a:lnTo>
                    <a:pt x="94" y="89"/>
                  </a:lnTo>
                  <a:lnTo>
                    <a:pt x="94" y="89"/>
                  </a:lnTo>
                  <a:lnTo>
                    <a:pt x="94" y="92"/>
                  </a:lnTo>
                  <a:lnTo>
                    <a:pt x="93" y="93"/>
                  </a:lnTo>
                  <a:lnTo>
                    <a:pt x="92" y="95"/>
                  </a:lnTo>
                  <a:lnTo>
                    <a:pt x="89" y="95"/>
                  </a:lnTo>
                  <a:lnTo>
                    <a:pt x="47" y="95"/>
                  </a:lnTo>
                  <a:lnTo>
                    <a:pt x="47" y="95"/>
                  </a:lnTo>
                  <a:lnTo>
                    <a:pt x="46" y="95"/>
                  </a:lnTo>
                  <a:lnTo>
                    <a:pt x="43" y="93"/>
                  </a:lnTo>
                  <a:lnTo>
                    <a:pt x="43" y="92"/>
                  </a:lnTo>
                  <a:lnTo>
                    <a:pt x="42" y="89"/>
                  </a:lnTo>
                  <a:lnTo>
                    <a:pt x="42" y="48"/>
                  </a:lnTo>
                  <a:close/>
                  <a:moveTo>
                    <a:pt x="78" y="229"/>
                  </a:moveTo>
                  <a:lnTo>
                    <a:pt x="78" y="229"/>
                  </a:lnTo>
                  <a:lnTo>
                    <a:pt x="72" y="229"/>
                  </a:lnTo>
                  <a:lnTo>
                    <a:pt x="65" y="226"/>
                  </a:lnTo>
                  <a:lnTo>
                    <a:pt x="58" y="223"/>
                  </a:lnTo>
                  <a:lnTo>
                    <a:pt x="53" y="218"/>
                  </a:lnTo>
                  <a:lnTo>
                    <a:pt x="49" y="213"/>
                  </a:lnTo>
                  <a:lnTo>
                    <a:pt x="45" y="207"/>
                  </a:lnTo>
                  <a:lnTo>
                    <a:pt x="43" y="201"/>
                  </a:lnTo>
                  <a:lnTo>
                    <a:pt x="42" y="193"/>
                  </a:lnTo>
                  <a:lnTo>
                    <a:pt x="42" y="193"/>
                  </a:lnTo>
                  <a:lnTo>
                    <a:pt x="43" y="186"/>
                  </a:lnTo>
                  <a:lnTo>
                    <a:pt x="45" y="179"/>
                  </a:lnTo>
                  <a:lnTo>
                    <a:pt x="49" y="172"/>
                  </a:lnTo>
                  <a:lnTo>
                    <a:pt x="53" y="167"/>
                  </a:lnTo>
                  <a:lnTo>
                    <a:pt x="58" y="163"/>
                  </a:lnTo>
                  <a:lnTo>
                    <a:pt x="65" y="159"/>
                  </a:lnTo>
                  <a:lnTo>
                    <a:pt x="72" y="158"/>
                  </a:lnTo>
                  <a:lnTo>
                    <a:pt x="78" y="156"/>
                  </a:lnTo>
                  <a:lnTo>
                    <a:pt x="78" y="156"/>
                  </a:lnTo>
                  <a:lnTo>
                    <a:pt x="86" y="158"/>
                  </a:lnTo>
                  <a:lnTo>
                    <a:pt x="93" y="159"/>
                  </a:lnTo>
                  <a:lnTo>
                    <a:pt x="99" y="163"/>
                  </a:lnTo>
                  <a:lnTo>
                    <a:pt x="104" y="167"/>
                  </a:lnTo>
                  <a:lnTo>
                    <a:pt x="109" y="172"/>
                  </a:lnTo>
                  <a:lnTo>
                    <a:pt x="112" y="179"/>
                  </a:lnTo>
                  <a:lnTo>
                    <a:pt x="115" y="186"/>
                  </a:lnTo>
                  <a:lnTo>
                    <a:pt x="115" y="193"/>
                  </a:lnTo>
                  <a:lnTo>
                    <a:pt x="115" y="193"/>
                  </a:lnTo>
                  <a:lnTo>
                    <a:pt x="115" y="201"/>
                  </a:lnTo>
                  <a:lnTo>
                    <a:pt x="112" y="207"/>
                  </a:lnTo>
                  <a:lnTo>
                    <a:pt x="109" y="213"/>
                  </a:lnTo>
                  <a:lnTo>
                    <a:pt x="104" y="218"/>
                  </a:lnTo>
                  <a:lnTo>
                    <a:pt x="99" y="223"/>
                  </a:lnTo>
                  <a:lnTo>
                    <a:pt x="93" y="226"/>
                  </a:lnTo>
                  <a:lnTo>
                    <a:pt x="86" y="229"/>
                  </a:lnTo>
                  <a:lnTo>
                    <a:pt x="78" y="229"/>
                  </a:lnTo>
                  <a:lnTo>
                    <a:pt x="78"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4"/>
            <p:cNvSpPr>
              <a:spLocks/>
            </p:cNvSpPr>
            <p:nvPr/>
          </p:nvSpPr>
          <p:spPr bwMode="auto">
            <a:xfrm>
              <a:off x="7718426" y="6034088"/>
              <a:ext cx="96838" cy="14288"/>
            </a:xfrm>
            <a:custGeom>
              <a:avLst/>
              <a:gdLst>
                <a:gd name="T0" fmla="*/ 113 w 123"/>
                <a:gd name="T1" fmla="*/ 0 h 19"/>
                <a:gd name="T2" fmla="*/ 10 w 123"/>
                <a:gd name="T3" fmla="*/ 0 h 19"/>
                <a:gd name="T4" fmla="*/ 10 w 123"/>
                <a:gd name="T5" fmla="*/ 0 h 19"/>
                <a:gd name="T6" fmla="*/ 6 w 123"/>
                <a:gd name="T7" fmla="*/ 2 h 19"/>
                <a:gd name="T8" fmla="*/ 3 w 123"/>
                <a:gd name="T9" fmla="*/ 3 h 19"/>
                <a:gd name="T10" fmla="*/ 2 w 123"/>
                <a:gd name="T11" fmla="*/ 6 h 19"/>
                <a:gd name="T12" fmla="*/ 0 w 123"/>
                <a:gd name="T13" fmla="*/ 10 h 19"/>
                <a:gd name="T14" fmla="*/ 0 w 123"/>
                <a:gd name="T15" fmla="*/ 10 h 19"/>
                <a:gd name="T16" fmla="*/ 2 w 123"/>
                <a:gd name="T17" fmla="*/ 14 h 19"/>
                <a:gd name="T18" fmla="*/ 3 w 123"/>
                <a:gd name="T19" fmla="*/ 17 h 19"/>
                <a:gd name="T20" fmla="*/ 6 w 123"/>
                <a:gd name="T21" fmla="*/ 18 h 19"/>
                <a:gd name="T22" fmla="*/ 10 w 123"/>
                <a:gd name="T23" fmla="*/ 19 h 19"/>
                <a:gd name="T24" fmla="*/ 113 w 123"/>
                <a:gd name="T25" fmla="*/ 19 h 19"/>
                <a:gd name="T26" fmla="*/ 113 w 123"/>
                <a:gd name="T27" fmla="*/ 19 h 19"/>
                <a:gd name="T28" fmla="*/ 117 w 123"/>
                <a:gd name="T29" fmla="*/ 18 h 19"/>
                <a:gd name="T30" fmla="*/ 120 w 123"/>
                <a:gd name="T31" fmla="*/ 17 h 19"/>
                <a:gd name="T32" fmla="*/ 123 w 123"/>
                <a:gd name="T33" fmla="*/ 14 h 19"/>
                <a:gd name="T34" fmla="*/ 123 w 123"/>
                <a:gd name="T35" fmla="*/ 10 h 19"/>
                <a:gd name="T36" fmla="*/ 123 w 123"/>
                <a:gd name="T37" fmla="*/ 10 h 19"/>
                <a:gd name="T38" fmla="*/ 123 w 123"/>
                <a:gd name="T39" fmla="*/ 6 h 19"/>
                <a:gd name="T40" fmla="*/ 120 w 123"/>
                <a:gd name="T41" fmla="*/ 3 h 19"/>
                <a:gd name="T42" fmla="*/ 117 w 123"/>
                <a:gd name="T43" fmla="*/ 2 h 19"/>
                <a:gd name="T44" fmla="*/ 113 w 123"/>
                <a:gd name="T45" fmla="*/ 0 h 19"/>
                <a:gd name="T46" fmla="*/ 113 w 123"/>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19">
                  <a:moveTo>
                    <a:pt x="113" y="0"/>
                  </a:moveTo>
                  <a:lnTo>
                    <a:pt x="10" y="0"/>
                  </a:lnTo>
                  <a:lnTo>
                    <a:pt x="10" y="0"/>
                  </a:lnTo>
                  <a:lnTo>
                    <a:pt x="6" y="2"/>
                  </a:lnTo>
                  <a:lnTo>
                    <a:pt x="3" y="3"/>
                  </a:lnTo>
                  <a:lnTo>
                    <a:pt x="2" y="6"/>
                  </a:lnTo>
                  <a:lnTo>
                    <a:pt x="0" y="10"/>
                  </a:lnTo>
                  <a:lnTo>
                    <a:pt x="0" y="10"/>
                  </a:lnTo>
                  <a:lnTo>
                    <a:pt x="2" y="14"/>
                  </a:lnTo>
                  <a:lnTo>
                    <a:pt x="3" y="17"/>
                  </a:lnTo>
                  <a:lnTo>
                    <a:pt x="6" y="18"/>
                  </a:lnTo>
                  <a:lnTo>
                    <a:pt x="10" y="19"/>
                  </a:lnTo>
                  <a:lnTo>
                    <a:pt x="113" y="19"/>
                  </a:lnTo>
                  <a:lnTo>
                    <a:pt x="113" y="19"/>
                  </a:lnTo>
                  <a:lnTo>
                    <a:pt x="117" y="18"/>
                  </a:lnTo>
                  <a:lnTo>
                    <a:pt x="120" y="17"/>
                  </a:lnTo>
                  <a:lnTo>
                    <a:pt x="123" y="14"/>
                  </a:lnTo>
                  <a:lnTo>
                    <a:pt x="123" y="10"/>
                  </a:lnTo>
                  <a:lnTo>
                    <a:pt x="123" y="10"/>
                  </a:lnTo>
                  <a:lnTo>
                    <a:pt x="123" y="6"/>
                  </a:lnTo>
                  <a:lnTo>
                    <a:pt x="120" y="3"/>
                  </a:lnTo>
                  <a:lnTo>
                    <a:pt x="117" y="2"/>
                  </a:lnTo>
                  <a:lnTo>
                    <a:pt x="113" y="0"/>
                  </a:lnTo>
                  <a:lnTo>
                    <a:pt x="1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5"/>
            <p:cNvSpPr>
              <a:spLocks/>
            </p:cNvSpPr>
            <p:nvPr/>
          </p:nvSpPr>
          <p:spPr bwMode="auto">
            <a:xfrm>
              <a:off x="7743826" y="6075363"/>
              <a:ext cx="71438" cy="14288"/>
            </a:xfrm>
            <a:custGeom>
              <a:avLst/>
              <a:gdLst>
                <a:gd name="T0" fmla="*/ 82 w 92"/>
                <a:gd name="T1" fmla="*/ 0 h 19"/>
                <a:gd name="T2" fmla="*/ 10 w 92"/>
                <a:gd name="T3" fmla="*/ 0 h 19"/>
                <a:gd name="T4" fmla="*/ 10 w 92"/>
                <a:gd name="T5" fmla="*/ 0 h 19"/>
                <a:gd name="T6" fmla="*/ 6 w 92"/>
                <a:gd name="T7" fmla="*/ 0 h 19"/>
                <a:gd name="T8" fmla="*/ 3 w 92"/>
                <a:gd name="T9" fmla="*/ 3 h 19"/>
                <a:gd name="T10" fmla="*/ 2 w 92"/>
                <a:gd name="T11" fmla="*/ 5 h 19"/>
                <a:gd name="T12" fmla="*/ 0 w 92"/>
                <a:gd name="T13" fmla="*/ 9 h 19"/>
                <a:gd name="T14" fmla="*/ 0 w 92"/>
                <a:gd name="T15" fmla="*/ 9 h 19"/>
                <a:gd name="T16" fmla="*/ 2 w 92"/>
                <a:gd name="T17" fmla="*/ 13 h 19"/>
                <a:gd name="T18" fmla="*/ 3 w 92"/>
                <a:gd name="T19" fmla="*/ 16 h 19"/>
                <a:gd name="T20" fmla="*/ 6 w 92"/>
                <a:gd name="T21" fmla="*/ 17 h 19"/>
                <a:gd name="T22" fmla="*/ 10 w 92"/>
                <a:gd name="T23" fmla="*/ 19 h 19"/>
                <a:gd name="T24" fmla="*/ 82 w 92"/>
                <a:gd name="T25" fmla="*/ 19 h 19"/>
                <a:gd name="T26" fmla="*/ 82 w 92"/>
                <a:gd name="T27" fmla="*/ 19 h 19"/>
                <a:gd name="T28" fmla="*/ 86 w 92"/>
                <a:gd name="T29" fmla="*/ 17 h 19"/>
                <a:gd name="T30" fmla="*/ 89 w 92"/>
                <a:gd name="T31" fmla="*/ 16 h 19"/>
                <a:gd name="T32" fmla="*/ 92 w 92"/>
                <a:gd name="T33" fmla="*/ 13 h 19"/>
                <a:gd name="T34" fmla="*/ 92 w 92"/>
                <a:gd name="T35" fmla="*/ 9 h 19"/>
                <a:gd name="T36" fmla="*/ 92 w 92"/>
                <a:gd name="T37" fmla="*/ 9 h 19"/>
                <a:gd name="T38" fmla="*/ 92 w 92"/>
                <a:gd name="T39" fmla="*/ 5 h 19"/>
                <a:gd name="T40" fmla="*/ 89 w 92"/>
                <a:gd name="T41" fmla="*/ 3 h 19"/>
                <a:gd name="T42" fmla="*/ 86 w 92"/>
                <a:gd name="T43" fmla="*/ 0 h 19"/>
                <a:gd name="T44" fmla="*/ 82 w 92"/>
                <a:gd name="T45" fmla="*/ 0 h 19"/>
                <a:gd name="T46" fmla="*/ 82 w 92"/>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9">
                  <a:moveTo>
                    <a:pt x="82" y="0"/>
                  </a:moveTo>
                  <a:lnTo>
                    <a:pt x="10" y="0"/>
                  </a:lnTo>
                  <a:lnTo>
                    <a:pt x="10" y="0"/>
                  </a:lnTo>
                  <a:lnTo>
                    <a:pt x="6" y="0"/>
                  </a:lnTo>
                  <a:lnTo>
                    <a:pt x="3" y="3"/>
                  </a:lnTo>
                  <a:lnTo>
                    <a:pt x="2" y="5"/>
                  </a:lnTo>
                  <a:lnTo>
                    <a:pt x="0" y="9"/>
                  </a:lnTo>
                  <a:lnTo>
                    <a:pt x="0" y="9"/>
                  </a:lnTo>
                  <a:lnTo>
                    <a:pt x="2" y="13"/>
                  </a:lnTo>
                  <a:lnTo>
                    <a:pt x="3" y="16"/>
                  </a:lnTo>
                  <a:lnTo>
                    <a:pt x="6" y="17"/>
                  </a:lnTo>
                  <a:lnTo>
                    <a:pt x="10" y="19"/>
                  </a:lnTo>
                  <a:lnTo>
                    <a:pt x="82" y="19"/>
                  </a:lnTo>
                  <a:lnTo>
                    <a:pt x="82" y="19"/>
                  </a:lnTo>
                  <a:lnTo>
                    <a:pt x="86" y="17"/>
                  </a:lnTo>
                  <a:lnTo>
                    <a:pt x="89" y="16"/>
                  </a:lnTo>
                  <a:lnTo>
                    <a:pt x="92" y="13"/>
                  </a:lnTo>
                  <a:lnTo>
                    <a:pt x="92" y="9"/>
                  </a:lnTo>
                  <a:lnTo>
                    <a:pt x="92" y="9"/>
                  </a:lnTo>
                  <a:lnTo>
                    <a:pt x="92" y="5"/>
                  </a:lnTo>
                  <a:lnTo>
                    <a:pt x="89" y="3"/>
                  </a:lnTo>
                  <a:lnTo>
                    <a:pt x="86" y="0"/>
                  </a:lnTo>
                  <a:lnTo>
                    <a:pt x="82" y="0"/>
                  </a:ln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36"/>
            <p:cNvSpPr>
              <a:spLocks/>
            </p:cNvSpPr>
            <p:nvPr/>
          </p:nvSpPr>
          <p:spPr bwMode="auto">
            <a:xfrm>
              <a:off x="7769226" y="6116638"/>
              <a:ext cx="46038" cy="14288"/>
            </a:xfrm>
            <a:custGeom>
              <a:avLst/>
              <a:gdLst>
                <a:gd name="T0" fmla="*/ 50 w 60"/>
                <a:gd name="T1" fmla="*/ 0 h 18"/>
                <a:gd name="T2" fmla="*/ 9 w 60"/>
                <a:gd name="T3" fmla="*/ 0 h 18"/>
                <a:gd name="T4" fmla="*/ 9 w 60"/>
                <a:gd name="T5" fmla="*/ 0 h 18"/>
                <a:gd name="T6" fmla="*/ 6 w 60"/>
                <a:gd name="T7" fmla="*/ 0 h 18"/>
                <a:gd name="T8" fmla="*/ 2 w 60"/>
                <a:gd name="T9" fmla="*/ 2 h 18"/>
                <a:gd name="T10" fmla="*/ 0 w 60"/>
                <a:gd name="T11" fmla="*/ 6 h 18"/>
                <a:gd name="T12" fmla="*/ 0 w 60"/>
                <a:gd name="T13" fmla="*/ 8 h 18"/>
                <a:gd name="T14" fmla="*/ 0 w 60"/>
                <a:gd name="T15" fmla="*/ 8 h 18"/>
                <a:gd name="T16" fmla="*/ 0 w 60"/>
                <a:gd name="T17" fmla="*/ 12 h 18"/>
                <a:gd name="T18" fmla="*/ 2 w 60"/>
                <a:gd name="T19" fmla="*/ 15 h 18"/>
                <a:gd name="T20" fmla="*/ 6 w 60"/>
                <a:gd name="T21" fmla="*/ 18 h 18"/>
                <a:gd name="T22" fmla="*/ 9 w 60"/>
                <a:gd name="T23" fmla="*/ 18 h 18"/>
                <a:gd name="T24" fmla="*/ 50 w 60"/>
                <a:gd name="T25" fmla="*/ 18 h 18"/>
                <a:gd name="T26" fmla="*/ 50 w 60"/>
                <a:gd name="T27" fmla="*/ 18 h 18"/>
                <a:gd name="T28" fmla="*/ 54 w 60"/>
                <a:gd name="T29" fmla="*/ 18 h 18"/>
                <a:gd name="T30" fmla="*/ 57 w 60"/>
                <a:gd name="T31" fmla="*/ 15 h 18"/>
                <a:gd name="T32" fmla="*/ 60 w 60"/>
                <a:gd name="T33" fmla="*/ 12 h 18"/>
                <a:gd name="T34" fmla="*/ 60 w 60"/>
                <a:gd name="T35" fmla="*/ 8 h 18"/>
                <a:gd name="T36" fmla="*/ 60 w 60"/>
                <a:gd name="T37" fmla="*/ 8 h 18"/>
                <a:gd name="T38" fmla="*/ 60 w 60"/>
                <a:gd name="T39" fmla="*/ 6 h 18"/>
                <a:gd name="T40" fmla="*/ 57 w 60"/>
                <a:gd name="T41" fmla="*/ 2 h 18"/>
                <a:gd name="T42" fmla="*/ 54 w 60"/>
                <a:gd name="T43" fmla="*/ 0 h 18"/>
                <a:gd name="T44" fmla="*/ 50 w 60"/>
                <a:gd name="T45" fmla="*/ 0 h 18"/>
                <a:gd name="T46" fmla="*/ 50 w 60"/>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18">
                  <a:moveTo>
                    <a:pt x="50" y="0"/>
                  </a:moveTo>
                  <a:lnTo>
                    <a:pt x="9" y="0"/>
                  </a:lnTo>
                  <a:lnTo>
                    <a:pt x="9" y="0"/>
                  </a:lnTo>
                  <a:lnTo>
                    <a:pt x="6" y="0"/>
                  </a:lnTo>
                  <a:lnTo>
                    <a:pt x="2" y="2"/>
                  </a:lnTo>
                  <a:lnTo>
                    <a:pt x="0" y="6"/>
                  </a:lnTo>
                  <a:lnTo>
                    <a:pt x="0" y="8"/>
                  </a:lnTo>
                  <a:lnTo>
                    <a:pt x="0" y="8"/>
                  </a:lnTo>
                  <a:lnTo>
                    <a:pt x="0" y="12"/>
                  </a:lnTo>
                  <a:lnTo>
                    <a:pt x="2" y="15"/>
                  </a:lnTo>
                  <a:lnTo>
                    <a:pt x="6" y="18"/>
                  </a:lnTo>
                  <a:lnTo>
                    <a:pt x="9" y="18"/>
                  </a:lnTo>
                  <a:lnTo>
                    <a:pt x="50" y="18"/>
                  </a:lnTo>
                  <a:lnTo>
                    <a:pt x="50" y="18"/>
                  </a:lnTo>
                  <a:lnTo>
                    <a:pt x="54" y="18"/>
                  </a:lnTo>
                  <a:lnTo>
                    <a:pt x="57" y="15"/>
                  </a:lnTo>
                  <a:lnTo>
                    <a:pt x="60" y="12"/>
                  </a:lnTo>
                  <a:lnTo>
                    <a:pt x="60" y="8"/>
                  </a:lnTo>
                  <a:lnTo>
                    <a:pt x="60" y="8"/>
                  </a:lnTo>
                  <a:lnTo>
                    <a:pt x="60" y="6"/>
                  </a:lnTo>
                  <a:lnTo>
                    <a:pt x="57" y="2"/>
                  </a:lnTo>
                  <a:lnTo>
                    <a:pt x="54" y="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a:grpSpLocks noChangeAspect="1"/>
          </p:cNvGrpSpPr>
          <p:nvPr/>
        </p:nvGrpSpPr>
        <p:grpSpPr>
          <a:xfrm>
            <a:off x="1153802" y="1651802"/>
            <a:ext cx="1080000" cy="1080000"/>
            <a:chOff x="7588251" y="3340100"/>
            <a:chExt cx="520700" cy="520700"/>
          </a:xfrm>
          <a:solidFill>
            <a:schemeClr val="accent3"/>
          </a:solidFill>
        </p:grpSpPr>
        <p:sp>
          <p:nvSpPr>
            <p:cNvPr id="30" name="Freeform 70"/>
            <p:cNvSpPr>
              <a:spLocks noEditPoints="1"/>
            </p:cNvSpPr>
            <p:nvPr/>
          </p:nvSpPr>
          <p:spPr bwMode="auto">
            <a:xfrm>
              <a:off x="7588251" y="3340100"/>
              <a:ext cx="520700" cy="520700"/>
            </a:xfrm>
            <a:custGeom>
              <a:avLst/>
              <a:gdLst>
                <a:gd name="T0" fmla="*/ 312 w 657"/>
                <a:gd name="T1" fmla="*/ 657 h 657"/>
                <a:gd name="T2" fmla="*/ 262 w 657"/>
                <a:gd name="T3" fmla="*/ 650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28 h 657"/>
                <a:gd name="T16" fmla="*/ 1 w 657"/>
                <a:gd name="T17" fmla="*/ 294 h 657"/>
                <a:gd name="T18" fmla="*/ 10 w 657"/>
                <a:gd name="T19" fmla="*/ 246 h 657"/>
                <a:gd name="T20" fmla="*/ 39 w 657"/>
                <a:gd name="T21" fmla="*/ 172 h 657"/>
                <a:gd name="T22" fmla="*/ 96 w 657"/>
                <a:gd name="T23" fmla="*/ 96 h 657"/>
                <a:gd name="T24" fmla="*/ 172 w 657"/>
                <a:gd name="T25" fmla="*/ 39 h 657"/>
                <a:gd name="T26" fmla="*/ 246 w 657"/>
                <a:gd name="T27" fmla="*/ 10 h 657"/>
                <a:gd name="T28" fmla="*/ 294 w 657"/>
                <a:gd name="T29" fmla="*/ 2 h 657"/>
                <a:gd name="T30" fmla="*/ 328 w 657"/>
                <a:gd name="T31" fmla="*/ 0 h 657"/>
                <a:gd name="T32" fmla="*/ 378 w 657"/>
                <a:gd name="T33" fmla="*/ 3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8 w 657"/>
                <a:gd name="T59" fmla="*/ 653 h 657"/>
                <a:gd name="T60" fmla="*/ 328 w 657"/>
                <a:gd name="T61" fmla="*/ 657 h 657"/>
                <a:gd name="T62" fmla="*/ 328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6 h 657"/>
                <a:gd name="T84" fmla="*/ 328 w 657"/>
                <a:gd name="T85" fmla="*/ 619 h 657"/>
                <a:gd name="T86" fmla="*/ 387 w 657"/>
                <a:gd name="T87" fmla="*/ 614 h 657"/>
                <a:gd name="T88" fmla="*/ 468 w 657"/>
                <a:gd name="T89" fmla="*/ 585 h 657"/>
                <a:gd name="T90" fmla="*/ 533 w 657"/>
                <a:gd name="T91" fmla="*/ 535 h 657"/>
                <a:gd name="T92" fmla="*/ 584 w 657"/>
                <a:gd name="T93" fmla="*/ 468 h 657"/>
                <a:gd name="T94" fmla="*/ 614 w 657"/>
                <a:gd name="T95" fmla="*/ 387 h 657"/>
                <a:gd name="T96" fmla="*/ 619 w 657"/>
                <a:gd name="T97" fmla="*/ 328 h 657"/>
                <a:gd name="T98" fmla="*/ 606 w 657"/>
                <a:gd name="T99" fmla="*/ 242 h 657"/>
                <a:gd name="T100" fmla="*/ 570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3"/>
                  </a:lnTo>
                  <a:lnTo>
                    <a:pt x="262" y="650"/>
                  </a:lnTo>
                  <a:lnTo>
                    <a:pt x="246" y="646"/>
                  </a:lnTo>
                  <a:lnTo>
                    <a:pt x="231" y="642"/>
                  </a:lnTo>
                  <a:lnTo>
                    <a:pt x="200" y="632"/>
                  </a:lnTo>
                  <a:lnTo>
                    <a:pt x="172" y="618"/>
                  </a:lnTo>
                  <a:lnTo>
                    <a:pt x="145" y="601"/>
                  </a:lnTo>
                  <a:lnTo>
                    <a:pt x="120" y="582"/>
                  </a:lnTo>
                  <a:lnTo>
                    <a:pt x="96" y="560"/>
                  </a:lnTo>
                  <a:lnTo>
                    <a:pt x="74" y="538"/>
                  </a:lnTo>
                  <a:lnTo>
                    <a:pt x="55" y="512"/>
                  </a:lnTo>
                  <a:lnTo>
                    <a:pt x="39" y="485"/>
                  </a:lnTo>
                  <a:lnTo>
                    <a:pt x="26" y="457"/>
                  </a:lnTo>
                  <a:lnTo>
                    <a:pt x="15" y="426"/>
                  </a:lnTo>
                  <a:lnTo>
                    <a:pt x="10" y="411"/>
                  </a:lnTo>
                  <a:lnTo>
                    <a:pt x="6" y="395"/>
                  </a:lnTo>
                  <a:lnTo>
                    <a:pt x="3" y="379"/>
                  </a:lnTo>
                  <a:lnTo>
                    <a:pt x="1" y="362"/>
                  </a:lnTo>
                  <a:lnTo>
                    <a:pt x="0" y="345"/>
                  </a:lnTo>
                  <a:lnTo>
                    <a:pt x="0" y="328"/>
                  </a:lnTo>
                  <a:lnTo>
                    <a:pt x="0" y="328"/>
                  </a:lnTo>
                  <a:lnTo>
                    <a:pt x="0" y="312"/>
                  </a:lnTo>
                  <a:lnTo>
                    <a:pt x="1" y="294"/>
                  </a:lnTo>
                  <a:lnTo>
                    <a:pt x="3" y="278"/>
                  </a:lnTo>
                  <a:lnTo>
                    <a:pt x="6" y="262"/>
                  </a:lnTo>
                  <a:lnTo>
                    <a:pt x="10" y="246"/>
                  </a:lnTo>
                  <a:lnTo>
                    <a:pt x="15" y="231"/>
                  </a:lnTo>
                  <a:lnTo>
                    <a:pt x="26" y="200"/>
                  </a:lnTo>
                  <a:lnTo>
                    <a:pt x="39" y="172"/>
                  </a:lnTo>
                  <a:lnTo>
                    <a:pt x="55" y="145"/>
                  </a:lnTo>
                  <a:lnTo>
                    <a:pt x="74" y="120"/>
                  </a:lnTo>
                  <a:lnTo>
                    <a:pt x="96" y="96"/>
                  </a:lnTo>
                  <a:lnTo>
                    <a:pt x="120" y="75"/>
                  </a:lnTo>
                  <a:lnTo>
                    <a:pt x="145" y="57"/>
                  </a:lnTo>
                  <a:lnTo>
                    <a:pt x="172" y="39"/>
                  </a:lnTo>
                  <a:lnTo>
                    <a:pt x="200" y="26"/>
                  </a:lnTo>
                  <a:lnTo>
                    <a:pt x="231" y="15"/>
                  </a:lnTo>
                  <a:lnTo>
                    <a:pt x="246" y="10"/>
                  </a:lnTo>
                  <a:lnTo>
                    <a:pt x="262" y="7"/>
                  </a:lnTo>
                  <a:lnTo>
                    <a:pt x="278" y="3"/>
                  </a:lnTo>
                  <a:lnTo>
                    <a:pt x="294" y="2"/>
                  </a:lnTo>
                  <a:lnTo>
                    <a:pt x="312" y="0"/>
                  </a:lnTo>
                  <a:lnTo>
                    <a:pt x="328" y="0"/>
                  </a:lnTo>
                  <a:lnTo>
                    <a:pt x="328" y="0"/>
                  </a:lnTo>
                  <a:lnTo>
                    <a:pt x="345" y="0"/>
                  </a:lnTo>
                  <a:lnTo>
                    <a:pt x="361" y="2"/>
                  </a:lnTo>
                  <a:lnTo>
                    <a:pt x="378" y="3"/>
                  </a:lnTo>
                  <a:lnTo>
                    <a:pt x="395" y="7"/>
                  </a:lnTo>
                  <a:lnTo>
                    <a:pt x="410" y="10"/>
                  </a:lnTo>
                  <a:lnTo>
                    <a:pt x="426" y="15"/>
                  </a:lnTo>
                  <a:lnTo>
                    <a:pt x="455" y="26"/>
                  </a:lnTo>
                  <a:lnTo>
                    <a:pt x="485" y="39"/>
                  </a:lnTo>
                  <a:lnTo>
                    <a:pt x="512" y="57"/>
                  </a:lnTo>
                  <a:lnTo>
                    <a:pt x="537" y="75"/>
                  </a:lnTo>
                  <a:lnTo>
                    <a:pt x="560" y="96"/>
                  </a:lnTo>
                  <a:lnTo>
                    <a:pt x="582" y="120"/>
                  </a:lnTo>
                  <a:lnTo>
                    <a:pt x="601" y="145"/>
                  </a:lnTo>
                  <a:lnTo>
                    <a:pt x="617" y="172"/>
                  </a:lnTo>
                  <a:lnTo>
                    <a:pt x="631" y="200"/>
                  </a:lnTo>
                  <a:lnTo>
                    <a:pt x="642" y="231"/>
                  </a:lnTo>
                  <a:lnTo>
                    <a:pt x="646" y="246"/>
                  </a:lnTo>
                  <a:lnTo>
                    <a:pt x="650" y="262"/>
                  </a:lnTo>
                  <a:lnTo>
                    <a:pt x="653" y="278"/>
                  </a:lnTo>
                  <a:lnTo>
                    <a:pt x="656" y="294"/>
                  </a:lnTo>
                  <a:lnTo>
                    <a:pt x="657" y="312"/>
                  </a:lnTo>
                  <a:lnTo>
                    <a:pt x="657" y="328"/>
                  </a:lnTo>
                  <a:lnTo>
                    <a:pt x="657" y="328"/>
                  </a:lnTo>
                  <a:lnTo>
                    <a:pt x="657" y="345"/>
                  </a:lnTo>
                  <a:lnTo>
                    <a:pt x="656" y="362"/>
                  </a:lnTo>
                  <a:lnTo>
                    <a:pt x="653" y="379"/>
                  </a:lnTo>
                  <a:lnTo>
                    <a:pt x="650" y="395"/>
                  </a:lnTo>
                  <a:lnTo>
                    <a:pt x="646" y="411"/>
                  </a:lnTo>
                  <a:lnTo>
                    <a:pt x="642" y="426"/>
                  </a:lnTo>
                  <a:lnTo>
                    <a:pt x="631" y="457"/>
                  </a:lnTo>
                  <a:lnTo>
                    <a:pt x="617" y="485"/>
                  </a:lnTo>
                  <a:lnTo>
                    <a:pt x="601" y="512"/>
                  </a:lnTo>
                  <a:lnTo>
                    <a:pt x="582" y="538"/>
                  </a:lnTo>
                  <a:lnTo>
                    <a:pt x="560" y="560"/>
                  </a:lnTo>
                  <a:lnTo>
                    <a:pt x="537" y="582"/>
                  </a:lnTo>
                  <a:lnTo>
                    <a:pt x="512" y="601"/>
                  </a:lnTo>
                  <a:lnTo>
                    <a:pt x="485" y="618"/>
                  </a:lnTo>
                  <a:lnTo>
                    <a:pt x="455" y="632"/>
                  </a:lnTo>
                  <a:lnTo>
                    <a:pt x="426" y="642"/>
                  </a:lnTo>
                  <a:lnTo>
                    <a:pt x="410" y="646"/>
                  </a:lnTo>
                  <a:lnTo>
                    <a:pt x="395" y="650"/>
                  </a:lnTo>
                  <a:lnTo>
                    <a:pt x="378" y="653"/>
                  </a:lnTo>
                  <a:lnTo>
                    <a:pt x="361" y="656"/>
                  </a:lnTo>
                  <a:lnTo>
                    <a:pt x="345" y="657"/>
                  </a:lnTo>
                  <a:lnTo>
                    <a:pt x="328" y="657"/>
                  </a:lnTo>
                  <a:lnTo>
                    <a:pt x="328" y="657"/>
                  </a:lnTo>
                  <a:close/>
                  <a:moveTo>
                    <a:pt x="328" y="38"/>
                  </a:moveTo>
                  <a:lnTo>
                    <a:pt x="328" y="38"/>
                  </a:lnTo>
                  <a:lnTo>
                    <a:pt x="298" y="39"/>
                  </a:lnTo>
                  <a:lnTo>
                    <a:pt x="270" y="43"/>
                  </a:lnTo>
                  <a:lnTo>
                    <a:pt x="242" y="50"/>
                  </a:lnTo>
                  <a:lnTo>
                    <a:pt x="215" y="61"/>
                  </a:lnTo>
                  <a:lnTo>
                    <a:pt x="190" y="73"/>
                  </a:lnTo>
                  <a:lnTo>
                    <a:pt x="165" y="88"/>
                  </a:lnTo>
                  <a:lnTo>
                    <a:pt x="143" y="104"/>
                  </a:lnTo>
                  <a:lnTo>
                    <a:pt x="122" y="122"/>
                  </a:lnTo>
                  <a:lnTo>
                    <a:pt x="104" y="144"/>
                  </a:lnTo>
                  <a:lnTo>
                    <a:pt x="87" y="165"/>
                  </a:lnTo>
                  <a:lnTo>
                    <a:pt x="73" y="190"/>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7" y="492"/>
                  </a:lnTo>
                  <a:lnTo>
                    <a:pt x="104" y="513"/>
                  </a:lnTo>
                  <a:lnTo>
                    <a:pt x="122" y="535"/>
                  </a:lnTo>
                  <a:lnTo>
                    <a:pt x="143" y="554"/>
                  </a:lnTo>
                  <a:lnTo>
                    <a:pt x="165" y="570"/>
                  </a:lnTo>
                  <a:lnTo>
                    <a:pt x="190" y="585"/>
                  </a:lnTo>
                  <a:lnTo>
                    <a:pt x="215" y="597"/>
                  </a:lnTo>
                  <a:lnTo>
                    <a:pt x="242" y="606"/>
                  </a:lnTo>
                  <a:lnTo>
                    <a:pt x="270" y="614"/>
                  </a:lnTo>
                  <a:lnTo>
                    <a:pt x="298" y="618"/>
                  </a:lnTo>
                  <a:lnTo>
                    <a:pt x="328" y="619"/>
                  </a:lnTo>
                  <a:lnTo>
                    <a:pt x="328" y="619"/>
                  </a:lnTo>
                  <a:lnTo>
                    <a:pt x="357" y="618"/>
                  </a:lnTo>
                  <a:lnTo>
                    <a:pt x="387" y="614"/>
                  </a:lnTo>
                  <a:lnTo>
                    <a:pt x="415" y="606"/>
                  </a:lnTo>
                  <a:lnTo>
                    <a:pt x="442" y="597"/>
                  </a:lnTo>
                  <a:lnTo>
                    <a:pt x="468" y="585"/>
                  </a:lnTo>
                  <a:lnTo>
                    <a:pt x="490" y="570"/>
                  </a:lnTo>
                  <a:lnTo>
                    <a:pt x="513" y="554"/>
                  </a:lnTo>
                  <a:lnTo>
                    <a:pt x="533" y="535"/>
                  </a:lnTo>
                  <a:lnTo>
                    <a:pt x="552" y="513"/>
                  </a:lnTo>
                  <a:lnTo>
                    <a:pt x="570" y="492"/>
                  </a:lnTo>
                  <a:lnTo>
                    <a:pt x="584" y="468"/>
                  </a:lnTo>
                  <a:lnTo>
                    <a:pt x="597" y="442"/>
                  </a:lnTo>
                  <a:lnTo>
                    <a:pt x="606" y="415"/>
                  </a:lnTo>
                  <a:lnTo>
                    <a:pt x="614" y="387"/>
                  </a:lnTo>
                  <a:lnTo>
                    <a:pt x="618" y="359"/>
                  </a:lnTo>
                  <a:lnTo>
                    <a:pt x="619" y="328"/>
                  </a:lnTo>
                  <a:lnTo>
                    <a:pt x="619" y="328"/>
                  </a:lnTo>
                  <a:lnTo>
                    <a:pt x="618" y="298"/>
                  </a:lnTo>
                  <a:lnTo>
                    <a:pt x="614" y="270"/>
                  </a:lnTo>
                  <a:lnTo>
                    <a:pt x="606" y="242"/>
                  </a:lnTo>
                  <a:lnTo>
                    <a:pt x="597" y="215"/>
                  </a:lnTo>
                  <a:lnTo>
                    <a:pt x="584" y="190"/>
                  </a:lnTo>
                  <a:lnTo>
                    <a:pt x="570" y="165"/>
                  </a:lnTo>
                  <a:lnTo>
                    <a:pt x="552" y="144"/>
                  </a:lnTo>
                  <a:lnTo>
                    <a:pt x="533" y="122"/>
                  </a:lnTo>
                  <a:lnTo>
                    <a:pt x="513" y="104"/>
                  </a:lnTo>
                  <a:lnTo>
                    <a:pt x="490" y="88"/>
                  </a:lnTo>
                  <a:lnTo>
                    <a:pt x="468" y="73"/>
                  </a:lnTo>
                  <a:lnTo>
                    <a:pt x="442" y="61"/>
                  </a:lnTo>
                  <a:lnTo>
                    <a:pt x="415" y="50"/>
                  </a:lnTo>
                  <a:lnTo>
                    <a:pt x="387" y="43"/>
                  </a:lnTo>
                  <a:lnTo>
                    <a:pt x="357" y="39"/>
                  </a:lnTo>
                  <a:lnTo>
                    <a:pt x="328" y="38"/>
                  </a:lnTo>
                  <a:lnTo>
                    <a:pt x="3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8"/>
            <p:cNvSpPr>
              <a:spLocks/>
            </p:cNvSpPr>
            <p:nvPr/>
          </p:nvSpPr>
          <p:spPr bwMode="auto">
            <a:xfrm>
              <a:off x="7734301" y="3698875"/>
              <a:ext cx="41275" cy="14288"/>
            </a:xfrm>
            <a:custGeom>
              <a:avLst/>
              <a:gdLst>
                <a:gd name="T0" fmla="*/ 44 w 54"/>
                <a:gd name="T1" fmla="*/ 17 h 17"/>
                <a:gd name="T2" fmla="*/ 10 w 54"/>
                <a:gd name="T3" fmla="*/ 17 h 17"/>
                <a:gd name="T4" fmla="*/ 10 w 54"/>
                <a:gd name="T5" fmla="*/ 17 h 17"/>
                <a:gd name="T6" fmla="*/ 6 w 54"/>
                <a:gd name="T7" fmla="*/ 17 h 17"/>
                <a:gd name="T8" fmla="*/ 3 w 54"/>
                <a:gd name="T9" fmla="*/ 15 h 17"/>
                <a:gd name="T10" fmla="*/ 0 w 54"/>
                <a:gd name="T11" fmla="*/ 12 h 17"/>
                <a:gd name="T12" fmla="*/ 0 w 54"/>
                <a:gd name="T13" fmla="*/ 8 h 17"/>
                <a:gd name="T14" fmla="*/ 0 w 54"/>
                <a:gd name="T15" fmla="*/ 8 h 17"/>
                <a:gd name="T16" fmla="*/ 0 w 54"/>
                <a:gd name="T17" fmla="*/ 5 h 17"/>
                <a:gd name="T18" fmla="*/ 3 w 54"/>
                <a:gd name="T19" fmla="*/ 1 h 17"/>
                <a:gd name="T20" fmla="*/ 6 w 54"/>
                <a:gd name="T21" fmla="*/ 0 h 17"/>
                <a:gd name="T22" fmla="*/ 10 w 54"/>
                <a:gd name="T23" fmla="*/ 0 h 17"/>
                <a:gd name="T24" fmla="*/ 44 w 54"/>
                <a:gd name="T25" fmla="*/ 0 h 17"/>
                <a:gd name="T26" fmla="*/ 44 w 54"/>
                <a:gd name="T27" fmla="*/ 0 h 17"/>
                <a:gd name="T28" fmla="*/ 49 w 54"/>
                <a:gd name="T29" fmla="*/ 0 h 17"/>
                <a:gd name="T30" fmla="*/ 51 w 54"/>
                <a:gd name="T31" fmla="*/ 1 h 17"/>
                <a:gd name="T32" fmla="*/ 53 w 54"/>
                <a:gd name="T33" fmla="*/ 5 h 17"/>
                <a:gd name="T34" fmla="*/ 54 w 54"/>
                <a:gd name="T35" fmla="*/ 8 h 17"/>
                <a:gd name="T36" fmla="*/ 54 w 54"/>
                <a:gd name="T37" fmla="*/ 8 h 17"/>
                <a:gd name="T38" fmla="*/ 53 w 54"/>
                <a:gd name="T39" fmla="*/ 12 h 17"/>
                <a:gd name="T40" fmla="*/ 51 w 54"/>
                <a:gd name="T41" fmla="*/ 15 h 17"/>
                <a:gd name="T42" fmla="*/ 49 w 54"/>
                <a:gd name="T43" fmla="*/ 17 h 17"/>
                <a:gd name="T44" fmla="*/ 44 w 54"/>
                <a:gd name="T45" fmla="*/ 17 h 17"/>
                <a:gd name="T46" fmla="*/ 44 w 54"/>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7">
                  <a:moveTo>
                    <a:pt x="44" y="17"/>
                  </a:moveTo>
                  <a:lnTo>
                    <a:pt x="10" y="17"/>
                  </a:lnTo>
                  <a:lnTo>
                    <a:pt x="10" y="17"/>
                  </a:lnTo>
                  <a:lnTo>
                    <a:pt x="6" y="17"/>
                  </a:lnTo>
                  <a:lnTo>
                    <a:pt x="3" y="15"/>
                  </a:lnTo>
                  <a:lnTo>
                    <a:pt x="0" y="12"/>
                  </a:lnTo>
                  <a:lnTo>
                    <a:pt x="0" y="8"/>
                  </a:lnTo>
                  <a:lnTo>
                    <a:pt x="0" y="8"/>
                  </a:lnTo>
                  <a:lnTo>
                    <a:pt x="0" y="5"/>
                  </a:lnTo>
                  <a:lnTo>
                    <a:pt x="3" y="1"/>
                  </a:lnTo>
                  <a:lnTo>
                    <a:pt x="6" y="0"/>
                  </a:lnTo>
                  <a:lnTo>
                    <a:pt x="10" y="0"/>
                  </a:lnTo>
                  <a:lnTo>
                    <a:pt x="44" y="0"/>
                  </a:lnTo>
                  <a:lnTo>
                    <a:pt x="44" y="0"/>
                  </a:lnTo>
                  <a:lnTo>
                    <a:pt x="49" y="0"/>
                  </a:lnTo>
                  <a:lnTo>
                    <a:pt x="51" y="1"/>
                  </a:lnTo>
                  <a:lnTo>
                    <a:pt x="53" y="5"/>
                  </a:lnTo>
                  <a:lnTo>
                    <a:pt x="54" y="8"/>
                  </a:lnTo>
                  <a:lnTo>
                    <a:pt x="54" y="8"/>
                  </a:lnTo>
                  <a:lnTo>
                    <a:pt x="53" y="12"/>
                  </a:lnTo>
                  <a:lnTo>
                    <a:pt x="51" y="15"/>
                  </a:lnTo>
                  <a:lnTo>
                    <a:pt x="49" y="17"/>
                  </a:lnTo>
                  <a:lnTo>
                    <a:pt x="44" y="17"/>
                  </a:lnTo>
                  <a:lnTo>
                    <a:pt x="4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79"/>
            <p:cNvSpPr>
              <a:spLocks/>
            </p:cNvSpPr>
            <p:nvPr/>
          </p:nvSpPr>
          <p:spPr bwMode="auto">
            <a:xfrm>
              <a:off x="7831138" y="3697288"/>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8 h 20"/>
                <a:gd name="T10" fmla="*/ 0 w 169"/>
                <a:gd name="T11" fmla="*/ 15 h 20"/>
                <a:gd name="T12" fmla="*/ 0 w 169"/>
                <a:gd name="T13" fmla="*/ 11 h 20"/>
                <a:gd name="T14" fmla="*/ 0 w 169"/>
                <a:gd name="T15" fmla="*/ 11 h 20"/>
                <a:gd name="T16" fmla="*/ 0 w 169"/>
                <a:gd name="T17" fmla="*/ 7 h 20"/>
                <a:gd name="T18" fmla="*/ 1 w 169"/>
                <a:gd name="T19" fmla="*/ 4 h 20"/>
                <a:gd name="T20" fmla="*/ 5 w 169"/>
                <a:gd name="T21" fmla="*/ 2 h 20"/>
                <a:gd name="T22" fmla="*/ 10 w 169"/>
                <a:gd name="T23" fmla="*/ 0 h 20"/>
                <a:gd name="T24" fmla="*/ 157 w 169"/>
                <a:gd name="T25" fmla="*/ 0 h 20"/>
                <a:gd name="T26" fmla="*/ 157 w 169"/>
                <a:gd name="T27" fmla="*/ 0 h 20"/>
                <a:gd name="T28" fmla="*/ 164 w 169"/>
                <a:gd name="T29" fmla="*/ 2 h 20"/>
                <a:gd name="T30" fmla="*/ 166 w 169"/>
                <a:gd name="T31" fmla="*/ 4 h 20"/>
                <a:gd name="T32" fmla="*/ 168 w 169"/>
                <a:gd name="T33" fmla="*/ 7 h 20"/>
                <a:gd name="T34" fmla="*/ 169 w 169"/>
                <a:gd name="T35" fmla="*/ 11 h 20"/>
                <a:gd name="T36" fmla="*/ 169 w 169"/>
                <a:gd name="T37" fmla="*/ 11 h 20"/>
                <a:gd name="T38" fmla="*/ 168 w 169"/>
                <a:gd name="T39" fmla="*/ 15 h 20"/>
                <a:gd name="T40" fmla="*/ 166 w 169"/>
                <a:gd name="T41" fmla="*/ 18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8"/>
                  </a:lnTo>
                  <a:lnTo>
                    <a:pt x="0" y="15"/>
                  </a:lnTo>
                  <a:lnTo>
                    <a:pt x="0" y="11"/>
                  </a:lnTo>
                  <a:lnTo>
                    <a:pt x="0" y="11"/>
                  </a:lnTo>
                  <a:lnTo>
                    <a:pt x="0" y="7"/>
                  </a:lnTo>
                  <a:lnTo>
                    <a:pt x="1" y="4"/>
                  </a:lnTo>
                  <a:lnTo>
                    <a:pt x="5" y="2"/>
                  </a:lnTo>
                  <a:lnTo>
                    <a:pt x="10" y="0"/>
                  </a:lnTo>
                  <a:lnTo>
                    <a:pt x="157" y="0"/>
                  </a:lnTo>
                  <a:lnTo>
                    <a:pt x="157" y="0"/>
                  </a:lnTo>
                  <a:lnTo>
                    <a:pt x="164" y="2"/>
                  </a:lnTo>
                  <a:lnTo>
                    <a:pt x="166" y="4"/>
                  </a:lnTo>
                  <a:lnTo>
                    <a:pt x="168" y="7"/>
                  </a:lnTo>
                  <a:lnTo>
                    <a:pt x="169" y="11"/>
                  </a:lnTo>
                  <a:lnTo>
                    <a:pt x="169" y="11"/>
                  </a:lnTo>
                  <a:lnTo>
                    <a:pt x="168" y="15"/>
                  </a:lnTo>
                  <a:lnTo>
                    <a:pt x="166" y="18"/>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80"/>
            <p:cNvSpPr>
              <a:spLocks/>
            </p:cNvSpPr>
            <p:nvPr/>
          </p:nvSpPr>
          <p:spPr bwMode="auto">
            <a:xfrm>
              <a:off x="7734301" y="3573463"/>
              <a:ext cx="69850" cy="57150"/>
            </a:xfrm>
            <a:custGeom>
              <a:avLst/>
              <a:gdLst>
                <a:gd name="T0" fmla="*/ 86 w 89"/>
                <a:gd name="T1" fmla="*/ 15 h 71"/>
                <a:gd name="T2" fmla="*/ 34 w 89"/>
                <a:gd name="T3" fmla="*/ 68 h 71"/>
                <a:gd name="T4" fmla="*/ 34 w 89"/>
                <a:gd name="T5" fmla="*/ 68 h 71"/>
                <a:gd name="T6" fmla="*/ 30 w 89"/>
                <a:gd name="T7" fmla="*/ 71 h 71"/>
                <a:gd name="T8" fmla="*/ 27 w 89"/>
                <a:gd name="T9" fmla="*/ 71 h 71"/>
                <a:gd name="T10" fmla="*/ 27 w 89"/>
                <a:gd name="T11" fmla="*/ 71 h 71"/>
                <a:gd name="T12" fmla="*/ 23 w 89"/>
                <a:gd name="T13" fmla="*/ 71 h 71"/>
                <a:gd name="T14" fmla="*/ 20 w 89"/>
                <a:gd name="T15" fmla="*/ 68 h 71"/>
                <a:gd name="T16" fmla="*/ 3 w 89"/>
                <a:gd name="T17" fmla="*/ 51 h 71"/>
                <a:gd name="T18" fmla="*/ 3 w 89"/>
                <a:gd name="T19" fmla="*/ 51 h 71"/>
                <a:gd name="T20" fmla="*/ 0 w 89"/>
                <a:gd name="T21" fmla="*/ 48 h 71"/>
                <a:gd name="T22" fmla="*/ 0 w 89"/>
                <a:gd name="T23" fmla="*/ 44 h 71"/>
                <a:gd name="T24" fmla="*/ 0 w 89"/>
                <a:gd name="T25" fmla="*/ 41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49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9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1"/>
                  </a:lnTo>
                  <a:lnTo>
                    <a:pt x="27" y="71"/>
                  </a:lnTo>
                  <a:lnTo>
                    <a:pt x="27" y="71"/>
                  </a:lnTo>
                  <a:lnTo>
                    <a:pt x="23" y="71"/>
                  </a:lnTo>
                  <a:lnTo>
                    <a:pt x="20" y="68"/>
                  </a:lnTo>
                  <a:lnTo>
                    <a:pt x="3" y="51"/>
                  </a:lnTo>
                  <a:lnTo>
                    <a:pt x="3" y="51"/>
                  </a:lnTo>
                  <a:lnTo>
                    <a:pt x="0" y="48"/>
                  </a:lnTo>
                  <a:lnTo>
                    <a:pt x="0" y="44"/>
                  </a:lnTo>
                  <a:lnTo>
                    <a:pt x="0" y="41"/>
                  </a:lnTo>
                  <a:lnTo>
                    <a:pt x="3" y="37"/>
                  </a:lnTo>
                  <a:lnTo>
                    <a:pt x="3" y="37"/>
                  </a:lnTo>
                  <a:lnTo>
                    <a:pt x="6" y="36"/>
                  </a:lnTo>
                  <a:lnTo>
                    <a:pt x="10" y="35"/>
                  </a:lnTo>
                  <a:lnTo>
                    <a:pt x="12" y="36"/>
                  </a:lnTo>
                  <a:lnTo>
                    <a:pt x="15" y="37"/>
                  </a:lnTo>
                  <a:lnTo>
                    <a:pt x="27" y="49"/>
                  </a:lnTo>
                  <a:lnTo>
                    <a:pt x="74" y="2"/>
                  </a:lnTo>
                  <a:lnTo>
                    <a:pt x="74" y="2"/>
                  </a:lnTo>
                  <a:lnTo>
                    <a:pt x="77" y="0"/>
                  </a:lnTo>
                  <a:lnTo>
                    <a:pt x="81" y="0"/>
                  </a:lnTo>
                  <a:lnTo>
                    <a:pt x="83" y="0"/>
                  </a:lnTo>
                  <a:lnTo>
                    <a:pt x="86" y="2"/>
                  </a:lnTo>
                  <a:lnTo>
                    <a:pt x="86" y="2"/>
                  </a:lnTo>
                  <a:lnTo>
                    <a:pt x="89" y="5"/>
                  </a:lnTo>
                  <a:lnTo>
                    <a:pt x="89" y="9"/>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81"/>
            <p:cNvSpPr>
              <a:spLocks/>
            </p:cNvSpPr>
            <p:nvPr/>
          </p:nvSpPr>
          <p:spPr bwMode="auto">
            <a:xfrm>
              <a:off x="7831138" y="3602038"/>
              <a:ext cx="134938" cy="14288"/>
            </a:xfrm>
            <a:custGeom>
              <a:avLst/>
              <a:gdLst>
                <a:gd name="T0" fmla="*/ 157 w 169"/>
                <a:gd name="T1" fmla="*/ 18 h 18"/>
                <a:gd name="T2" fmla="*/ 10 w 169"/>
                <a:gd name="T3" fmla="*/ 18 h 18"/>
                <a:gd name="T4" fmla="*/ 10 w 169"/>
                <a:gd name="T5" fmla="*/ 18 h 18"/>
                <a:gd name="T6" fmla="*/ 5 w 169"/>
                <a:gd name="T7" fmla="*/ 18 h 18"/>
                <a:gd name="T8" fmla="*/ 1 w 169"/>
                <a:gd name="T9" fmla="*/ 16 h 18"/>
                <a:gd name="T10" fmla="*/ 0 w 169"/>
                <a:gd name="T11" fmla="*/ 13 h 18"/>
                <a:gd name="T12" fmla="*/ 0 w 169"/>
                <a:gd name="T13" fmla="*/ 9 h 18"/>
                <a:gd name="T14" fmla="*/ 0 w 169"/>
                <a:gd name="T15" fmla="*/ 9 h 18"/>
                <a:gd name="T16" fmla="*/ 0 w 169"/>
                <a:gd name="T17" fmla="*/ 5 h 18"/>
                <a:gd name="T18" fmla="*/ 1 w 169"/>
                <a:gd name="T19" fmla="*/ 2 h 18"/>
                <a:gd name="T20" fmla="*/ 5 w 169"/>
                <a:gd name="T21" fmla="*/ 0 h 18"/>
                <a:gd name="T22" fmla="*/ 10 w 169"/>
                <a:gd name="T23" fmla="*/ 0 h 18"/>
                <a:gd name="T24" fmla="*/ 157 w 169"/>
                <a:gd name="T25" fmla="*/ 0 h 18"/>
                <a:gd name="T26" fmla="*/ 157 w 169"/>
                <a:gd name="T27" fmla="*/ 0 h 18"/>
                <a:gd name="T28" fmla="*/ 164 w 169"/>
                <a:gd name="T29" fmla="*/ 0 h 18"/>
                <a:gd name="T30" fmla="*/ 166 w 169"/>
                <a:gd name="T31" fmla="*/ 2 h 18"/>
                <a:gd name="T32" fmla="*/ 168 w 169"/>
                <a:gd name="T33" fmla="*/ 5 h 18"/>
                <a:gd name="T34" fmla="*/ 169 w 169"/>
                <a:gd name="T35" fmla="*/ 9 h 18"/>
                <a:gd name="T36" fmla="*/ 169 w 169"/>
                <a:gd name="T37" fmla="*/ 9 h 18"/>
                <a:gd name="T38" fmla="*/ 168 w 169"/>
                <a:gd name="T39" fmla="*/ 13 h 18"/>
                <a:gd name="T40" fmla="*/ 166 w 169"/>
                <a:gd name="T41" fmla="*/ 16 h 18"/>
                <a:gd name="T42" fmla="*/ 164 w 169"/>
                <a:gd name="T43" fmla="*/ 18 h 18"/>
                <a:gd name="T44" fmla="*/ 157 w 169"/>
                <a:gd name="T45" fmla="*/ 18 h 18"/>
                <a:gd name="T46" fmla="*/ 157 w 16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8">
                  <a:moveTo>
                    <a:pt x="157" y="18"/>
                  </a:moveTo>
                  <a:lnTo>
                    <a:pt x="10" y="18"/>
                  </a:lnTo>
                  <a:lnTo>
                    <a:pt x="10" y="18"/>
                  </a:lnTo>
                  <a:lnTo>
                    <a:pt x="5" y="18"/>
                  </a:lnTo>
                  <a:lnTo>
                    <a:pt x="1" y="16"/>
                  </a:lnTo>
                  <a:lnTo>
                    <a:pt x="0" y="13"/>
                  </a:lnTo>
                  <a:lnTo>
                    <a:pt x="0" y="9"/>
                  </a:lnTo>
                  <a:lnTo>
                    <a:pt x="0" y="9"/>
                  </a:lnTo>
                  <a:lnTo>
                    <a:pt x="0" y="5"/>
                  </a:lnTo>
                  <a:lnTo>
                    <a:pt x="1" y="2"/>
                  </a:lnTo>
                  <a:lnTo>
                    <a:pt x="5" y="0"/>
                  </a:lnTo>
                  <a:lnTo>
                    <a:pt x="10" y="0"/>
                  </a:lnTo>
                  <a:lnTo>
                    <a:pt x="157" y="0"/>
                  </a:lnTo>
                  <a:lnTo>
                    <a:pt x="157" y="0"/>
                  </a:lnTo>
                  <a:lnTo>
                    <a:pt x="164" y="0"/>
                  </a:lnTo>
                  <a:lnTo>
                    <a:pt x="166" y="2"/>
                  </a:lnTo>
                  <a:lnTo>
                    <a:pt x="168" y="5"/>
                  </a:lnTo>
                  <a:lnTo>
                    <a:pt x="169" y="9"/>
                  </a:lnTo>
                  <a:lnTo>
                    <a:pt x="169" y="9"/>
                  </a:lnTo>
                  <a:lnTo>
                    <a:pt x="168" y="13"/>
                  </a:lnTo>
                  <a:lnTo>
                    <a:pt x="166" y="16"/>
                  </a:lnTo>
                  <a:lnTo>
                    <a:pt x="164" y="18"/>
                  </a:lnTo>
                  <a:lnTo>
                    <a:pt x="157" y="18"/>
                  </a:lnTo>
                  <a:lnTo>
                    <a:pt x="15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82"/>
            <p:cNvSpPr>
              <a:spLocks/>
            </p:cNvSpPr>
            <p:nvPr/>
          </p:nvSpPr>
          <p:spPr bwMode="auto">
            <a:xfrm>
              <a:off x="7734301" y="3471863"/>
              <a:ext cx="69850" cy="55563"/>
            </a:xfrm>
            <a:custGeom>
              <a:avLst/>
              <a:gdLst>
                <a:gd name="T0" fmla="*/ 86 w 89"/>
                <a:gd name="T1" fmla="*/ 15 h 71"/>
                <a:gd name="T2" fmla="*/ 34 w 89"/>
                <a:gd name="T3" fmla="*/ 68 h 71"/>
                <a:gd name="T4" fmla="*/ 34 w 89"/>
                <a:gd name="T5" fmla="*/ 68 h 71"/>
                <a:gd name="T6" fmla="*/ 30 w 89"/>
                <a:gd name="T7" fmla="*/ 70 h 71"/>
                <a:gd name="T8" fmla="*/ 27 w 89"/>
                <a:gd name="T9" fmla="*/ 71 h 71"/>
                <a:gd name="T10" fmla="*/ 27 w 89"/>
                <a:gd name="T11" fmla="*/ 71 h 71"/>
                <a:gd name="T12" fmla="*/ 23 w 89"/>
                <a:gd name="T13" fmla="*/ 70 h 71"/>
                <a:gd name="T14" fmla="*/ 20 w 89"/>
                <a:gd name="T15" fmla="*/ 68 h 71"/>
                <a:gd name="T16" fmla="*/ 3 w 89"/>
                <a:gd name="T17" fmla="*/ 51 h 71"/>
                <a:gd name="T18" fmla="*/ 3 w 89"/>
                <a:gd name="T19" fmla="*/ 51 h 71"/>
                <a:gd name="T20" fmla="*/ 0 w 89"/>
                <a:gd name="T21" fmla="*/ 47 h 71"/>
                <a:gd name="T22" fmla="*/ 0 w 89"/>
                <a:gd name="T23" fmla="*/ 44 h 71"/>
                <a:gd name="T24" fmla="*/ 0 w 89"/>
                <a:gd name="T25" fmla="*/ 40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50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8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0"/>
                  </a:lnTo>
                  <a:lnTo>
                    <a:pt x="27" y="71"/>
                  </a:lnTo>
                  <a:lnTo>
                    <a:pt x="27" y="71"/>
                  </a:lnTo>
                  <a:lnTo>
                    <a:pt x="23" y="70"/>
                  </a:lnTo>
                  <a:lnTo>
                    <a:pt x="20" y="68"/>
                  </a:lnTo>
                  <a:lnTo>
                    <a:pt x="3" y="51"/>
                  </a:lnTo>
                  <a:lnTo>
                    <a:pt x="3" y="51"/>
                  </a:lnTo>
                  <a:lnTo>
                    <a:pt x="0" y="47"/>
                  </a:lnTo>
                  <a:lnTo>
                    <a:pt x="0" y="44"/>
                  </a:lnTo>
                  <a:lnTo>
                    <a:pt x="0" y="40"/>
                  </a:lnTo>
                  <a:lnTo>
                    <a:pt x="3" y="37"/>
                  </a:lnTo>
                  <a:lnTo>
                    <a:pt x="3" y="37"/>
                  </a:lnTo>
                  <a:lnTo>
                    <a:pt x="6" y="36"/>
                  </a:lnTo>
                  <a:lnTo>
                    <a:pt x="10" y="35"/>
                  </a:lnTo>
                  <a:lnTo>
                    <a:pt x="12" y="36"/>
                  </a:lnTo>
                  <a:lnTo>
                    <a:pt x="15" y="37"/>
                  </a:lnTo>
                  <a:lnTo>
                    <a:pt x="27" y="50"/>
                  </a:lnTo>
                  <a:lnTo>
                    <a:pt x="74" y="2"/>
                  </a:lnTo>
                  <a:lnTo>
                    <a:pt x="74" y="2"/>
                  </a:lnTo>
                  <a:lnTo>
                    <a:pt x="77" y="0"/>
                  </a:lnTo>
                  <a:lnTo>
                    <a:pt x="81" y="0"/>
                  </a:lnTo>
                  <a:lnTo>
                    <a:pt x="83" y="0"/>
                  </a:lnTo>
                  <a:lnTo>
                    <a:pt x="86" y="2"/>
                  </a:lnTo>
                  <a:lnTo>
                    <a:pt x="86" y="2"/>
                  </a:lnTo>
                  <a:lnTo>
                    <a:pt x="89" y="5"/>
                  </a:lnTo>
                  <a:lnTo>
                    <a:pt x="89" y="8"/>
                  </a:lnTo>
                  <a:lnTo>
                    <a:pt x="89" y="12"/>
                  </a:lnTo>
                  <a:lnTo>
                    <a:pt x="86" y="15"/>
                  </a:lnTo>
                  <a:lnTo>
                    <a:pt x="8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83"/>
            <p:cNvSpPr>
              <a:spLocks/>
            </p:cNvSpPr>
            <p:nvPr/>
          </p:nvSpPr>
          <p:spPr bwMode="auto">
            <a:xfrm>
              <a:off x="7831138" y="3498850"/>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a:grpSpLocks noChangeAspect="1"/>
          </p:cNvGrpSpPr>
          <p:nvPr/>
        </p:nvGrpSpPr>
        <p:grpSpPr>
          <a:xfrm>
            <a:off x="6902516" y="1651802"/>
            <a:ext cx="1080000" cy="1080000"/>
            <a:chOff x="10226676" y="1666875"/>
            <a:chExt cx="522288" cy="522288"/>
          </a:xfrm>
          <a:solidFill>
            <a:schemeClr val="accent3"/>
          </a:solidFill>
        </p:grpSpPr>
        <p:sp>
          <p:nvSpPr>
            <p:cNvPr id="42" name="Freeform 42"/>
            <p:cNvSpPr>
              <a:spLocks noEditPoints="1"/>
            </p:cNvSpPr>
            <p:nvPr/>
          </p:nvSpPr>
          <p:spPr bwMode="auto">
            <a:xfrm>
              <a:off x="10226676" y="1666875"/>
              <a:ext cx="522288" cy="522288"/>
            </a:xfrm>
            <a:custGeom>
              <a:avLst/>
              <a:gdLst>
                <a:gd name="T0" fmla="*/ 313 w 658"/>
                <a:gd name="T1" fmla="*/ 657 h 658"/>
                <a:gd name="T2" fmla="*/ 264 w 658"/>
                <a:gd name="T3" fmla="*/ 651 h 658"/>
                <a:gd name="T4" fmla="*/ 202 w 658"/>
                <a:gd name="T5" fmla="*/ 633 h 658"/>
                <a:gd name="T6" fmla="*/ 121 w 658"/>
                <a:gd name="T7" fmla="*/ 583 h 658"/>
                <a:gd name="T8" fmla="*/ 57 w 658"/>
                <a:gd name="T9" fmla="*/ 513 h 658"/>
                <a:gd name="T10" fmla="*/ 15 w 658"/>
                <a:gd name="T11" fmla="*/ 427 h 658"/>
                <a:gd name="T12" fmla="*/ 4 w 658"/>
                <a:gd name="T13" fmla="*/ 379 h 658"/>
                <a:gd name="T14" fmla="*/ 0 w 658"/>
                <a:gd name="T15" fmla="*/ 329 h 658"/>
                <a:gd name="T16" fmla="*/ 3 w 658"/>
                <a:gd name="T17" fmla="*/ 296 h 658"/>
                <a:gd name="T18" fmla="*/ 11 w 658"/>
                <a:gd name="T19" fmla="*/ 247 h 658"/>
                <a:gd name="T20" fmla="*/ 41 w 658"/>
                <a:gd name="T21" fmla="*/ 172 h 658"/>
                <a:gd name="T22" fmla="*/ 97 w 658"/>
                <a:gd name="T23" fmla="*/ 97 h 658"/>
                <a:gd name="T24" fmla="*/ 174 w 658"/>
                <a:gd name="T25" fmla="*/ 41 h 658"/>
                <a:gd name="T26" fmla="*/ 247 w 658"/>
                <a:gd name="T27" fmla="*/ 11 h 658"/>
                <a:gd name="T28" fmla="*/ 296 w 658"/>
                <a:gd name="T29" fmla="*/ 3 h 658"/>
                <a:gd name="T30" fmla="*/ 329 w 658"/>
                <a:gd name="T31" fmla="*/ 0 h 658"/>
                <a:gd name="T32" fmla="*/ 379 w 658"/>
                <a:gd name="T33" fmla="*/ 4 h 658"/>
                <a:gd name="T34" fmla="*/ 427 w 658"/>
                <a:gd name="T35" fmla="*/ 15 h 658"/>
                <a:gd name="T36" fmla="*/ 513 w 658"/>
                <a:gd name="T37" fmla="*/ 57 h 658"/>
                <a:gd name="T38" fmla="*/ 583 w 658"/>
                <a:gd name="T39" fmla="*/ 120 h 658"/>
                <a:gd name="T40" fmla="*/ 633 w 658"/>
                <a:gd name="T41" fmla="*/ 202 h 658"/>
                <a:gd name="T42" fmla="*/ 652 w 658"/>
                <a:gd name="T43" fmla="*/ 263 h 658"/>
                <a:gd name="T44" fmla="*/ 658 w 658"/>
                <a:gd name="T45" fmla="*/ 312 h 658"/>
                <a:gd name="T46" fmla="*/ 658 w 658"/>
                <a:gd name="T47" fmla="*/ 347 h 658"/>
                <a:gd name="T48" fmla="*/ 652 w 658"/>
                <a:gd name="T49" fmla="*/ 395 h 658"/>
                <a:gd name="T50" fmla="*/ 633 w 658"/>
                <a:gd name="T51" fmla="*/ 457 h 658"/>
                <a:gd name="T52" fmla="*/ 583 w 658"/>
                <a:gd name="T53" fmla="*/ 539 h 658"/>
                <a:gd name="T54" fmla="*/ 513 w 658"/>
                <a:gd name="T55" fmla="*/ 602 h 658"/>
                <a:gd name="T56" fmla="*/ 427 w 658"/>
                <a:gd name="T57" fmla="*/ 643 h 658"/>
                <a:gd name="T58" fmla="*/ 379 w 658"/>
                <a:gd name="T59" fmla="*/ 654 h 658"/>
                <a:gd name="T60" fmla="*/ 329 w 658"/>
                <a:gd name="T61" fmla="*/ 658 h 658"/>
                <a:gd name="T62" fmla="*/ 329 w 658"/>
                <a:gd name="T63" fmla="*/ 38 h 658"/>
                <a:gd name="T64" fmla="*/ 243 w 658"/>
                <a:gd name="T65" fmla="*/ 51 h 658"/>
                <a:gd name="T66" fmla="*/ 167 w 658"/>
                <a:gd name="T67" fmla="*/ 88 h 658"/>
                <a:gd name="T68" fmla="*/ 105 w 658"/>
                <a:gd name="T69" fmla="*/ 144 h 658"/>
                <a:gd name="T70" fmla="*/ 61 w 658"/>
                <a:gd name="T71" fmla="*/ 216 h 658"/>
                <a:gd name="T72" fmla="*/ 39 w 658"/>
                <a:gd name="T73" fmla="*/ 300 h 658"/>
                <a:gd name="T74" fmla="*/ 39 w 658"/>
                <a:gd name="T75" fmla="*/ 359 h 658"/>
                <a:gd name="T76" fmla="*/ 61 w 658"/>
                <a:gd name="T77" fmla="*/ 442 h 658"/>
                <a:gd name="T78" fmla="*/ 105 w 658"/>
                <a:gd name="T79" fmla="*/ 514 h 658"/>
                <a:gd name="T80" fmla="*/ 167 w 658"/>
                <a:gd name="T81" fmla="*/ 571 h 658"/>
                <a:gd name="T82" fmla="*/ 243 w 658"/>
                <a:gd name="T83" fmla="*/ 607 h 658"/>
                <a:gd name="T84" fmla="*/ 329 w 658"/>
                <a:gd name="T85" fmla="*/ 621 h 658"/>
                <a:gd name="T86" fmla="*/ 388 w 658"/>
                <a:gd name="T87" fmla="*/ 614 h 658"/>
                <a:gd name="T88" fmla="*/ 468 w 658"/>
                <a:gd name="T89" fmla="*/ 586 h 658"/>
                <a:gd name="T90" fmla="*/ 535 w 658"/>
                <a:gd name="T91" fmla="*/ 535 h 658"/>
                <a:gd name="T92" fmla="*/ 586 w 658"/>
                <a:gd name="T93" fmla="*/ 467 h 658"/>
                <a:gd name="T94" fmla="*/ 614 w 658"/>
                <a:gd name="T95" fmla="*/ 388 h 658"/>
                <a:gd name="T96" fmla="*/ 621 w 658"/>
                <a:gd name="T97" fmla="*/ 329 h 658"/>
                <a:gd name="T98" fmla="*/ 607 w 658"/>
                <a:gd name="T99" fmla="*/ 243 h 658"/>
                <a:gd name="T100" fmla="*/ 571 w 658"/>
                <a:gd name="T101" fmla="*/ 167 h 658"/>
                <a:gd name="T102" fmla="*/ 515 w 658"/>
                <a:gd name="T103" fmla="*/ 105 h 658"/>
                <a:gd name="T104" fmla="*/ 442 w 658"/>
                <a:gd name="T105" fmla="*/ 61 h 658"/>
                <a:gd name="T106" fmla="*/ 359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3" y="657"/>
                  </a:lnTo>
                  <a:lnTo>
                    <a:pt x="296" y="657"/>
                  </a:lnTo>
                  <a:lnTo>
                    <a:pt x="280" y="654"/>
                  </a:lnTo>
                  <a:lnTo>
                    <a:pt x="264" y="651"/>
                  </a:lnTo>
                  <a:lnTo>
                    <a:pt x="247" y="647"/>
                  </a:lnTo>
                  <a:lnTo>
                    <a:pt x="231" y="643"/>
                  </a:lnTo>
                  <a:lnTo>
                    <a:pt x="202" y="633"/>
                  </a:lnTo>
                  <a:lnTo>
                    <a:pt x="174" y="618"/>
                  </a:lnTo>
                  <a:lnTo>
                    <a:pt x="145" y="602"/>
                  </a:lnTo>
                  <a:lnTo>
                    <a:pt x="121" y="583"/>
                  </a:lnTo>
                  <a:lnTo>
                    <a:pt x="97" y="561"/>
                  </a:lnTo>
                  <a:lnTo>
                    <a:pt x="76" y="539"/>
                  </a:lnTo>
                  <a:lnTo>
                    <a:pt x="57" y="513"/>
                  </a:lnTo>
                  <a:lnTo>
                    <a:pt x="41" y="486"/>
                  </a:lnTo>
                  <a:lnTo>
                    <a:pt x="27" y="457"/>
                  </a:lnTo>
                  <a:lnTo>
                    <a:pt x="15" y="427"/>
                  </a:lnTo>
                  <a:lnTo>
                    <a:pt x="11" y="411"/>
                  </a:lnTo>
                  <a:lnTo>
                    <a:pt x="7" y="395"/>
                  </a:lnTo>
                  <a:lnTo>
                    <a:pt x="4" y="379"/>
                  </a:lnTo>
                  <a:lnTo>
                    <a:pt x="3" y="363"/>
                  </a:lnTo>
                  <a:lnTo>
                    <a:pt x="2" y="347"/>
                  </a:lnTo>
                  <a:lnTo>
                    <a:pt x="0" y="329"/>
                  </a:lnTo>
                  <a:lnTo>
                    <a:pt x="0" y="329"/>
                  </a:lnTo>
                  <a:lnTo>
                    <a:pt x="2" y="312"/>
                  </a:lnTo>
                  <a:lnTo>
                    <a:pt x="3" y="296"/>
                  </a:lnTo>
                  <a:lnTo>
                    <a:pt x="4" y="280"/>
                  </a:lnTo>
                  <a:lnTo>
                    <a:pt x="7" y="263"/>
                  </a:lnTo>
                  <a:lnTo>
                    <a:pt x="11" y="247"/>
                  </a:lnTo>
                  <a:lnTo>
                    <a:pt x="15" y="231"/>
                  </a:lnTo>
                  <a:lnTo>
                    <a:pt x="27" y="202"/>
                  </a:lnTo>
                  <a:lnTo>
                    <a:pt x="41" y="172"/>
                  </a:lnTo>
                  <a:lnTo>
                    <a:pt x="57" y="145"/>
                  </a:lnTo>
                  <a:lnTo>
                    <a:pt x="76" y="120"/>
                  </a:lnTo>
                  <a:lnTo>
                    <a:pt x="97" y="97"/>
                  </a:lnTo>
                  <a:lnTo>
                    <a:pt x="121" y="75"/>
                  </a:lnTo>
                  <a:lnTo>
                    <a:pt x="145" y="57"/>
                  </a:lnTo>
                  <a:lnTo>
                    <a:pt x="174" y="41"/>
                  </a:lnTo>
                  <a:lnTo>
                    <a:pt x="202" y="27"/>
                  </a:lnTo>
                  <a:lnTo>
                    <a:pt x="231" y="15"/>
                  </a:lnTo>
                  <a:lnTo>
                    <a:pt x="247" y="11"/>
                  </a:lnTo>
                  <a:lnTo>
                    <a:pt x="264" y="7"/>
                  </a:lnTo>
                  <a:lnTo>
                    <a:pt x="280" y="4"/>
                  </a:lnTo>
                  <a:lnTo>
                    <a:pt x="296" y="3"/>
                  </a:lnTo>
                  <a:lnTo>
                    <a:pt x="313" y="2"/>
                  </a:lnTo>
                  <a:lnTo>
                    <a:pt x="329" y="0"/>
                  </a:lnTo>
                  <a:lnTo>
                    <a:pt x="329" y="0"/>
                  </a:lnTo>
                  <a:lnTo>
                    <a:pt x="347" y="2"/>
                  </a:lnTo>
                  <a:lnTo>
                    <a:pt x="363" y="3"/>
                  </a:lnTo>
                  <a:lnTo>
                    <a:pt x="379" y="4"/>
                  </a:lnTo>
                  <a:lnTo>
                    <a:pt x="395" y="7"/>
                  </a:lnTo>
                  <a:lnTo>
                    <a:pt x="411" y="11"/>
                  </a:lnTo>
                  <a:lnTo>
                    <a:pt x="427" y="15"/>
                  </a:lnTo>
                  <a:lnTo>
                    <a:pt x="457" y="27"/>
                  </a:lnTo>
                  <a:lnTo>
                    <a:pt x="486" y="41"/>
                  </a:lnTo>
                  <a:lnTo>
                    <a:pt x="513" y="57"/>
                  </a:lnTo>
                  <a:lnTo>
                    <a:pt x="539" y="75"/>
                  </a:lnTo>
                  <a:lnTo>
                    <a:pt x="562" y="97"/>
                  </a:lnTo>
                  <a:lnTo>
                    <a:pt x="583" y="120"/>
                  </a:lnTo>
                  <a:lnTo>
                    <a:pt x="602" y="145"/>
                  </a:lnTo>
                  <a:lnTo>
                    <a:pt x="618" y="172"/>
                  </a:lnTo>
                  <a:lnTo>
                    <a:pt x="633" y="202"/>
                  </a:lnTo>
                  <a:lnTo>
                    <a:pt x="644" y="231"/>
                  </a:lnTo>
                  <a:lnTo>
                    <a:pt x="648" y="247"/>
                  </a:lnTo>
                  <a:lnTo>
                    <a:pt x="652" y="263"/>
                  </a:lnTo>
                  <a:lnTo>
                    <a:pt x="654" y="280"/>
                  </a:lnTo>
                  <a:lnTo>
                    <a:pt x="657" y="296"/>
                  </a:lnTo>
                  <a:lnTo>
                    <a:pt x="658" y="312"/>
                  </a:lnTo>
                  <a:lnTo>
                    <a:pt x="658" y="329"/>
                  </a:lnTo>
                  <a:lnTo>
                    <a:pt x="658" y="329"/>
                  </a:lnTo>
                  <a:lnTo>
                    <a:pt x="658" y="347"/>
                  </a:lnTo>
                  <a:lnTo>
                    <a:pt x="657" y="363"/>
                  </a:lnTo>
                  <a:lnTo>
                    <a:pt x="654" y="379"/>
                  </a:lnTo>
                  <a:lnTo>
                    <a:pt x="652" y="395"/>
                  </a:lnTo>
                  <a:lnTo>
                    <a:pt x="648" y="411"/>
                  </a:lnTo>
                  <a:lnTo>
                    <a:pt x="644" y="427"/>
                  </a:lnTo>
                  <a:lnTo>
                    <a:pt x="633" y="457"/>
                  </a:lnTo>
                  <a:lnTo>
                    <a:pt x="618" y="486"/>
                  </a:lnTo>
                  <a:lnTo>
                    <a:pt x="602" y="513"/>
                  </a:lnTo>
                  <a:lnTo>
                    <a:pt x="583" y="539"/>
                  </a:lnTo>
                  <a:lnTo>
                    <a:pt x="562" y="561"/>
                  </a:lnTo>
                  <a:lnTo>
                    <a:pt x="539" y="583"/>
                  </a:lnTo>
                  <a:lnTo>
                    <a:pt x="513" y="602"/>
                  </a:lnTo>
                  <a:lnTo>
                    <a:pt x="486" y="618"/>
                  </a:lnTo>
                  <a:lnTo>
                    <a:pt x="457" y="633"/>
                  </a:lnTo>
                  <a:lnTo>
                    <a:pt x="427" y="643"/>
                  </a:lnTo>
                  <a:lnTo>
                    <a:pt x="411" y="647"/>
                  </a:lnTo>
                  <a:lnTo>
                    <a:pt x="395" y="651"/>
                  </a:lnTo>
                  <a:lnTo>
                    <a:pt x="379" y="654"/>
                  </a:lnTo>
                  <a:lnTo>
                    <a:pt x="363" y="657"/>
                  </a:lnTo>
                  <a:lnTo>
                    <a:pt x="347" y="657"/>
                  </a:lnTo>
                  <a:lnTo>
                    <a:pt x="329" y="658"/>
                  </a:lnTo>
                  <a:lnTo>
                    <a:pt x="329" y="658"/>
                  </a:lnTo>
                  <a:close/>
                  <a:moveTo>
                    <a:pt x="329" y="38"/>
                  </a:moveTo>
                  <a:lnTo>
                    <a:pt x="329" y="38"/>
                  </a:lnTo>
                  <a:lnTo>
                    <a:pt x="300" y="39"/>
                  </a:lnTo>
                  <a:lnTo>
                    <a:pt x="272" y="45"/>
                  </a:lnTo>
                  <a:lnTo>
                    <a:pt x="243" y="51"/>
                  </a:lnTo>
                  <a:lnTo>
                    <a:pt x="217" y="61"/>
                  </a:lnTo>
                  <a:lnTo>
                    <a:pt x="191" y="73"/>
                  </a:lnTo>
                  <a:lnTo>
                    <a:pt x="167" y="88"/>
                  </a:lnTo>
                  <a:lnTo>
                    <a:pt x="144" y="105"/>
                  </a:lnTo>
                  <a:lnTo>
                    <a:pt x="124" y="124"/>
                  </a:lnTo>
                  <a:lnTo>
                    <a:pt x="105" y="144"/>
                  </a:lnTo>
                  <a:lnTo>
                    <a:pt x="88" y="167"/>
                  </a:lnTo>
                  <a:lnTo>
                    <a:pt x="74" y="191"/>
                  </a:lnTo>
                  <a:lnTo>
                    <a:pt x="61" y="216"/>
                  </a:lnTo>
                  <a:lnTo>
                    <a:pt x="51" y="243"/>
                  </a:lnTo>
                  <a:lnTo>
                    <a:pt x="45" y="270"/>
                  </a:lnTo>
                  <a:lnTo>
                    <a:pt x="39" y="300"/>
                  </a:lnTo>
                  <a:lnTo>
                    <a:pt x="38" y="329"/>
                  </a:lnTo>
                  <a:lnTo>
                    <a:pt x="38" y="329"/>
                  </a:lnTo>
                  <a:lnTo>
                    <a:pt x="39" y="359"/>
                  </a:lnTo>
                  <a:lnTo>
                    <a:pt x="45" y="388"/>
                  </a:lnTo>
                  <a:lnTo>
                    <a:pt x="51" y="415"/>
                  </a:lnTo>
                  <a:lnTo>
                    <a:pt x="61" y="442"/>
                  </a:lnTo>
                  <a:lnTo>
                    <a:pt x="74" y="467"/>
                  </a:lnTo>
                  <a:lnTo>
                    <a:pt x="88" y="492"/>
                  </a:lnTo>
                  <a:lnTo>
                    <a:pt x="105" y="514"/>
                  </a:lnTo>
                  <a:lnTo>
                    <a:pt x="124" y="535"/>
                  </a:lnTo>
                  <a:lnTo>
                    <a:pt x="144" y="553"/>
                  </a:lnTo>
                  <a:lnTo>
                    <a:pt x="167" y="571"/>
                  </a:lnTo>
                  <a:lnTo>
                    <a:pt x="191" y="586"/>
                  </a:lnTo>
                  <a:lnTo>
                    <a:pt x="217" y="598"/>
                  </a:lnTo>
                  <a:lnTo>
                    <a:pt x="243" y="607"/>
                  </a:lnTo>
                  <a:lnTo>
                    <a:pt x="272" y="614"/>
                  </a:lnTo>
                  <a:lnTo>
                    <a:pt x="300" y="619"/>
                  </a:lnTo>
                  <a:lnTo>
                    <a:pt x="329" y="621"/>
                  </a:lnTo>
                  <a:lnTo>
                    <a:pt x="329" y="621"/>
                  </a:lnTo>
                  <a:lnTo>
                    <a:pt x="359" y="619"/>
                  </a:lnTo>
                  <a:lnTo>
                    <a:pt x="388" y="614"/>
                  </a:lnTo>
                  <a:lnTo>
                    <a:pt x="417" y="607"/>
                  </a:lnTo>
                  <a:lnTo>
                    <a:pt x="442" y="598"/>
                  </a:lnTo>
                  <a:lnTo>
                    <a:pt x="468" y="586"/>
                  </a:lnTo>
                  <a:lnTo>
                    <a:pt x="492" y="571"/>
                  </a:lnTo>
                  <a:lnTo>
                    <a:pt x="515" y="553"/>
                  </a:lnTo>
                  <a:lnTo>
                    <a:pt x="535" y="535"/>
                  </a:lnTo>
                  <a:lnTo>
                    <a:pt x="554" y="514"/>
                  </a:lnTo>
                  <a:lnTo>
                    <a:pt x="571" y="492"/>
                  </a:lnTo>
                  <a:lnTo>
                    <a:pt x="586" y="467"/>
                  </a:lnTo>
                  <a:lnTo>
                    <a:pt x="598" y="442"/>
                  </a:lnTo>
                  <a:lnTo>
                    <a:pt x="607" y="415"/>
                  </a:lnTo>
                  <a:lnTo>
                    <a:pt x="614" y="388"/>
                  </a:lnTo>
                  <a:lnTo>
                    <a:pt x="619" y="359"/>
                  </a:lnTo>
                  <a:lnTo>
                    <a:pt x="621" y="329"/>
                  </a:lnTo>
                  <a:lnTo>
                    <a:pt x="621" y="329"/>
                  </a:lnTo>
                  <a:lnTo>
                    <a:pt x="619" y="300"/>
                  </a:lnTo>
                  <a:lnTo>
                    <a:pt x="614" y="270"/>
                  </a:lnTo>
                  <a:lnTo>
                    <a:pt x="607" y="243"/>
                  </a:lnTo>
                  <a:lnTo>
                    <a:pt x="598" y="216"/>
                  </a:lnTo>
                  <a:lnTo>
                    <a:pt x="586" y="191"/>
                  </a:lnTo>
                  <a:lnTo>
                    <a:pt x="571" y="167"/>
                  </a:lnTo>
                  <a:lnTo>
                    <a:pt x="554" y="144"/>
                  </a:lnTo>
                  <a:lnTo>
                    <a:pt x="535" y="124"/>
                  </a:lnTo>
                  <a:lnTo>
                    <a:pt x="515" y="105"/>
                  </a:lnTo>
                  <a:lnTo>
                    <a:pt x="492" y="88"/>
                  </a:lnTo>
                  <a:lnTo>
                    <a:pt x="468" y="73"/>
                  </a:lnTo>
                  <a:lnTo>
                    <a:pt x="442" y="61"/>
                  </a:lnTo>
                  <a:lnTo>
                    <a:pt x="417" y="51"/>
                  </a:lnTo>
                  <a:lnTo>
                    <a:pt x="388" y="45"/>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2"/>
            <p:cNvSpPr>
              <a:spLocks/>
            </p:cNvSpPr>
            <p:nvPr/>
          </p:nvSpPr>
          <p:spPr bwMode="auto">
            <a:xfrm>
              <a:off x="10483851" y="1919288"/>
              <a:ext cx="7938" cy="41275"/>
            </a:xfrm>
            <a:custGeom>
              <a:avLst/>
              <a:gdLst>
                <a:gd name="T0" fmla="*/ 5 w 11"/>
                <a:gd name="T1" fmla="*/ 0 h 51"/>
                <a:gd name="T2" fmla="*/ 5 w 11"/>
                <a:gd name="T3" fmla="*/ 0 h 51"/>
                <a:gd name="T4" fmla="*/ 1 w 11"/>
                <a:gd name="T5" fmla="*/ 2 h 51"/>
                <a:gd name="T6" fmla="*/ 1 w 11"/>
                <a:gd name="T7" fmla="*/ 4 h 51"/>
                <a:gd name="T8" fmla="*/ 0 w 11"/>
                <a:gd name="T9" fmla="*/ 5 h 51"/>
                <a:gd name="T10" fmla="*/ 0 w 11"/>
                <a:gd name="T11" fmla="*/ 45 h 51"/>
                <a:gd name="T12" fmla="*/ 0 w 11"/>
                <a:gd name="T13" fmla="*/ 45 h 51"/>
                <a:gd name="T14" fmla="*/ 1 w 11"/>
                <a:gd name="T15" fmla="*/ 48 h 51"/>
                <a:gd name="T16" fmla="*/ 1 w 11"/>
                <a:gd name="T17" fmla="*/ 49 h 51"/>
                <a:gd name="T18" fmla="*/ 5 w 11"/>
                <a:gd name="T19" fmla="*/ 51 h 51"/>
                <a:gd name="T20" fmla="*/ 5 w 11"/>
                <a:gd name="T21" fmla="*/ 51 h 51"/>
                <a:gd name="T22" fmla="*/ 9 w 11"/>
                <a:gd name="T23" fmla="*/ 49 h 51"/>
                <a:gd name="T24" fmla="*/ 11 w 11"/>
                <a:gd name="T25" fmla="*/ 48 h 51"/>
                <a:gd name="T26" fmla="*/ 11 w 11"/>
                <a:gd name="T27" fmla="*/ 45 h 51"/>
                <a:gd name="T28" fmla="*/ 11 w 11"/>
                <a:gd name="T29" fmla="*/ 5 h 51"/>
                <a:gd name="T30" fmla="*/ 11 w 11"/>
                <a:gd name="T31" fmla="*/ 5 h 51"/>
                <a:gd name="T32" fmla="*/ 11 w 11"/>
                <a:gd name="T33" fmla="*/ 4 h 51"/>
                <a:gd name="T34" fmla="*/ 9 w 11"/>
                <a:gd name="T35" fmla="*/ 2 h 51"/>
                <a:gd name="T36" fmla="*/ 5 w 11"/>
                <a:gd name="T37" fmla="*/ 0 h 51"/>
                <a:gd name="T38" fmla="*/ 5 w 11"/>
                <a:gd name="T3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51">
                  <a:moveTo>
                    <a:pt x="5" y="0"/>
                  </a:moveTo>
                  <a:lnTo>
                    <a:pt x="5" y="0"/>
                  </a:lnTo>
                  <a:lnTo>
                    <a:pt x="1" y="2"/>
                  </a:lnTo>
                  <a:lnTo>
                    <a:pt x="1" y="4"/>
                  </a:lnTo>
                  <a:lnTo>
                    <a:pt x="0" y="5"/>
                  </a:lnTo>
                  <a:lnTo>
                    <a:pt x="0" y="45"/>
                  </a:lnTo>
                  <a:lnTo>
                    <a:pt x="0" y="45"/>
                  </a:lnTo>
                  <a:lnTo>
                    <a:pt x="1" y="48"/>
                  </a:lnTo>
                  <a:lnTo>
                    <a:pt x="1" y="49"/>
                  </a:lnTo>
                  <a:lnTo>
                    <a:pt x="5" y="51"/>
                  </a:lnTo>
                  <a:lnTo>
                    <a:pt x="5" y="51"/>
                  </a:lnTo>
                  <a:lnTo>
                    <a:pt x="9" y="49"/>
                  </a:lnTo>
                  <a:lnTo>
                    <a:pt x="11" y="48"/>
                  </a:lnTo>
                  <a:lnTo>
                    <a:pt x="11" y="45"/>
                  </a:lnTo>
                  <a:lnTo>
                    <a:pt x="11" y="5"/>
                  </a:lnTo>
                  <a:lnTo>
                    <a:pt x="11" y="5"/>
                  </a:lnTo>
                  <a:lnTo>
                    <a:pt x="11" y="4"/>
                  </a:lnTo>
                  <a:lnTo>
                    <a:pt x="9"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83"/>
            <p:cNvSpPr>
              <a:spLocks/>
            </p:cNvSpPr>
            <p:nvPr/>
          </p:nvSpPr>
          <p:spPr bwMode="auto">
            <a:xfrm>
              <a:off x="10483851" y="1984375"/>
              <a:ext cx="7938" cy="47625"/>
            </a:xfrm>
            <a:custGeom>
              <a:avLst/>
              <a:gdLst>
                <a:gd name="T0" fmla="*/ 5 w 11"/>
                <a:gd name="T1" fmla="*/ 0 h 61"/>
                <a:gd name="T2" fmla="*/ 5 w 11"/>
                <a:gd name="T3" fmla="*/ 0 h 61"/>
                <a:gd name="T4" fmla="*/ 1 w 11"/>
                <a:gd name="T5" fmla="*/ 2 h 61"/>
                <a:gd name="T6" fmla="*/ 1 w 11"/>
                <a:gd name="T7" fmla="*/ 3 h 61"/>
                <a:gd name="T8" fmla="*/ 0 w 11"/>
                <a:gd name="T9" fmla="*/ 4 h 61"/>
                <a:gd name="T10" fmla="*/ 0 w 11"/>
                <a:gd name="T11" fmla="*/ 55 h 61"/>
                <a:gd name="T12" fmla="*/ 0 w 11"/>
                <a:gd name="T13" fmla="*/ 55 h 61"/>
                <a:gd name="T14" fmla="*/ 1 w 11"/>
                <a:gd name="T15" fmla="*/ 57 h 61"/>
                <a:gd name="T16" fmla="*/ 1 w 11"/>
                <a:gd name="T17" fmla="*/ 59 h 61"/>
                <a:gd name="T18" fmla="*/ 5 w 11"/>
                <a:gd name="T19" fmla="*/ 61 h 61"/>
                <a:gd name="T20" fmla="*/ 5 w 11"/>
                <a:gd name="T21" fmla="*/ 61 h 61"/>
                <a:gd name="T22" fmla="*/ 9 w 11"/>
                <a:gd name="T23" fmla="*/ 59 h 61"/>
                <a:gd name="T24" fmla="*/ 11 w 11"/>
                <a:gd name="T25" fmla="*/ 57 h 61"/>
                <a:gd name="T26" fmla="*/ 11 w 11"/>
                <a:gd name="T27" fmla="*/ 55 h 61"/>
                <a:gd name="T28" fmla="*/ 11 w 11"/>
                <a:gd name="T29" fmla="*/ 4 h 61"/>
                <a:gd name="T30" fmla="*/ 11 w 11"/>
                <a:gd name="T31" fmla="*/ 4 h 61"/>
                <a:gd name="T32" fmla="*/ 11 w 11"/>
                <a:gd name="T33" fmla="*/ 3 h 61"/>
                <a:gd name="T34" fmla="*/ 9 w 11"/>
                <a:gd name="T35" fmla="*/ 2 h 61"/>
                <a:gd name="T36" fmla="*/ 5 w 11"/>
                <a:gd name="T37" fmla="*/ 0 h 61"/>
                <a:gd name="T38" fmla="*/ 5 w 11"/>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61">
                  <a:moveTo>
                    <a:pt x="5" y="0"/>
                  </a:moveTo>
                  <a:lnTo>
                    <a:pt x="5" y="0"/>
                  </a:lnTo>
                  <a:lnTo>
                    <a:pt x="1" y="2"/>
                  </a:lnTo>
                  <a:lnTo>
                    <a:pt x="1" y="3"/>
                  </a:lnTo>
                  <a:lnTo>
                    <a:pt x="0" y="4"/>
                  </a:lnTo>
                  <a:lnTo>
                    <a:pt x="0" y="55"/>
                  </a:lnTo>
                  <a:lnTo>
                    <a:pt x="0" y="55"/>
                  </a:lnTo>
                  <a:lnTo>
                    <a:pt x="1" y="57"/>
                  </a:lnTo>
                  <a:lnTo>
                    <a:pt x="1" y="59"/>
                  </a:lnTo>
                  <a:lnTo>
                    <a:pt x="5" y="61"/>
                  </a:lnTo>
                  <a:lnTo>
                    <a:pt x="5" y="61"/>
                  </a:lnTo>
                  <a:lnTo>
                    <a:pt x="9" y="59"/>
                  </a:lnTo>
                  <a:lnTo>
                    <a:pt x="11" y="57"/>
                  </a:lnTo>
                  <a:lnTo>
                    <a:pt x="11" y="55"/>
                  </a:lnTo>
                  <a:lnTo>
                    <a:pt x="11" y="4"/>
                  </a:lnTo>
                  <a:lnTo>
                    <a:pt x="11" y="4"/>
                  </a:lnTo>
                  <a:lnTo>
                    <a:pt x="11" y="3"/>
                  </a:lnTo>
                  <a:lnTo>
                    <a:pt x="9"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84"/>
            <p:cNvSpPr>
              <a:spLocks/>
            </p:cNvSpPr>
            <p:nvPr/>
          </p:nvSpPr>
          <p:spPr bwMode="auto">
            <a:xfrm>
              <a:off x="10483851" y="1868488"/>
              <a:ext cx="7938" cy="31750"/>
            </a:xfrm>
            <a:custGeom>
              <a:avLst/>
              <a:gdLst>
                <a:gd name="T0" fmla="*/ 5 w 11"/>
                <a:gd name="T1" fmla="*/ 0 h 40"/>
                <a:gd name="T2" fmla="*/ 5 w 11"/>
                <a:gd name="T3" fmla="*/ 0 h 40"/>
                <a:gd name="T4" fmla="*/ 1 w 11"/>
                <a:gd name="T5" fmla="*/ 1 h 40"/>
                <a:gd name="T6" fmla="*/ 1 w 11"/>
                <a:gd name="T7" fmla="*/ 3 h 40"/>
                <a:gd name="T8" fmla="*/ 0 w 11"/>
                <a:gd name="T9" fmla="*/ 5 h 40"/>
                <a:gd name="T10" fmla="*/ 0 w 11"/>
                <a:gd name="T11" fmla="*/ 35 h 40"/>
                <a:gd name="T12" fmla="*/ 0 w 11"/>
                <a:gd name="T13" fmla="*/ 35 h 40"/>
                <a:gd name="T14" fmla="*/ 1 w 11"/>
                <a:gd name="T15" fmla="*/ 38 h 40"/>
                <a:gd name="T16" fmla="*/ 1 w 11"/>
                <a:gd name="T17" fmla="*/ 39 h 40"/>
                <a:gd name="T18" fmla="*/ 5 w 11"/>
                <a:gd name="T19" fmla="*/ 40 h 40"/>
                <a:gd name="T20" fmla="*/ 5 w 11"/>
                <a:gd name="T21" fmla="*/ 40 h 40"/>
                <a:gd name="T22" fmla="*/ 9 w 11"/>
                <a:gd name="T23" fmla="*/ 39 h 40"/>
                <a:gd name="T24" fmla="*/ 11 w 11"/>
                <a:gd name="T25" fmla="*/ 38 h 40"/>
                <a:gd name="T26" fmla="*/ 11 w 11"/>
                <a:gd name="T27" fmla="*/ 35 h 40"/>
                <a:gd name="T28" fmla="*/ 11 w 11"/>
                <a:gd name="T29" fmla="*/ 5 h 40"/>
                <a:gd name="T30" fmla="*/ 11 w 11"/>
                <a:gd name="T31" fmla="*/ 5 h 40"/>
                <a:gd name="T32" fmla="*/ 11 w 11"/>
                <a:gd name="T33" fmla="*/ 3 h 40"/>
                <a:gd name="T34" fmla="*/ 9 w 11"/>
                <a:gd name="T35" fmla="*/ 1 h 40"/>
                <a:gd name="T36" fmla="*/ 5 w 11"/>
                <a:gd name="T37" fmla="*/ 0 h 40"/>
                <a:gd name="T38" fmla="*/ 5 w 11"/>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40">
                  <a:moveTo>
                    <a:pt x="5" y="0"/>
                  </a:moveTo>
                  <a:lnTo>
                    <a:pt x="5" y="0"/>
                  </a:lnTo>
                  <a:lnTo>
                    <a:pt x="1" y="1"/>
                  </a:lnTo>
                  <a:lnTo>
                    <a:pt x="1" y="3"/>
                  </a:lnTo>
                  <a:lnTo>
                    <a:pt x="0" y="5"/>
                  </a:lnTo>
                  <a:lnTo>
                    <a:pt x="0" y="35"/>
                  </a:lnTo>
                  <a:lnTo>
                    <a:pt x="0" y="35"/>
                  </a:lnTo>
                  <a:lnTo>
                    <a:pt x="1" y="38"/>
                  </a:lnTo>
                  <a:lnTo>
                    <a:pt x="1" y="39"/>
                  </a:lnTo>
                  <a:lnTo>
                    <a:pt x="5" y="40"/>
                  </a:lnTo>
                  <a:lnTo>
                    <a:pt x="5" y="40"/>
                  </a:lnTo>
                  <a:lnTo>
                    <a:pt x="9" y="39"/>
                  </a:lnTo>
                  <a:lnTo>
                    <a:pt x="11" y="38"/>
                  </a:lnTo>
                  <a:lnTo>
                    <a:pt x="11" y="35"/>
                  </a:lnTo>
                  <a:lnTo>
                    <a:pt x="11" y="5"/>
                  </a:lnTo>
                  <a:lnTo>
                    <a:pt x="11" y="5"/>
                  </a:lnTo>
                  <a:lnTo>
                    <a:pt x="11" y="3"/>
                  </a:lnTo>
                  <a:lnTo>
                    <a:pt x="9" y="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85"/>
            <p:cNvSpPr>
              <a:spLocks/>
            </p:cNvSpPr>
            <p:nvPr/>
          </p:nvSpPr>
          <p:spPr bwMode="auto">
            <a:xfrm>
              <a:off x="10331451" y="1838325"/>
              <a:ext cx="312738" cy="206375"/>
            </a:xfrm>
            <a:custGeom>
              <a:avLst/>
              <a:gdLst>
                <a:gd name="T0" fmla="*/ 395 w 395"/>
                <a:gd name="T1" fmla="*/ 21 h 259"/>
                <a:gd name="T2" fmla="*/ 395 w 395"/>
                <a:gd name="T3" fmla="*/ 21 h 259"/>
                <a:gd name="T4" fmla="*/ 384 w 395"/>
                <a:gd name="T5" fmla="*/ 0 h 259"/>
                <a:gd name="T6" fmla="*/ 12 w 395"/>
                <a:gd name="T7" fmla="*/ 0 h 259"/>
                <a:gd name="T8" fmla="*/ 12 w 395"/>
                <a:gd name="T9" fmla="*/ 0 h 259"/>
                <a:gd name="T10" fmla="*/ 0 w 395"/>
                <a:gd name="T11" fmla="*/ 21 h 259"/>
                <a:gd name="T12" fmla="*/ 121 w 395"/>
                <a:gd name="T13" fmla="*/ 21 h 259"/>
                <a:gd name="T14" fmla="*/ 24 w 395"/>
                <a:gd name="T15" fmla="*/ 240 h 259"/>
                <a:gd name="T16" fmla="*/ 24 w 395"/>
                <a:gd name="T17" fmla="*/ 240 h 259"/>
                <a:gd name="T18" fmla="*/ 40 w 395"/>
                <a:gd name="T19" fmla="*/ 259 h 259"/>
                <a:gd name="T20" fmla="*/ 144 w 395"/>
                <a:gd name="T21" fmla="*/ 21 h 259"/>
                <a:gd name="T22" fmla="*/ 251 w 395"/>
                <a:gd name="T23" fmla="*/ 21 h 259"/>
                <a:gd name="T24" fmla="*/ 356 w 395"/>
                <a:gd name="T25" fmla="*/ 259 h 259"/>
                <a:gd name="T26" fmla="*/ 356 w 395"/>
                <a:gd name="T27" fmla="*/ 259 h 259"/>
                <a:gd name="T28" fmla="*/ 371 w 395"/>
                <a:gd name="T29" fmla="*/ 240 h 259"/>
                <a:gd name="T30" fmla="*/ 274 w 395"/>
                <a:gd name="T31" fmla="*/ 21 h 259"/>
                <a:gd name="T32" fmla="*/ 395 w 395"/>
                <a:gd name="T33" fmla="*/ 2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5" h="259">
                  <a:moveTo>
                    <a:pt x="395" y="21"/>
                  </a:moveTo>
                  <a:lnTo>
                    <a:pt x="395" y="21"/>
                  </a:lnTo>
                  <a:lnTo>
                    <a:pt x="384" y="0"/>
                  </a:lnTo>
                  <a:lnTo>
                    <a:pt x="12" y="0"/>
                  </a:lnTo>
                  <a:lnTo>
                    <a:pt x="12" y="0"/>
                  </a:lnTo>
                  <a:lnTo>
                    <a:pt x="0" y="21"/>
                  </a:lnTo>
                  <a:lnTo>
                    <a:pt x="121" y="21"/>
                  </a:lnTo>
                  <a:lnTo>
                    <a:pt x="24" y="240"/>
                  </a:lnTo>
                  <a:lnTo>
                    <a:pt x="24" y="240"/>
                  </a:lnTo>
                  <a:lnTo>
                    <a:pt x="40" y="259"/>
                  </a:lnTo>
                  <a:lnTo>
                    <a:pt x="144" y="21"/>
                  </a:lnTo>
                  <a:lnTo>
                    <a:pt x="251" y="21"/>
                  </a:lnTo>
                  <a:lnTo>
                    <a:pt x="356" y="259"/>
                  </a:lnTo>
                  <a:lnTo>
                    <a:pt x="356" y="259"/>
                  </a:lnTo>
                  <a:lnTo>
                    <a:pt x="371" y="240"/>
                  </a:lnTo>
                  <a:lnTo>
                    <a:pt x="274" y="21"/>
                  </a:lnTo>
                  <a:lnTo>
                    <a:pt x="39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4089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865988"/>
            <a:ext cx="9144000" cy="5126025"/>
          </a:xfrm>
          <a:prstGeom prst="rect">
            <a:avLst/>
          </a:prstGeom>
        </p:spPr>
      </p:pic>
    </p:spTree>
    <p:extLst>
      <p:ext uri="{BB962C8B-B14F-4D97-AF65-F5344CB8AC3E}">
        <p14:creationId xmlns:p14="http://schemas.microsoft.com/office/powerpoint/2010/main" val="1058823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54691" y="1483414"/>
            <a:ext cx="3086948" cy="4293704"/>
          </a:xfrm>
          <a:prstGeom prst="rect">
            <a:avLst/>
          </a:prstGeom>
        </p:spPr>
      </p:pic>
      <p:pic>
        <p:nvPicPr>
          <p:cNvPr id="5" name="Picture 4"/>
          <p:cNvPicPr>
            <a:picLocks noChangeAspect="1"/>
          </p:cNvPicPr>
          <p:nvPr/>
        </p:nvPicPr>
        <p:blipFill>
          <a:blip r:embed="rId3"/>
          <a:stretch>
            <a:fillRect/>
          </a:stretch>
        </p:blipFill>
        <p:spPr>
          <a:xfrm>
            <a:off x="829917" y="1483414"/>
            <a:ext cx="3220279" cy="4293704"/>
          </a:xfrm>
          <a:prstGeom prst="rect">
            <a:avLst/>
          </a:prstGeom>
        </p:spPr>
      </p:pic>
    </p:spTree>
    <p:extLst>
      <p:ext uri="{BB962C8B-B14F-4D97-AF65-F5344CB8AC3E}">
        <p14:creationId xmlns:p14="http://schemas.microsoft.com/office/powerpoint/2010/main" val="326570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End to end customs processes for freight at the border </a:t>
            </a:r>
          </a:p>
          <a:p>
            <a:r>
              <a:rPr lang="en-GB" sz="2400" b="0" dirty="0" smtClean="0">
                <a:solidFill>
                  <a:schemeClr val="tx1"/>
                </a:solidFill>
              </a:rPr>
              <a:t>Margaret Whitby, HM Revenue &amp; Customs</a:t>
            </a:r>
          </a:p>
        </p:txBody>
      </p:sp>
      <p:sp>
        <p:nvSpPr>
          <p:cNvPr id="4" name="Footer Placeholder 2"/>
          <p:cNvSpPr>
            <a:spLocks noGrp="1"/>
          </p:cNvSpPr>
          <p:nvPr>
            <p:ph type="ftr" sz="quarter" idx="4294967295"/>
          </p:nvPr>
        </p:nvSpPr>
        <p:spPr>
          <a:xfrm>
            <a:off x="3104445" y="6339098"/>
            <a:ext cx="2935110" cy="365125"/>
          </a:xfrm>
          <a:prstGeom prst="rect">
            <a:avLst/>
          </a:prstGeom>
        </p:spPr>
        <p:txBody>
          <a:bodyPr/>
          <a:lstStyle/>
          <a:p>
            <a:pPr marL="0" indent="0" algn="ctr">
              <a:buNone/>
            </a:pPr>
            <a:r>
              <a:rPr lang="en-GB" sz="1100" b="1" dirty="0" smtClean="0">
                <a:solidFill>
                  <a:prstClr val="black">
                    <a:tint val="75000"/>
                  </a:prstClr>
                </a:solidFill>
                <a:latin typeface="Arial" panose="020B0604020202020204" pitchFamily="34" charset="0"/>
                <a:cs typeface="Arial" panose="020B0604020202020204" pitchFamily="34" charset="0"/>
              </a:rPr>
              <a:t>OFFICIAL</a:t>
            </a:r>
            <a:endParaRPr lang="en-GB" sz="11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5432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Arial&quot; UsePPTTheme=&quot;True&quot; /&gt;&lt;/Font&gt;&lt;DateFormat CultureID=&quot;2057&quot; FormatString=&quot;dd/MM/yyyy&quot; /&gt;&lt;/MekkoFormats&gt;"/>
  <p:tag name="OFFICE" val="London"/>
</p:tagLst>
</file>

<file path=ppt/tags/tag10.xml><?xml version="1.0" encoding="utf-8"?>
<p:tagLst xmlns:a="http://schemas.openxmlformats.org/drawingml/2006/main" xmlns:r="http://schemas.openxmlformats.org/officeDocument/2006/relationships" xmlns:p="http://schemas.openxmlformats.org/presentationml/2006/main">
  <p:tag name="BTFPLAYOUTENABLED" val="1"/>
  <p:tag name="BTFPLAYOUTANCHORELEFT" val="True"/>
  <p:tag name="BTFPLAYOUTANCHORERIGHT" val="False"/>
  <p:tag name="BTFPLAYOUTANCHORETOP" val="True"/>
  <p:tag name="BTFPLAYOUTANCHOREBOTTOM" val="False"/>
</p:tagLst>
</file>

<file path=ppt/tags/tag11.xml><?xml version="1.0" encoding="utf-8"?>
<p:tagLst xmlns:a="http://schemas.openxmlformats.org/drawingml/2006/main" xmlns:r="http://schemas.openxmlformats.org/officeDocument/2006/relationships" xmlns:p="http://schemas.openxmlformats.org/presentationml/2006/main">
  <p:tag name="BTFPLAYOUTENABLED" val="1"/>
  <p:tag name="BTFPICONID" val="531f5e0728d21f00197b57665fdcdb70"/>
</p:tagLst>
</file>

<file path=ppt/tags/tag12.xml><?xml version="1.0" encoding="utf-8"?>
<p:tagLst xmlns:a="http://schemas.openxmlformats.org/drawingml/2006/main" xmlns:r="http://schemas.openxmlformats.org/officeDocument/2006/relationships" xmlns:p="http://schemas.openxmlformats.org/presentationml/2006/main">
  <p:tag name="BTFPICONID" val="0258faa4013ea4ab3d67ce2b94b31bf2"/>
  <p:tag name="BTFPLAYOUTENABLED" val="1"/>
</p:tagLst>
</file>

<file path=ppt/tags/tag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xml><?xml version="1.0" encoding="utf-8"?>
<p:tagLst xmlns:a="http://schemas.openxmlformats.org/drawingml/2006/main" xmlns:r="http://schemas.openxmlformats.org/officeDocument/2006/relationships" xmlns:p="http://schemas.openxmlformats.org/presentationml/2006/main">
  <p:tag name="BTFPICONID" val="ece9fdb0cd5fa466ae3959d7d856b43b"/>
  <p:tag name="BTFPLAYOUTENABLED" val="1"/>
</p:tagLst>
</file>

<file path=ppt/tags/tag15.xml><?xml version="1.0" encoding="utf-8"?>
<p:tagLst xmlns:a="http://schemas.openxmlformats.org/drawingml/2006/main" xmlns:r="http://schemas.openxmlformats.org/officeDocument/2006/relationships" xmlns:p="http://schemas.openxmlformats.org/presentationml/2006/main">
  <p:tag name="BTFPICONID" val="17699257758ab0d797baaebe5c3c119a"/>
  <p:tag name="BTFPLAYOUTENABLED" val="1"/>
</p:tagLst>
</file>

<file path=ppt/tags/tag16.xml><?xml version="1.0" encoding="utf-8"?>
<p:tagLst xmlns:a="http://schemas.openxmlformats.org/drawingml/2006/main" xmlns:r="http://schemas.openxmlformats.org/officeDocument/2006/relationships" xmlns:p="http://schemas.openxmlformats.org/presentationml/2006/main">
  <p:tag name="BTFPLAYOUTENABLED" val="1"/>
  <p:tag name="BTFPICONID" val="531f5e0728d21f00197b57665fdcdb70"/>
</p:tagLst>
</file>

<file path=ppt/tags/tag17.xml><?xml version="1.0" encoding="utf-8"?>
<p:tagLst xmlns:a="http://schemas.openxmlformats.org/drawingml/2006/main" xmlns:r="http://schemas.openxmlformats.org/officeDocument/2006/relationships" xmlns:p="http://schemas.openxmlformats.org/presentationml/2006/main">
  <p:tag name="BTFPLAYOUTENABLED" val="1"/>
  <p:tag name="BTFPLAYOUTANCHORELEFT" val="True"/>
  <p:tag name="BTFPLAYOUTANCHORERIGHT" val="False"/>
  <p:tag name="BTFPLAYOUTANCHORETOP" val="True"/>
  <p:tag name="BTFPLAYOUTANCHOREBOTTOM" val="False"/>
</p:tagLst>
</file>

<file path=ppt/tags/tag18.xml><?xml version="1.0" encoding="utf-8"?>
<p:tagLst xmlns:a="http://schemas.openxmlformats.org/drawingml/2006/main" xmlns:r="http://schemas.openxmlformats.org/officeDocument/2006/relationships" xmlns:p="http://schemas.openxmlformats.org/presentationml/2006/main">
  <p:tag name="BTFPICONID" val="17699257758ab0d797baaebe5c3c119a"/>
  <p:tag name="BTFPLAYOUTENABLED" val="1"/>
</p:tagLst>
</file>

<file path=ppt/tags/tag19.xml><?xml version="1.0" encoding="utf-8"?>
<p:tagLst xmlns:a="http://schemas.openxmlformats.org/drawingml/2006/main" xmlns:r="http://schemas.openxmlformats.org/officeDocument/2006/relationships" xmlns:p="http://schemas.openxmlformats.org/presentationml/2006/main">
  <p:tag name="BTFPICONID" val="0258faa4013ea4ab3d67ce2b94b31bf2"/>
  <p:tag name="BTFPLAYOUTENABLED" val="1"/>
</p:tagLst>
</file>

<file path=ppt/tags/tag2.xml><?xml version="1.0" encoding="utf-8"?>
<p:tagLst xmlns:a="http://schemas.openxmlformats.org/drawingml/2006/main" xmlns:r="http://schemas.openxmlformats.org/officeDocument/2006/relationships" xmlns:p="http://schemas.openxmlformats.org/presentationml/2006/main">
  <p:tag name="BTFPLAYOUTENABLED"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Lst>
</file>

<file path=ppt/tags/tag21.xml><?xml version="1.0" encoding="utf-8"?>
<p:tagLst xmlns:a="http://schemas.openxmlformats.org/drawingml/2006/main" xmlns:r="http://schemas.openxmlformats.org/officeDocument/2006/relationships" xmlns:p="http://schemas.openxmlformats.org/presentationml/2006/main">
  <p:tag name="BTFPICONID" val="ece9fdb0cd5fa466ae3959d7d856b43b"/>
  <p:tag name="BTFPLAYOUTENABLED" val="1"/>
</p:tagLst>
</file>

<file path=ppt/tags/tag22.xml><?xml version="1.0" encoding="utf-8"?>
<p:tagLst xmlns:a="http://schemas.openxmlformats.org/drawingml/2006/main" xmlns:r="http://schemas.openxmlformats.org/officeDocument/2006/relationships" xmlns:p="http://schemas.openxmlformats.org/presentationml/2006/main">
  <p:tag name="BTFPLAYOUTENABLED" val="1"/>
  <p:tag name="BTFPICONID" val="531f5e0728d21f00197b57665fdcdb70"/>
</p:tagLst>
</file>

<file path=ppt/tags/tag23.xml><?xml version="1.0" encoding="utf-8"?>
<p:tagLst xmlns:a="http://schemas.openxmlformats.org/drawingml/2006/main" xmlns:r="http://schemas.openxmlformats.org/officeDocument/2006/relationships" xmlns:p="http://schemas.openxmlformats.org/presentationml/2006/main">
  <p:tag name="BTFPLAYOUTENABLED" val="1"/>
</p:tagLst>
</file>

<file path=ppt/tags/tag24.xml><?xml version="1.0" encoding="utf-8"?>
<p:tagLst xmlns:a="http://schemas.openxmlformats.org/drawingml/2006/main" xmlns:r="http://schemas.openxmlformats.org/officeDocument/2006/relationships" xmlns:p="http://schemas.openxmlformats.org/presentationml/2006/main">
  <p:tag name="BTFPICONID" val="ece9fdb0cd5fa466ae3959d7d856b43b"/>
  <p:tag name="BTFPLAYOUTENABLED" val="1"/>
</p:tagLst>
</file>

<file path=ppt/tags/tag25.xml><?xml version="1.0" encoding="utf-8"?>
<p:tagLst xmlns:a="http://schemas.openxmlformats.org/drawingml/2006/main" xmlns:r="http://schemas.openxmlformats.org/officeDocument/2006/relationships" xmlns:p="http://schemas.openxmlformats.org/presentationml/2006/main">
  <p:tag name="BTFPLAYOUTENABLED" val="1"/>
</p:tagLst>
</file>

<file path=ppt/tags/tag26.xml><?xml version="1.0" encoding="utf-8"?>
<p:tagLst xmlns:a="http://schemas.openxmlformats.org/drawingml/2006/main" xmlns:r="http://schemas.openxmlformats.org/officeDocument/2006/relationships" xmlns:p="http://schemas.openxmlformats.org/presentationml/2006/main">
  <p:tag name="BTFPLAYOUTENABLED" val="1"/>
</p:tagLst>
</file>

<file path=ppt/tags/tag27.xml><?xml version="1.0" encoding="utf-8"?>
<p:tagLst xmlns:a="http://schemas.openxmlformats.org/drawingml/2006/main" xmlns:r="http://schemas.openxmlformats.org/officeDocument/2006/relationships" xmlns:p="http://schemas.openxmlformats.org/presentationml/2006/main">
  <p:tag name="BTFPLAYOUTENABLED" val="1"/>
  <p:tag name="BTFPLAYOUTANCHORELEFT" val="True"/>
  <p:tag name="BTFPLAYOUTANCHORERIGHT" val="False"/>
  <p:tag name="BTFPLAYOUTANCHORETOP" val="True"/>
  <p:tag name="BTFPLAYOUTANCHOREBOTTOM" val="False"/>
</p:tagLst>
</file>

<file path=ppt/tags/tag28.xml><?xml version="1.0" encoding="utf-8"?>
<p:tagLst xmlns:a="http://schemas.openxmlformats.org/drawingml/2006/main" xmlns:r="http://schemas.openxmlformats.org/officeDocument/2006/relationships" xmlns:p="http://schemas.openxmlformats.org/presentationml/2006/main">
  <p:tag name="BTFPLAYOUTENABLED" val="1"/>
  <p:tag name="BTFPLAYOUTANCHORELEFT" val="True"/>
  <p:tag name="BTFPLAYOUTANCHORERIGHT" val="False"/>
  <p:tag name="BTFPLAYOUTANCHORETOP" val="True"/>
  <p:tag name="BTFPLAYOUTANCHOREBOTTOM" val="False"/>
</p:tagLst>
</file>

<file path=ppt/tags/tag29.xml><?xml version="1.0" encoding="utf-8"?>
<p:tagLst xmlns:a="http://schemas.openxmlformats.org/drawingml/2006/main" xmlns:r="http://schemas.openxmlformats.org/officeDocument/2006/relationships" xmlns:p="http://schemas.openxmlformats.org/presentationml/2006/main">
  <p:tag name="BTFPLAYOUTENABLED" val="1"/>
  <p:tag name="BTFPICONID" val="531f5e0728d21f00197b57665fdcdb70"/>
</p:tagLst>
</file>

<file path=ppt/tags/tag3.xml><?xml version="1.0" encoding="utf-8"?>
<p:tagLst xmlns:a="http://schemas.openxmlformats.org/drawingml/2006/main" xmlns:r="http://schemas.openxmlformats.org/officeDocument/2006/relationships" xmlns:p="http://schemas.openxmlformats.org/presentationml/2006/main">
  <p:tag name="BTFPLAYOUTENABLED" val="1"/>
</p:tagLst>
</file>

<file path=ppt/tags/tag30.xml><?xml version="1.0" encoding="utf-8"?>
<p:tagLst xmlns:a="http://schemas.openxmlformats.org/drawingml/2006/main" xmlns:r="http://schemas.openxmlformats.org/officeDocument/2006/relationships" xmlns:p="http://schemas.openxmlformats.org/presentationml/2006/main">
  <p:tag name="BTFPLAYOUTENABLED" val="1"/>
</p:tagLst>
</file>

<file path=ppt/tags/tag31.xml><?xml version="1.0" encoding="utf-8"?>
<p:tagLst xmlns:a="http://schemas.openxmlformats.org/drawingml/2006/main" xmlns:r="http://schemas.openxmlformats.org/officeDocument/2006/relationships" xmlns:p="http://schemas.openxmlformats.org/presentationml/2006/main">
  <p:tag name="BTFPICONID" val="ece9fdb0cd5fa466ae3959d7d856b43b"/>
  <p:tag name="BTFPLAYOUTENABLED" val="1"/>
</p:tagLst>
</file>

<file path=ppt/tags/tag32.xml><?xml version="1.0" encoding="utf-8"?>
<p:tagLst xmlns:a="http://schemas.openxmlformats.org/drawingml/2006/main" xmlns:r="http://schemas.openxmlformats.org/officeDocument/2006/relationships" xmlns:p="http://schemas.openxmlformats.org/presentationml/2006/main">
  <p:tag name="BTFPLAYOUTENABLED" val="1"/>
  <p:tag name="BTFPICONID" val="531f5e0728d21f00197b57665fdcdb70"/>
</p:tagLst>
</file>

<file path=ppt/tags/tag33.xml><?xml version="1.0" encoding="utf-8"?>
<p:tagLst xmlns:a="http://schemas.openxmlformats.org/drawingml/2006/main" xmlns:r="http://schemas.openxmlformats.org/officeDocument/2006/relationships" xmlns:p="http://schemas.openxmlformats.org/presentationml/2006/main">
  <p:tag name="BTFPICONID" val="17699257758ab0d797baaebe5c3c119a"/>
  <p:tag name="BTFPLAYOUTENABLED" val="1"/>
</p:tagLst>
</file>

<file path=ppt/tags/tag34.xml><?xml version="1.0" encoding="utf-8"?>
<p:tagLst xmlns:a="http://schemas.openxmlformats.org/drawingml/2006/main" xmlns:r="http://schemas.openxmlformats.org/officeDocument/2006/relationships" xmlns:p="http://schemas.openxmlformats.org/presentationml/2006/main">
  <p:tag name="BTFP_TEMPLATE" val="&lt;?xml version=&quot;1.0&quot; encoding=&quot;utf-8&quot;?&gt;&lt;Template&gt;&lt;Id&gt;dd6548d40700384816bc8480b044482c&lt;/Id&gt;&lt;Version&gt;6&lt;/Version&gt;&lt;/Template&gt;"/>
</p:tagLst>
</file>

<file path=ppt/tags/tag35.xml><?xml version="1.0" encoding="utf-8"?>
<p:tagLst xmlns:a="http://schemas.openxmlformats.org/drawingml/2006/main" xmlns:r="http://schemas.openxmlformats.org/officeDocument/2006/relationships" xmlns:p="http://schemas.openxmlformats.org/presentationml/2006/main">
  <p:tag name="BTFPLAYOUTENABLED" val="1"/>
</p:tagLst>
</file>

<file path=ppt/tags/tag36.xml><?xml version="1.0" encoding="utf-8"?>
<p:tagLst xmlns:a="http://schemas.openxmlformats.org/drawingml/2006/main" xmlns:r="http://schemas.openxmlformats.org/officeDocument/2006/relationships" xmlns:p="http://schemas.openxmlformats.org/presentationml/2006/main">
  <p:tag name="BTFP_TEMPLATE" val="&lt;?xml version=&quot;1.0&quot; encoding=&quot;utf-8&quot;?&gt;&lt;Template&gt;&lt;Id&gt;dd6548d40700384816bc8480b044482c&lt;/Id&gt;&lt;Version&gt;6&lt;/Version&gt;&lt;/Template&gt;"/>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C.12KDNQhKTl.4X13s8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BTFPLAYOUTENABLED"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C.12KDNQhKTl.4X13s8R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C.12KDNQhKTl.4X13s8RQ"/>
</p:tagLst>
</file>

<file path=ppt/tags/tag43.xml><?xml version="1.0" encoding="utf-8"?>
<p:tagLst xmlns:a="http://schemas.openxmlformats.org/drawingml/2006/main" xmlns:r="http://schemas.openxmlformats.org/officeDocument/2006/relationships" xmlns:p="http://schemas.openxmlformats.org/presentationml/2006/main">
  <p:tag name="BTFP_TEMPLATE" val="&lt;?xml version=&quot;1.0&quot; encoding=&quot;utf-8&quot;?&gt;&lt;Template&gt;&lt;Id&gt;dd6548d40700384816bc8480b044482c&lt;/Id&gt;&lt;Version&gt;6&lt;/Version&gt;&lt;/Template&gt;"/>
</p:tagLst>
</file>

<file path=ppt/tags/tag5.xml><?xml version="1.0" encoding="utf-8"?>
<p:tagLst xmlns:a="http://schemas.openxmlformats.org/drawingml/2006/main" xmlns:r="http://schemas.openxmlformats.org/officeDocument/2006/relationships" xmlns:p="http://schemas.openxmlformats.org/presentationml/2006/main">
  <p:tag name="BTFPLAYOUTENABLED" val="1"/>
</p:tagLst>
</file>

<file path=ppt/tags/tag6.xml><?xml version="1.0" encoding="utf-8"?>
<p:tagLst xmlns:a="http://schemas.openxmlformats.org/drawingml/2006/main" xmlns:r="http://schemas.openxmlformats.org/officeDocument/2006/relationships" xmlns:p="http://schemas.openxmlformats.org/presentationml/2006/main">
  <p:tag name="BTFPLAYOUTENABLED" val="1"/>
</p:tagLst>
</file>

<file path=ppt/tags/tag7.xml><?xml version="1.0" encoding="utf-8"?>
<p:tagLst xmlns:a="http://schemas.openxmlformats.org/drawingml/2006/main" xmlns:r="http://schemas.openxmlformats.org/officeDocument/2006/relationships" xmlns:p="http://schemas.openxmlformats.org/presentationml/2006/main">
  <p:tag name="BTFP_TEMPLATE" val="&lt;?xml version=&quot;1.0&quot; encoding=&quot;utf-8&quot;?&gt;&lt;Template&gt;&lt;Id&gt;dd6548d40700384816bc8480b044482c&lt;/Id&gt;&lt;Version&gt;6&lt;/Version&gt;&lt;/Template&gt;"/>
</p:tagLst>
</file>

<file path=ppt/tags/tag8.xml><?xml version="1.0" encoding="utf-8"?>
<p:tagLst xmlns:a="http://schemas.openxmlformats.org/drawingml/2006/main" xmlns:r="http://schemas.openxmlformats.org/officeDocument/2006/relationships" xmlns:p="http://schemas.openxmlformats.org/presentationml/2006/main">
  <p:tag name="BTFPLAYOUTENABLED" val="1"/>
  <p:tag name="BTFPLAYOUTANCHORELEFT" val="True"/>
  <p:tag name="BTFPLAYOUTANCHORERIGHT" val="False"/>
  <p:tag name="BTFPLAYOUTANCHORETOP" val="True"/>
  <p:tag name="BTFPLAYOUTANCHOREBOTTOM" val="False"/>
</p:tagLst>
</file>

<file path=ppt/tags/tag9.xml><?xml version="1.0" encoding="utf-8"?>
<p:tagLst xmlns:a="http://schemas.openxmlformats.org/drawingml/2006/main" xmlns:r="http://schemas.openxmlformats.org/officeDocument/2006/relationships" xmlns:p="http://schemas.openxmlformats.org/presentationml/2006/main">
  <p:tag name="BTFPLAYOUTENABLED" val="1"/>
  <p:tag name="BTFPLAYOUTANCHORELEFT" val="True"/>
  <p:tag name="BTFPLAYOUTANCHORERIGHT" val="False"/>
  <p:tag name="BTFPLAYOUTANCHORETOP" val="True"/>
  <p:tag name="BTFPLAYOUTANCHOREBOTTOM" val="False"/>
</p:tagLst>
</file>

<file path=ppt/theme/theme1.xml><?xml version="1.0" encoding="utf-8"?>
<a:theme xmlns:a="http://schemas.openxmlformats.org/drawingml/2006/main" name="HM Gov_4.3">
  <a:themeElements>
    <a:clrScheme name="HM Gov_4.3">
      <a:dk1>
        <a:sysClr val="windowText" lastClr="000000"/>
      </a:dk1>
      <a:lt1>
        <a:srgbClr val="DDDDDD"/>
      </a:lt1>
      <a:dk2>
        <a:srgbClr val="FFFFFF"/>
      </a:dk2>
      <a:lt2>
        <a:srgbClr val="FFFFFF"/>
      </a:lt2>
      <a:accent1>
        <a:srgbClr val="DDDDDD"/>
      </a:accent1>
      <a:accent2>
        <a:srgbClr val="FFFFFF"/>
      </a:accent2>
      <a:accent3>
        <a:srgbClr val="166BB8"/>
      </a:accent3>
      <a:accent4>
        <a:srgbClr val="B2B2B2"/>
      </a:accent4>
      <a:accent5>
        <a:srgbClr val="777777"/>
      </a:accent5>
      <a:accent6>
        <a:srgbClr val="333333"/>
      </a:accent6>
      <a:hlink>
        <a:srgbClr val="000000"/>
      </a:hlink>
      <a:folHlink>
        <a:srgbClr val="CC0000"/>
      </a:folHlink>
    </a:clrScheme>
    <a:fontScheme name="HM Gov_4.3">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0070C0"/>
        </a:solidFill>
        <a:ln w="9525">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indent="0" algn="ctr">
          <a:buNone/>
          <a:defRPr sz="20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HM Gov_4.3.potx" id="{0D3B60FB-B2D6-46A6-AD03-1CF2ECB72E53}" vid="{42C24997-3431-4C06-AD2D-8F281D5635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299B165BB0A4D8FE94B1F8BC71B9E" ma:contentTypeVersion="2" ma:contentTypeDescription="Create a new document." ma:contentTypeScope="" ma:versionID="ea3c588544c1b491c6d56b1baa42154c">
  <xsd:schema xmlns:xsd="http://www.w3.org/2001/XMLSchema" xmlns:xs="http://www.w3.org/2001/XMLSchema" xmlns:p="http://schemas.microsoft.com/office/2006/metadata/properties" xmlns:ns2="78ccf1ad-bf1e-4f53-b29e-c12e28086f05" targetNamespace="http://schemas.microsoft.com/office/2006/metadata/properties" ma:root="true" ma:fieldsID="96a9e0fea30ca29cc3e4facab0690268" ns2:_="">
    <xsd:import namespace="78ccf1ad-bf1e-4f53-b29e-c12e28086f0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cf1ad-bf1e-4f53-b29e-c12e28086f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8ccf1ad-bf1e-4f53-b29e-c12e28086f05">DSQVWFN24WQV-9-342</_dlc_DocId>
    <_dlc_DocIdUrl xmlns="78ccf1ad-bf1e-4f53-b29e-c12e28086f05">
      <Url>http://community.bain.com/sites/Graphics/Wizard/_layouts/15/DocIdRedir.aspx?ID=DSQVWFN24WQV-9-342</Url>
      <Description>DSQVWFN24WQV-9-342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3D3384E-6A02-46A2-BE4D-75B9FAF46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ccf1ad-bf1e-4f53-b29e-c12e28086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F01D21-BEA0-4AA9-B31C-AB6A3CE31863}">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78ccf1ad-bf1e-4f53-b29e-c12e28086f05"/>
    <ds:schemaRef ds:uri="http://schemas.openxmlformats.org/package/2006/metadata/core-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80FC5E52-83E6-4C72-A8B6-B518134BA2AB}">
  <ds:schemaRefs>
    <ds:schemaRef ds:uri="http://schemas.microsoft.com/sharepoint/v3/contenttype/forms"/>
  </ds:schemaRefs>
</ds:datastoreItem>
</file>

<file path=customXml/itemProps4.xml><?xml version="1.0" encoding="utf-8"?>
<ds:datastoreItem xmlns:ds="http://schemas.openxmlformats.org/officeDocument/2006/customXml" ds:itemID="{09B2D743-FA9B-451F-BF1E-C6092A1E710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14956</TotalTime>
  <Words>8116</Words>
  <Application>Microsoft Office PowerPoint</Application>
  <PresentationFormat>Presentación en pantalla (4:3)</PresentationFormat>
  <Paragraphs>840</Paragraphs>
  <Slides>81</Slides>
  <Notes>32</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81</vt:i4>
      </vt:variant>
    </vt:vector>
  </HeadingPairs>
  <TitlesOfParts>
    <vt:vector size="93" baseType="lpstr">
      <vt:lpstr>ＭＳ Ｐゴシック</vt:lpstr>
      <vt:lpstr>Arial</vt:lpstr>
      <vt:lpstr>Calibri</vt:lpstr>
      <vt:lpstr>Calibri </vt:lpstr>
      <vt:lpstr>Calibri Light</vt:lpstr>
      <vt:lpstr>Oscine</vt:lpstr>
      <vt:lpstr>Symbol</vt:lpstr>
      <vt:lpstr>Times New Roman</vt:lpstr>
      <vt:lpstr>Trebuchet MS</vt:lpstr>
      <vt:lpstr>Wingdings</vt:lpstr>
      <vt:lpstr>HM Gov_4.3</vt:lpstr>
      <vt:lpstr>think-cell Slide</vt:lpstr>
      <vt:lpstr>Presentación de PowerPoint</vt:lpstr>
      <vt:lpstr>Presentación de PowerPoint</vt:lpstr>
      <vt:lpstr>Plan for the day</vt:lpstr>
      <vt:lpstr>UK Brexit position as at 18 July 2019</vt:lpstr>
      <vt:lpstr>Event overview - Types of freight traffic</vt:lpstr>
      <vt:lpstr>UK border priorities</vt:lpstr>
      <vt:lpstr>UK border planning assumptions</vt:lpstr>
      <vt:lpstr>Mitigations</vt:lpstr>
      <vt:lpstr>Presentación de PowerPoint</vt:lpstr>
      <vt:lpstr>Overview</vt:lpstr>
      <vt:lpstr>Approach to No Deal</vt:lpstr>
      <vt:lpstr>HMRC exports from the UK</vt:lpstr>
      <vt:lpstr>Exporting from the UK through RoRo borders on Day 1</vt:lpstr>
      <vt:lpstr>Entry summary declarations for exports (Safety &amp; Security)</vt:lpstr>
      <vt:lpstr>Merchandise in Baggage (MIB) exports</vt:lpstr>
      <vt:lpstr>Presentación de PowerPoint</vt:lpstr>
      <vt:lpstr>Importing to the UK through RoRo borders on Day 1</vt:lpstr>
      <vt:lpstr>Transitional Simplified Procedures (TSPs)</vt:lpstr>
      <vt:lpstr>TSP declaration process</vt:lpstr>
      <vt:lpstr>Duty deferment</vt:lpstr>
      <vt:lpstr>Presentación de PowerPoint</vt:lpstr>
      <vt:lpstr>Presentación de PowerPoint</vt:lpstr>
      <vt:lpstr>Presentación de PowerPoint</vt:lpstr>
      <vt:lpstr>Presentación de PowerPoint</vt:lpstr>
      <vt:lpstr>Transit guarantees</vt:lpstr>
      <vt:lpstr>Simplified transit procedures</vt:lpstr>
      <vt:lpstr>Empty trucks</vt:lpstr>
      <vt:lpstr>Special procedures – Day 1</vt:lpstr>
      <vt:lpstr>UK enrolment to schemes as at 23 June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EU Exit – High-risk food and feed imports</vt:lpstr>
      <vt:lpstr>Non-EU goods from Rest of World (RoW)</vt:lpstr>
      <vt:lpstr>Goods from EU to UK</vt:lpstr>
      <vt:lpstr>RoW High-Risk Food and Feed moving through the EU to the UK</vt:lpstr>
      <vt:lpstr>Ferry routes between the UK and Spain</vt:lpstr>
      <vt:lpstr>Pre-notification of EU High-Risk Food and Feed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 </vt:lpstr>
      <vt:lpstr> </vt:lpstr>
      <vt:lpstr> </vt:lpstr>
      <vt:lpstr>Presentación de PowerPoint</vt:lpstr>
      <vt:lpstr>Presentación de PowerPoint</vt:lpstr>
      <vt:lpstr>Prepare your business now to ensure you, your customers and suppliers are ready for EU Exit </vt:lpstr>
      <vt:lpstr>Prepare your business now to ensure you, your customers and suppliers are ready for EU Exit </vt:lpstr>
      <vt:lpstr>Prepare your business now to ensure you, your customers and suppliers are ready for EU Exit </vt:lpstr>
      <vt:lpstr>Presentación de PowerPoint</vt:lpstr>
      <vt:lpstr>Presentación de PowerPoint</vt:lpstr>
      <vt:lpstr>Presentación de PowerPoint</vt:lpstr>
      <vt:lpstr>Existing regulation of 'New Approach' goods</vt:lpstr>
      <vt:lpstr>Presentación de PowerPoint</vt:lpstr>
      <vt:lpstr>Presentación de PowerPoint</vt:lpstr>
      <vt:lpstr>Presentación de PowerPoint</vt:lpstr>
      <vt:lpstr>Non-harmonised goods</vt:lpstr>
      <vt:lpstr>Automotive manufacturers: how things work today</vt:lpstr>
      <vt:lpstr>Automotive: checklist of actions for selling into the UK</vt:lpstr>
      <vt:lpstr>Other issues – travel, data transfers and geo-blocking</vt:lpstr>
      <vt:lpstr>Presentación de PowerPoint</vt:lpstr>
      <vt:lpstr>Your next steps on GOV.UK</vt:lpstr>
      <vt:lpstr>Additional information</vt:lpstr>
      <vt:lpstr>Additional information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Bain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dc:title>
  <dc:creator>Dalgleish, Eleanor</dc:creator>
  <cp:lastModifiedBy>Pidal Ladrón de Guevara, Mara</cp:lastModifiedBy>
  <cp:revision>749</cp:revision>
  <cp:lastPrinted>2019-07-16T10:37:25Z</cp:lastPrinted>
  <dcterms:created xsi:type="dcterms:W3CDTF">2018-12-20T17:44:13Z</dcterms:created>
  <dcterms:modified xsi:type="dcterms:W3CDTF">2019-07-25T09:58:17Z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6c65c01a-ba62-466f-9083-5fe09dea8a14</vt:lpwstr>
  </property>
  <property fmtid="{D5CDD505-2E9C-101B-9397-08002B2CF9AE}" pid="3" name="ContentTypeId">
    <vt:lpwstr>0x010100FF9299B165BB0A4D8FE94B1F8BC71B9E</vt:lpwstr>
  </property>
</Properties>
</file>