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6"/>
  </p:notesMasterIdLst>
  <p:handoutMasterIdLst>
    <p:handoutMasterId r:id="rId17"/>
  </p:handoutMasterIdLst>
  <p:sldIdLst>
    <p:sldId id="293" r:id="rId3"/>
    <p:sldId id="288" r:id="rId4"/>
    <p:sldId id="320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11" r:id="rId15"/>
  </p:sldIdLst>
  <p:sldSz cx="9144000" cy="5143500" type="screen16x9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E72"/>
    <a:srgbClr val="77AD1A"/>
    <a:srgbClr val="003B90"/>
    <a:srgbClr val="FFA667"/>
    <a:srgbClr val="EFFCF0"/>
    <a:srgbClr val="003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434" autoAdjust="0"/>
  </p:normalViewPr>
  <p:slideViewPr>
    <p:cSldViewPr>
      <p:cViewPr>
        <p:scale>
          <a:sx n="97" d="100"/>
          <a:sy n="97" d="100"/>
        </p:scale>
        <p:origin x="-400" y="-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8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4C9C4-ABB8-4311-8712-217641651ECE}" type="datetimeFigureOut">
              <a:rPr lang="es-ES" smtClean="0"/>
              <a:pPr/>
              <a:t>13/01/2016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3337A-5EBB-4754-A9F6-820D0781CCF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509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6A8C8-2CA8-4668-9DAB-148E2FF19D13}" type="datetimeFigureOut">
              <a:rPr lang="es-ES" smtClean="0"/>
              <a:pPr/>
              <a:t>13/01/2016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F91FF-8F6D-437A-857E-2548049F1A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49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rgbClr val="77AD1A"/>
          </a:solidFill>
          <a:ln>
            <a:solidFill>
              <a:srgbClr val="77A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 descr="Sin título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31590"/>
            <a:ext cx="9144000" cy="3108200"/>
          </a:xfrm>
          <a:prstGeom prst="rect">
            <a:avLst/>
          </a:prstGeom>
        </p:spPr>
      </p:pic>
      <p:cxnSp>
        <p:nvCxnSpPr>
          <p:cNvPr id="14" name="13 Conector recto"/>
          <p:cNvCxnSpPr/>
          <p:nvPr userDrawn="1"/>
        </p:nvCxnSpPr>
        <p:spPr>
          <a:xfrm>
            <a:off x="0" y="4515966"/>
            <a:ext cx="9144000" cy="0"/>
          </a:xfrm>
          <a:prstGeom prst="line">
            <a:avLst/>
          </a:prstGeom>
          <a:ln>
            <a:solidFill>
              <a:srgbClr val="77A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 userDrawn="1"/>
        </p:nvCxnSpPr>
        <p:spPr>
          <a:xfrm>
            <a:off x="0" y="4371950"/>
            <a:ext cx="9144000" cy="0"/>
          </a:xfrm>
          <a:prstGeom prst="line">
            <a:avLst/>
          </a:prstGeom>
          <a:ln>
            <a:solidFill>
              <a:srgbClr val="77A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 userDrawn="1"/>
        </p:nvSpPr>
        <p:spPr>
          <a:xfrm>
            <a:off x="3059832" y="4299942"/>
            <a:ext cx="27863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todo el mundo</a:t>
            </a:r>
            <a:r>
              <a:rPr lang="es-ES" sz="1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 tu lado.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ritabello\AppData\Local\Microsoft\Windows\Temporary Internet Files\Content.Outlook\SRT8YZRM\artai-14-positiv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4104456" cy="1074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9C58-B368-45F9-B6CA-794DE30E2F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9C58-B368-45F9-B6CA-794DE30E2F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E9E9-C46F-46E2-8CFE-A4E48B24EE63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9 Imagen" descr="LOGO CONVENCIÓN FINAL-01.png"/>
          <p:cNvPicPr>
            <a:picLocks noChangeAspect="1"/>
          </p:cNvPicPr>
          <p:nvPr userDrawn="1"/>
        </p:nvPicPr>
        <p:blipFill>
          <a:blip r:embed="rId2" cstate="print"/>
          <a:srcRect l="10625" t="37116" r="10626" b="38547"/>
          <a:stretch>
            <a:fillRect/>
          </a:stretch>
        </p:blipFill>
        <p:spPr>
          <a:xfrm>
            <a:off x="6660232" y="339502"/>
            <a:ext cx="2232248" cy="3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84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rgbClr val="77AD1A"/>
          </a:solidFill>
          <a:ln>
            <a:solidFill>
              <a:srgbClr val="77A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1" name="10 Imagen" descr="Sin título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31590"/>
            <a:ext cx="9144000" cy="3108200"/>
          </a:xfrm>
          <a:prstGeom prst="rect">
            <a:avLst/>
          </a:prstGeom>
        </p:spPr>
      </p:pic>
      <p:cxnSp>
        <p:nvCxnSpPr>
          <p:cNvPr id="14" name="13 Conector recto"/>
          <p:cNvCxnSpPr/>
          <p:nvPr userDrawn="1"/>
        </p:nvCxnSpPr>
        <p:spPr>
          <a:xfrm>
            <a:off x="0" y="4515966"/>
            <a:ext cx="9144000" cy="0"/>
          </a:xfrm>
          <a:prstGeom prst="line">
            <a:avLst/>
          </a:prstGeom>
          <a:ln>
            <a:solidFill>
              <a:srgbClr val="77A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 userDrawn="1"/>
        </p:nvCxnSpPr>
        <p:spPr>
          <a:xfrm>
            <a:off x="0" y="4371950"/>
            <a:ext cx="9144000" cy="0"/>
          </a:xfrm>
          <a:prstGeom prst="line">
            <a:avLst/>
          </a:prstGeom>
          <a:ln>
            <a:solidFill>
              <a:srgbClr val="77A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 userDrawn="1"/>
        </p:nvSpPr>
        <p:spPr>
          <a:xfrm>
            <a:off x="3059832" y="4299942"/>
            <a:ext cx="27863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prstClr val="white"/>
              </a:solidFill>
            </a:endParaRPr>
          </a:p>
          <a:p>
            <a:r>
              <a:rPr lang="es-E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 todo el mundo, a tu lado.</a:t>
            </a:r>
            <a:endParaRPr lang="es-E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ritabello\AppData\Local\Microsoft\Windows\Temporary Internet Files\Content.Outlook\SRT8YZRM\artai-14-positiv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4104456" cy="1074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rgbClr val="77AD1A"/>
          </a:solidFill>
          <a:ln>
            <a:solidFill>
              <a:srgbClr val="77A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0" y="4515966"/>
            <a:ext cx="9144000" cy="0"/>
          </a:xfrm>
          <a:prstGeom prst="line">
            <a:avLst/>
          </a:prstGeom>
          <a:ln>
            <a:solidFill>
              <a:srgbClr val="77A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 userDrawn="1"/>
        </p:nvCxnSpPr>
        <p:spPr>
          <a:xfrm>
            <a:off x="0" y="4371950"/>
            <a:ext cx="9144000" cy="0"/>
          </a:xfrm>
          <a:prstGeom prst="line">
            <a:avLst/>
          </a:prstGeom>
          <a:ln>
            <a:solidFill>
              <a:srgbClr val="77A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 userDrawn="1"/>
        </p:nvSpPr>
        <p:spPr>
          <a:xfrm>
            <a:off x="3059832" y="4299942"/>
            <a:ext cx="27863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prstClr val="white"/>
              </a:solidFill>
            </a:endParaRPr>
          </a:p>
          <a:p>
            <a:r>
              <a:rPr lang="es-E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 todo el mundo, a tu lado.</a:t>
            </a:r>
            <a:endParaRPr lang="es-E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ritabello\AppData\Local\Microsoft\Windows\Temporary Internet Files\Content.Outlook\SRT8YZRM\artai-14-positiv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8807"/>
            <a:ext cx="4104456" cy="1074791"/>
          </a:xfrm>
          <a:prstGeom prst="rect">
            <a:avLst/>
          </a:prstGeom>
          <a:noFill/>
        </p:spPr>
      </p:pic>
      <p:pic>
        <p:nvPicPr>
          <p:cNvPr id="8" name="Imagen 1" descr="portada_artai.jpg"/>
          <p:cNvPicPr>
            <a:picLocks noChangeAspect="1"/>
          </p:cNvPicPr>
          <p:nvPr userDrawn="1"/>
        </p:nvPicPr>
        <p:blipFill>
          <a:blip r:embed="rId3" cstate="print"/>
          <a:srcRect t="21847" r="7668" b="36126"/>
          <a:stretch>
            <a:fillRect/>
          </a:stretch>
        </p:blipFill>
        <p:spPr bwMode="auto">
          <a:xfrm>
            <a:off x="0" y="1347614"/>
            <a:ext cx="9144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 userDrawn="1"/>
        </p:nvCxnSpPr>
        <p:spPr>
          <a:xfrm>
            <a:off x="0" y="4948014"/>
            <a:ext cx="9144000" cy="0"/>
          </a:xfrm>
          <a:prstGeom prst="line">
            <a:avLst/>
          </a:prstGeom>
          <a:ln>
            <a:solidFill>
              <a:srgbClr val="77A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 userDrawn="1"/>
        </p:nvCxnSpPr>
        <p:spPr>
          <a:xfrm>
            <a:off x="0" y="4803998"/>
            <a:ext cx="9144000" cy="0"/>
          </a:xfrm>
          <a:prstGeom prst="line">
            <a:avLst/>
          </a:prstGeom>
          <a:ln>
            <a:solidFill>
              <a:srgbClr val="77A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 userDrawn="1"/>
        </p:nvSpPr>
        <p:spPr>
          <a:xfrm>
            <a:off x="0" y="3507854"/>
            <a:ext cx="9144000" cy="720080"/>
          </a:xfrm>
          <a:prstGeom prst="rect">
            <a:avLst/>
          </a:prstGeom>
          <a:solidFill>
            <a:srgbClr val="77AD1A"/>
          </a:solidFill>
          <a:ln>
            <a:solidFill>
              <a:srgbClr val="77A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486275" algn="l"/>
              </a:tabLst>
            </a:pPr>
            <a:endParaRPr lang="es-ES" sz="900" b="1" dirty="0" smtClean="0">
              <a:solidFill>
                <a:prstClr val="white"/>
              </a:solidFill>
              <a:latin typeface="HelveticaNeueLT Std" pitchFamily="34" charset="0"/>
            </a:endParaRPr>
          </a:p>
          <a:p>
            <a:pPr algn="ctr">
              <a:tabLst>
                <a:tab pos="4486275" algn="l"/>
              </a:tabLst>
              <a:defRPr/>
            </a:pPr>
            <a:r>
              <a:rPr lang="es-ES" sz="900" dirty="0" smtClean="0">
                <a:solidFill>
                  <a:prstClr val="white"/>
                </a:solidFill>
                <a:latin typeface="HelveticaNeueLT Std" pitchFamily="34" charset="0"/>
              </a:rPr>
              <a:t>A Coruña| Alicante| Bilbao| Cádiz| León| Lugo| Madrid| Medina del Campo| Oviedo| Palma de Mallorca| Pamplona| Santiago de Compostela| Vitoria|  Vigo </a:t>
            </a:r>
          </a:p>
          <a:p>
            <a:pPr algn="ctr">
              <a:tabLst>
                <a:tab pos="4486275" algn="l"/>
              </a:tabLst>
              <a:defRPr/>
            </a:pPr>
            <a:endParaRPr lang="es-ES" sz="900" dirty="0" smtClean="0">
              <a:solidFill>
                <a:prstClr val="white"/>
              </a:solidFill>
              <a:latin typeface="HelveticaNeueLT Std" pitchFamily="34" charset="0"/>
            </a:endParaRPr>
          </a:p>
          <a:p>
            <a:pPr algn="ctr">
              <a:tabLst>
                <a:tab pos="4486275" algn="l"/>
              </a:tabLst>
              <a:defRPr/>
            </a:pPr>
            <a:r>
              <a:rPr lang="es-ES" sz="900" dirty="0" smtClean="0">
                <a:solidFill>
                  <a:prstClr val="white"/>
                </a:solidFill>
                <a:latin typeface="HelveticaNeueLT Std" pitchFamily="34" charset="0"/>
              </a:rPr>
              <a:t>Buenos Aires| Casablanca| Tánger</a:t>
            </a:r>
          </a:p>
          <a:p>
            <a:pPr algn="ctr">
              <a:tabLst>
                <a:tab pos="4486275" algn="l"/>
              </a:tabLst>
            </a:pPr>
            <a:endParaRPr lang="es-ES" sz="900" b="1" dirty="0" smtClean="0">
              <a:solidFill>
                <a:prstClr val="white"/>
              </a:solidFill>
              <a:latin typeface="HelveticaNeueLT Std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251520" y="4299942"/>
            <a:ext cx="8713788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900" baseline="30000" dirty="0">
                <a:solidFill>
                  <a:srgbClr val="003B79"/>
                </a:solidFill>
                <a:latin typeface="Arial"/>
                <a:cs typeface="Arial"/>
              </a:rPr>
              <a:t>BORRÁS-VÁZQUEZ-CAMESELLE ARTAI, CORREDURÍA DE SEGUROS, S.A. Concertado seguros de responsabilidad civil y capacidad financiera según legislación vigente. Inscrito en el Registro DGSFP con la clave J-1102. CIF </a:t>
            </a:r>
            <a:r>
              <a:rPr lang="es-ES_tradnl" sz="900" baseline="30000" dirty="0" smtClean="0">
                <a:solidFill>
                  <a:srgbClr val="003B79"/>
                </a:solidFill>
                <a:latin typeface="Arial"/>
                <a:cs typeface="Arial"/>
              </a:rPr>
              <a:t>A-36.768.257</a:t>
            </a:r>
            <a:r>
              <a:rPr lang="es-ES_tradnl" sz="900" baseline="30000" dirty="0">
                <a:solidFill>
                  <a:srgbClr val="003B79"/>
                </a:solidFill>
                <a:latin typeface="Arial"/>
                <a:cs typeface="Arial"/>
              </a:rPr>
              <a:t>.</a:t>
            </a:r>
          </a:p>
          <a:p>
            <a:pPr>
              <a:defRPr/>
            </a:pPr>
            <a:endParaRPr lang="es-ES_tradnl" sz="900" baseline="30000" dirty="0">
              <a:solidFill>
                <a:srgbClr val="003B79"/>
              </a:solidFill>
              <a:latin typeface="Arial"/>
              <a:cs typeface="Arial"/>
            </a:endParaRPr>
          </a:p>
          <a:p>
            <a:pPr marL="88900" indent="-88900">
              <a:defRPr/>
            </a:pPr>
            <a:r>
              <a:rPr lang="es-ES_tradnl" sz="900" baseline="30000" dirty="0">
                <a:solidFill>
                  <a:srgbClr val="003B79"/>
                </a:solidFill>
                <a:latin typeface="Arial"/>
                <a:cs typeface="Arial"/>
              </a:rPr>
              <a:t>© </a:t>
            </a:r>
            <a:r>
              <a:rPr lang="es-ES_tradnl" sz="900" dirty="0">
                <a:solidFill>
                  <a:srgbClr val="003B79"/>
                </a:solidFill>
                <a:latin typeface="Arial"/>
                <a:cs typeface="Arial"/>
              </a:rPr>
              <a:t>	</a:t>
            </a:r>
            <a:r>
              <a:rPr lang="es-ES_tradnl" sz="900" baseline="30000" dirty="0">
                <a:solidFill>
                  <a:srgbClr val="003B79"/>
                </a:solidFill>
                <a:latin typeface="Arial"/>
                <a:cs typeface="Arial"/>
              </a:rPr>
              <a:t>BORRÁS-VÁZQUEZ-CAMESELLE ARTAI, CORREDURÍA DE SEGUROS, S.A. Quedan reservados todos los derechos. </a:t>
            </a:r>
          </a:p>
          <a:p>
            <a:pPr marL="88900" indent="-88900">
              <a:defRPr/>
            </a:pPr>
            <a:r>
              <a:rPr lang="es-ES_tradnl" sz="900" baseline="30000" dirty="0">
                <a:solidFill>
                  <a:srgbClr val="003B79"/>
                </a:solidFill>
                <a:latin typeface="Arial"/>
                <a:cs typeface="Arial"/>
              </a:rPr>
              <a:t>	Se prohíbe la explotación, reproducción, distribución, comunicación pública y transformación, total o parcial, de este documento sin autorización expresa de BORRÁS-VÁZQUEZ-CAMESELLE ARTAI, CORREDURÍA DE SEGUROS, S.A. </a:t>
            </a:r>
            <a:endParaRPr lang="es-ES" sz="900" dirty="0">
              <a:solidFill>
                <a:srgbClr val="003B79"/>
              </a:solidFill>
              <a:latin typeface="Arial"/>
              <a:cs typeface="Arial"/>
            </a:endParaRPr>
          </a:p>
        </p:txBody>
      </p:sp>
      <p:pic>
        <p:nvPicPr>
          <p:cNvPr id="2050" name="Picture 2" descr="C:\Users\ritabello\AppData\Local\Microsoft\Windows\Temporary Internet Files\Content.Outlook\SRT8YZRM\artai-14-positiv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90068"/>
            <a:ext cx="4464496" cy="1169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251520" y="267494"/>
            <a:ext cx="3960813" cy="46069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4443958"/>
            <a:ext cx="576064" cy="345852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FB429C58-B368-45F9-B6CA-794DE30E2F0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 Imagen" descr="linea.png"/>
          <p:cNvPicPr>
            <a:picLocks noChangeAspect="1"/>
          </p:cNvPicPr>
          <p:nvPr userDrawn="1"/>
        </p:nvPicPr>
        <p:blipFill>
          <a:blip r:embed="rId2" cstate="print"/>
          <a:srcRect r="50000"/>
          <a:stretch>
            <a:fillRect/>
          </a:stretch>
        </p:blipFill>
        <p:spPr>
          <a:xfrm>
            <a:off x="6948264" y="4515966"/>
            <a:ext cx="1515770" cy="216024"/>
          </a:xfrm>
          <a:prstGeom prst="rect">
            <a:avLst/>
          </a:prstGeom>
        </p:spPr>
      </p:pic>
      <p:sp>
        <p:nvSpPr>
          <p:cNvPr id="10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499992" y="1707654"/>
            <a:ext cx="4104456" cy="2376264"/>
          </a:xfrm>
          <a:prstGeom prst="rect">
            <a:avLst/>
          </a:prstGeom>
        </p:spPr>
        <p:txBody>
          <a:bodyPr/>
          <a:lstStyle>
            <a:lvl1pPr marL="0" marR="0" indent="0" algn="just" defTabSz="9141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s-ES" sz="1400" b="0" i="0" smtClean="0">
                <a:latin typeface="Garamond" pitchFamily="18" charset="0"/>
              </a:defRPr>
            </a:lvl1pPr>
            <a:lvl2pPr marL="45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err="1" smtClean="0"/>
              <a:t>Lorem</a:t>
            </a:r>
            <a:r>
              <a:rPr lang="es-ES" dirty="0" smtClean="0"/>
              <a:t> </a:t>
            </a:r>
            <a:r>
              <a:rPr lang="es-ES" dirty="0" err="1" smtClean="0"/>
              <a:t>ipsum</a:t>
            </a:r>
            <a:r>
              <a:rPr lang="es-ES" dirty="0" smtClean="0"/>
              <a:t> dolor </a:t>
            </a:r>
            <a:r>
              <a:rPr lang="es-ES" dirty="0" err="1" smtClean="0"/>
              <a:t>sit</a:t>
            </a:r>
            <a:r>
              <a:rPr lang="es-ES" dirty="0" smtClean="0"/>
              <a:t> </a:t>
            </a:r>
            <a:r>
              <a:rPr lang="es-ES" dirty="0" err="1" smtClean="0"/>
              <a:t>amet</a:t>
            </a:r>
            <a:r>
              <a:rPr lang="es-ES" dirty="0" smtClean="0"/>
              <a:t>, </a:t>
            </a:r>
            <a:r>
              <a:rPr lang="es-ES" dirty="0" err="1" smtClean="0"/>
              <a:t>consectetur</a:t>
            </a:r>
            <a:r>
              <a:rPr lang="es-ES" dirty="0" smtClean="0"/>
              <a:t> </a:t>
            </a:r>
            <a:r>
              <a:rPr lang="es-ES" dirty="0" err="1" smtClean="0"/>
              <a:t>adipiscing</a:t>
            </a:r>
            <a:r>
              <a:rPr lang="es-ES" dirty="0" smtClean="0"/>
              <a:t> </a:t>
            </a:r>
            <a:r>
              <a:rPr lang="es-ES" dirty="0" err="1" smtClean="0"/>
              <a:t>elit</a:t>
            </a:r>
            <a:r>
              <a:rPr lang="es-ES" dirty="0" smtClean="0"/>
              <a:t>. </a:t>
            </a:r>
            <a:r>
              <a:rPr lang="es-ES" dirty="0" err="1" smtClean="0"/>
              <a:t>Donec</a:t>
            </a:r>
            <a:r>
              <a:rPr lang="es-ES" dirty="0" smtClean="0"/>
              <a:t> ut </a:t>
            </a:r>
            <a:r>
              <a:rPr lang="es-ES" dirty="0" err="1" smtClean="0"/>
              <a:t>nisl</a:t>
            </a:r>
            <a:r>
              <a:rPr lang="es-ES" dirty="0" smtClean="0"/>
              <a:t> </a:t>
            </a:r>
            <a:r>
              <a:rPr lang="es-ES" dirty="0" err="1" smtClean="0"/>
              <a:t>nec</a:t>
            </a:r>
            <a:r>
              <a:rPr lang="es-ES" dirty="0" smtClean="0"/>
              <a:t> </a:t>
            </a:r>
            <a:r>
              <a:rPr lang="es-ES" dirty="0" err="1" smtClean="0"/>
              <a:t>felis</a:t>
            </a:r>
            <a:r>
              <a:rPr lang="es-ES" dirty="0" smtClean="0"/>
              <a:t> </a:t>
            </a:r>
            <a:r>
              <a:rPr lang="es-ES" dirty="0" err="1" smtClean="0"/>
              <a:t>facilisis</a:t>
            </a:r>
            <a:r>
              <a:rPr lang="es-ES" dirty="0" smtClean="0"/>
              <a:t> </a:t>
            </a:r>
            <a:r>
              <a:rPr lang="es-ES" dirty="0" err="1" smtClean="0"/>
              <a:t>posuere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499992" y="771550"/>
            <a:ext cx="4087583" cy="64807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400">
                <a:solidFill>
                  <a:schemeClr val="bg1">
                    <a:lumMod val="50000"/>
                  </a:schemeClr>
                </a:solidFill>
                <a:latin typeface="HelveticaNeueLT Std" pitchFamily="34" charset="0"/>
              </a:defRPr>
            </a:lvl1pPr>
          </a:lstStyle>
          <a:p>
            <a:endParaRPr lang="es-ES" dirty="0"/>
          </a:p>
        </p:txBody>
      </p:sp>
      <p:pic>
        <p:nvPicPr>
          <p:cNvPr id="3074" name="Picture 2" descr="C:\Users\ritabello\AppData\Local\Microsoft\Windows\Temporary Internet Files\Content.Outlook\SRT8YZRM\artai-14-positiv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5486"/>
            <a:ext cx="1835696" cy="480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Marcador de número de diapositiva"/>
          <p:cNvSpPr txBox="1">
            <a:spLocks/>
          </p:cNvSpPr>
          <p:nvPr userDrawn="1"/>
        </p:nvSpPr>
        <p:spPr>
          <a:xfrm>
            <a:off x="8316416" y="4443958"/>
            <a:ext cx="576064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Garamond" pitchFamily="18" charset="0"/>
              </a:defRPr>
            </a:lvl1pPr>
          </a:lstStyle>
          <a:p>
            <a:pPr algn="r">
              <a:defRPr/>
            </a:pPr>
            <a:fld id="{FB429C58-B368-45F9-B6CA-794DE30E2F0B}" type="slidenum">
              <a:rPr lang="es-ES" sz="12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‹Nº›</a:t>
            </a:fld>
            <a:endParaRPr lang="es-E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16 CuadroTexto"/>
          <p:cNvSpPr txBox="1"/>
          <p:nvPr userDrawn="1"/>
        </p:nvSpPr>
        <p:spPr>
          <a:xfrm>
            <a:off x="3059832" y="4299942"/>
            <a:ext cx="27863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prstClr val="white"/>
              </a:solidFill>
            </a:endParaRPr>
          </a:p>
          <a:p>
            <a:r>
              <a:rPr lang="es-E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 todo el mundo, a tu lado.</a:t>
            </a:r>
            <a:endParaRPr lang="es-E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Imagen" descr="linea.png"/>
          <p:cNvPicPr>
            <a:picLocks noChangeAspect="1"/>
          </p:cNvPicPr>
          <p:nvPr userDrawn="1"/>
        </p:nvPicPr>
        <p:blipFill>
          <a:blip r:embed="rId2" cstate="print"/>
          <a:srcRect r="50000"/>
          <a:stretch>
            <a:fillRect/>
          </a:stretch>
        </p:blipFill>
        <p:spPr>
          <a:xfrm>
            <a:off x="6948264" y="4515966"/>
            <a:ext cx="1515770" cy="2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9C58-B368-45F9-B6CA-794DE30E2F0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7 Imagen" descr="linea.png"/>
          <p:cNvPicPr>
            <a:picLocks noChangeAspect="1"/>
          </p:cNvPicPr>
          <p:nvPr userDrawn="1"/>
        </p:nvPicPr>
        <p:blipFill>
          <a:blip r:embed="rId2" cstate="print"/>
          <a:srcRect r="50000"/>
          <a:stretch>
            <a:fillRect/>
          </a:stretch>
        </p:blipFill>
        <p:spPr>
          <a:xfrm>
            <a:off x="6948264" y="4515966"/>
            <a:ext cx="1515770" cy="2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itabello\AppData\Local\Microsoft\Windows\Temporary Internet Files\Content.Outlook\SRT8YZRM\artai-14-positiv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95486"/>
            <a:ext cx="1835696" cy="480695"/>
          </a:xfrm>
          <a:prstGeom prst="rect">
            <a:avLst/>
          </a:prstGeom>
          <a:noFill/>
        </p:spPr>
      </p:pic>
      <p:sp>
        <p:nvSpPr>
          <p:cNvPr id="7" name="6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07504" y="123478"/>
            <a:ext cx="4320480" cy="48965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1" hasCustomPrompt="1"/>
          </p:nvPr>
        </p:nvSpPr>
        <p:spPr>
          <a:xfrm>
            <a:off x="4932363" y="1203325"/>
            <a:ext cx="3743325" cy="108108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s-ES" dirty="0" smtClean="0"/>
              <a:t>Logotipo</a:t>
            </a:r>
          </a:p>
          <a:p>
            <a:endParaRPr lang="es-ES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2"/>
          </p:nvPr>
        </p:nvSpPr>
        <p:spPr>
          <a:xfrm>
            <a:off x="4932363" y="2643188"/>
            <a:ext cx="3743325" cy="108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rgbClr val="77AD1A"/>
          </a:solidFill>
          <a:ln>
            <a:solidFill>
              <a:srgbClr val="77A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0" y="4515966"/>
            <a:ext cx="9144000" cy="0"/>
          </a:xfrm>
          <a:prstGeom prst="line">
            <a:avLst/>
          </a:prstGeom>
          <a:ln>
            <a:solidFill>
              <a:srgbClr val="77A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 userDrawn="1"/>
        </p:nvCxnSpPr>
        <p:spPr>
          <a:xfrm>
            <a:off x="0" y="4371950"/>
            <a:ext cx="9144000" cy="0"/>
          </a:xfrm>
          <a:prstGeom prst="line">
            <a:avLst/>
          </a:prstGeom>
          <a:ln>
            <a:solidFill>
              <a:srgbClr val="77A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 userDrawn="1"/>
        </p:nvSpPr>
        <p:spPr>
          <a:xfrm>
            <a:off x="3059832" y="4299942"/>
            <a:ext cx="27863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todo el mundo</a:t>
            </a:r>
            <a:r>
              <a:rPr lang="es-ES" sz="1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 tu lado.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ritabello\AppData\Local\Microsoft\Windows\Temporary Internet Files\Content.Outlook\SRT8YZRM\artai-14-positiv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8807"/>
            <a:ext cx="4104456" cy="1074791"/>
          </a:xfrm>
          <a:prstGeom prst="rect">
            <a:avLst/>
          </a:prstGeom>
          <a:noFill/>
        </p:spPr>
      </p:pic>
      <p:pic>
        <p:nvPicPr>
          <p:cNvPr id="8" name="Imagen 1" descr="portada_artai.jpg"/>
          <p:cNvPicPr>
            <a:picLocks noChangeAspect="1"/>
          </p:cNvPicPr>
          <p:nvPr userDrawn="1"/>
        </p:nvPicPr>
        <p:blipFill>
          <a:blip r:embed="rId3" cstate="print"/>
          <a:srcRect t="21847" r="7668" b="36126"/>
          <a:stretch>
            <a:fillRect/>
          </a:stretch>
        </p:blipFill>
        <p:spPr bwMode="auto">
          <a:xfrm>
            <a:off x="0" y="1347614"/>
            <a:ext cx="9144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9C58-B368-45F9-B6CA-794DE30E2F0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9C58-B368-45F9-B6CA-794DE30E2F0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9C58-B368-45F9-B6CA-794DE30E2F0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9C58-B368-45F9-B6CA-794DE30E2F0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 userDrawn="1"/>
        </p:nvCxnSpPr>
        <p:spPr>
          <a:xfrm>
            <a:off x="0" y="4948014"/>
            <a:ext cx="9144000" cy="0"/>
          </a:xfrm>
          <a:prstGeom prst="line">
            <a:avLst/>
          </a:prstGeom>
          <a:ln>
            <a:solidFill>
              <a:srgbClr val="77A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 userDrawn="1"/>
        </p:nvCxnSpPr>
        <p:spPr>
          <a:xfrm>
            <a:off x="0" y="4803998"/>
            <a:ext cx="9144000" cy="0"/>
          </a:xfrm>
          <a:prstGeom prst="line">
            <a:avLst/>
          </a:prstGeom>
          <a:ln>
            <a:solidFill>
              <a:srgbClr val="77A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 userDrawn="1"/>
        </p:nvSpPr>
        <p:spPr>
          <a:xfrm>
            <a:off x="0" y="3507854"/>
            <a:ext cx="9144000" cy="720080"/>
          </a:xfrm>
          <a:prstGeom prst="rect">
            <a:avLst/>
          </a:prstGeom>
          <a:solidFill>
            <a:srgbClr val="77AD1A"/>
          </a:solidFill>
          <a:ln>
            <a:solidFill>
              <a:srgbClr val="77A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486275" algn="l"/>
              </a:tabLst>
            </a:pPr>
            <a:endParaRPr lang="es-ES" sz="900" b="1" baseline="0" dirty="0" smtClean="0">
              <a:latin typeface="HelveticaNeueLT Std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86275" algn="l"/>
              </a:tabLst>
              <a:defRPr/>
            </a:pPr>
            <a:r>
              <a:rPr lang="es-ES" sz="900" dirty="0" smtClean="0">
                <a:latin typeface="HelveticaNeueLT Std" pitchFamily="34" charset="0"/>
              </a:rPr>
              <a:t>A</a:t>
            </a:r>
            <a:r>
              <a:rPr lang="es-ES" sz="900" baseline="0" dirty="0" smtClean="0">
                <a:latin typeface="HelveticaNeueLT Std" pitchFamily="34" charset="0"/>
              </a:rPr>
              <a:t> Coruña| Alicante| Bilbao| Cádiz| León| Lugo| Madrid| Medina del Campo| Oviedo| Palma de Mallorca| Pamplona| Santiago de Compostela| Vitoria|  Vigo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86275" algn="l"/>
              </a:tabLst>
              <a:defRPr/>
            </a:pPr>
            <a:endParaRPr lang="es-ES" sz="900" baseline="0" dirty="0" smtClean="0">
              <a:latin typeface="HelveticaNeueLT Std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86275" algn="l"/>
              </a:tabLst>
              <a:defRPr/>
            </a:pPr>
            <a:r>
              <a:rPr lang="es-ES" sz="900" baseline="0" dirty="0" smtClean="0">
                <a:latin typeface="HelveticaNeueLT Std" pitchFamily="34" charset="0"/>
              </a:rPr>
              <a:t>Buenos Aires| Casablanca| Tánger</a:t>
            </a:r>
          </a:p>
          <a:p>
            <a:pPr algn="ctr">
              <a:tabLst>
                <a:tab pos="4486275" algn="l"/>
              </a:tabLst>
            </a:pPr>
            <a:endParaRPr lang="es-ES" sz="900" b="1" baseline="0" dirty="0" smtClean="0">
              <a:latin typeface="HelveticaNeueLT Std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251520" y="4299942"/>
            <a:ext cx="8713788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aseline="30000" dirty="0">
                <a:solidFill>
                  <a:srgbClr val="003B79"/>
                </a:solidFill>
                <a:latin typeface="Arial"/>
                <a:ea typeface="+mn-ea"/>
                <a:cs typeface="Arial"/>
              </a:rPr>
              <a:t>BORRÁS-VÁZQUEZ-CAMESELLE ARTAI, CORREDURÍA DE SEGUROS, S.A. Concertado seguros de responsabilidad civil y capacidad financiera según legislación vigente. Inscrito en el Registro DGSFP con la clave J-1102. CIF </a:t>
            </a:r>
            <a:r>
              <a:rPr lang="es-ES_tradnl" sz="900" baseline="30000" dirty="0" smtClean="0">
                <a:solidFill>
                  <a:srgbClr val="003B79"/>
                </a:solidFill>
                <a:latin typeface="Arial"/>
                <a:ea typeface="+mn-ea"/>
                <a:cs typeface="Arial"/>
              </a:rPr>
              <a:t>A-36.768.257</a:t>
            </a:r>
            <a:r>
              <a:rPr lang="es-ES_tradnl" sz="900" baseline="30000" dirty="0">
                <a:solidFill>
                  <a:srgbClr val="003B79"/>
                </a:solidFill>
                <a:latin typeface="Arial"/>
                <a:ea typeface="+mn-ea"/>
                <a:cs typeface="Aria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900" baseline="30000" dirty="0">
              <a:solidFill>
                <a:srgbClr val="003B79"/>
              </a:solidFill>
              <a:latin typeface="Arial"/>
              <a:ea typeface="+mn-ea"/>
              <a:cs typeface="Arial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aseline="30000" dirty="0">
                <a:solidFill>
                  <a:srgbClr val="003B79"/>
                </a:solidFill>
                <a:latin typeface="Arial"/>
                <a:ea typeface="+mn-ea"/>
                <a:cs typeface="Arial"/>
              </a:rPr>
              <a:t>© </a:t>
            </a:r>
            <a:r>
              <a:rPr lang="es-ES_tradnl" sz="900" dirty="0">
                <a:solidFill>
                  <a:srgbClr val="003B79"/>
                </a:solidFill>
                <a:latin typeface="Arial"/>
                <a:ea typeface="+mn-ea"/>
                <a:cs typeface="Arial"/>
              </a:rPr>
              <a:t>	</a:t>
            </a:r>
            <a:r>
              <a:rPr lang="es-ES_tradnl" sz="900" baseline="30000" dirty="0">
                <a:solidFill>
                  <a:srgbClr val="003B79"/>
                </a:solidFill>
                <a:latin typeface="Arial"/>
                <a:ea typeface="+mn-ea"/>
                <a:cs typeface="Arial"/>
              </a:rPr>
              <a:t>BORRÁS-VÁZQUEZ-CAMESELLE ARTAI, CORREDURÍA DE SEGUROS, S.A. Quedan reservados todos los derechos. 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aseline="30000" dirty="0">
                <a:solidFill>
                  <a:srgbClr val="003B79"/>
                </a:solidFill>
                <a:latin typeface="Arial"/>
                <a:ea typeface="+mn-ea"/>
                <a:cs typeface="Arial"/>
              </a:rPr>
              <a:t>	Se prohíbe la explotación, reproducción, distribución, comunicación pública y transformación, total o parcial, de este documento sin autorización expresa de BORRÁS-VÁZQUEZ-CAMESELLE ARTAI, CORREDURÍA DE SEGUROS, S.A. </a:t>
            </a:r>
            <a:endParaRPr lang="es-ES" sz="900" dirty="0">
              <a:solidFill>
                <a:srgbClr val="003B79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050" name="Picture 2" descr="C:\Users\ritabello\AppData\Local\Microsoft\Windows\Temporary Internet Files\Content.Outlook\SRT8YZRM\artai-14-positiv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90068"/>
            <a:ext cx="4464496" cy="1169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251520" y="267494"/>
            <a:ext cx="3960813" cy="46069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44408" y="4587974"/>
            <a:ext cx="576064" cy="345852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FB429C58-B368-45F9-B6CA-794DE30E2F0B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7 Imagen" descr="linea.png"/>
          <p:cNvPicPr>
            <a:picLocks noChangeAspect="1"/>
          </p:cNvPicPr>
          <p:nvPr userDrawn="1"/>
        </p:nvPicPr>
        <p:blipFill>
          <a:blip r:embed="rId2" cstate="print"/>
          <a:srcRect r="50000"/>
          <a:stretch>
            <a:fillRect/>
          </a:stretch>
        </p:blipFill>
        <p:spPr>
          <a:xfrm>
            <a:off x="6876256" y="4659982"/>
            <a:ext cx="1515770" cy="216024"/>
          </a:xfrm>
          <a:prstGeom prst="rect">
            <a:avLst/>
          </a:prstGeom>
        </p:spPr>
      </p:pic>
      <p:sp>
        <p:nvSpPr>
          <p:cNvPr id="10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499992" y="1707654"/>
            <a:ext cx="4104456" cy="2376264"/>
          </a:xfrm>
          <a:prstGeom prst="rect">
            <a:avLst/>
          </a:prstGeom>
        </p:spPr>
        <p:txBody>
          <a:bodyPr/>
          <a:lstStyle>
            <a:lvl1pPr marL="0" marR="0" indent="0" algn="just" defTabSz="9141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s-ES" sz="1400" b="0" i="0" smtClean="0">
                <a:latin typeface="Garamond" pitchFamily="18" charset="0"/>
              </a:defRPr>
            </a:lvl1pPr>
            <a:lvl2pPr marL="45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err="1" smtClean="0"/>
              <a:t>Lorem</a:t>
            </a:r>
            <a:r>
              <a:rPr lang="es-ES" dirty="0" smtClean="0"/>
              <a:t> </a:t>
            </a:r>
            <a:r>
              <a:rPr lang="es-ES" dirty="0" err="1" smtClean="0"/>
              <a:t>ipsum</a:t>
            </a:r>
            <a:r>
              <a:rPr lang="es-ES" dirty="0" smtClean="0"/>
              <a:t> dolor </a:t>
            </a:r>
            <a:r>
              <a:rPr lang="es-ES" dirty="0" err="1" smtClean="0"/>
              <a:t>sit</a:t>
            </a:r>
            <a:r>
              <a:rPr lang="es-ES" dirty="0" smtClean="0"/>
              <a:t> </a:t>
            </a:r>
            <a:r>
              <a:rPr lang="es-ES" dirty="0" err="1" smtClean="0"/>
              <a:t>amet</a:t>
            </a:r>
            <a:r>
              <a:rPr lang="es-ES" dirty="0" smtClean="0"/>
              <a:t>, </a:t>
            </a:r>
            <a:r>
              <a:rPr lang="es-ES" dirty="0" err="1" smtClean="0"/>
              <a:t>consectetur</a:t>
            </a:r>
            <a:r>
              <a:rPr lang="es-ES" dirty="0" smtClean="0"/>
              <a:t> </a:t>
            </a:r>
            <a:r>
              <a:rPr lang="es-ES" dirty="0" err="1" smtClean="0"/>
              <a:t>adipiscing</a:t>
            </a:r>
            <a:r>
              <a:rPr lang="es-ES" dirty="0" smtClean="0"/>
              <a:t> </a:t>
            </a:r>
            <a:r>
              <a:rPr lang="es-ES" dirty="0" err="1" smtClean="0"/>
              <a:t>elit</a:t>
            </a:r>
            <a:r>
              <a:rPr lang="es-ES" dirty="0" smtClean="0"/>
              <a:t>. </a:t>
            </a:r>
            <a:r>
              <a:rPr lang="es-ES" dirty="0" err="1" smtClean="0"/>
              <a:t>Donec</a:t>
            </a:r>
            <a:r>
              <a:rPr lang="es-ES" dirty="0" smtClean="0"/>
              <a:t> ut </a:t>
            </a:r>
            <a:r>
              <a:rPr lang="es-ES" dirty="0" err="1" smtClean="0"/>
              <a:t>nisl</a:t>
            </a:r>
            <a:r>
              <a:rPr lang="es-ES" dirty="0" smtClean="0"/>
              <a:t> </a:t>
            </a:r>
            <a:r>
              <a:rPr lang="es-ES" dirty="0" err="1" smtClean="0"/>
              <a:t>nec</a:t>
            </a:r>
            <a:r>
              <a:rPr lang="es-ES" dirty="0" smtClean="0"/>
              <a:t> </a:t>
            </a:r>
            <a:r>
              <a:rPr lang="es-ES" dirty="0" err="1" smtClean="0"/>
              <a:t>felis</a:t>
            </a:r>
            <a:r>
              <a:rPr lang="es-ES" dirty="0" smtClean="0"/>
              <a:t> </a:t>
            </a:r>
            <a:r>
              <a:rPr lang="es-ES" dirty="0" err="1" smtClean="0"/>
              <a:t>facilisis</a:t>
            </a:r>
            <a:r>
              <a:rPr lang="es-ES" dirty="0" smtClean="0"/>
              <a:t> </a:t>
            </a:r>
            <a:r>
              <a:rPr lang="es-ES" dirty="0" err="1" smtClean="0"/>
              <a:t>posuere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499992" y="771550"/>
            <a:ext cx="4087583" cy="64807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400">
                <a:solidFill>
                  <a:schemeClr val="bg1">
                    <a:lumMod val="50000"/>
                  </a:schemeClr>
                </a:solidFill>
                <a:latin typeface="HelveticaNeueLT Std" pitchFamily="34" charset="0"/>
              </a:defRPr>
            </a:lvl1pPr>
          </a:lstStyle>
          <a:p>
            <a:endParaRPr lang="es-ES" dirty="0"/>
          </a:p>
        </p:txBody>
      </p:sp>
      <p:pic>
        <p:nvPicPr>
          <p:cNvPr id="3074" name="Picture 2" descr="C:\Users\ritabello\AppData\Local\Microsoft\Windows\Temporary Internet Files\Content.Outlook\SRT8YZRM\artai-14-positiv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5486"/>
            <a:ext cx="1835696" cy="480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4515966"/>
            <a:ext cx="1547664" cy="209383"/>
          </a:xfrm>
          <a:prstGeom prst="rect">
            <a:avLst/>
          </a:prstGeom>
          <a:solidFill>
            <a:srgbClr val="77AD1C"/>
          </a:soli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En todo el mundo, a tu lado.</a:t>
            </a:r>
            <a:endParaRPr lang="es-ES" sz="8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5 Marcador de número de diapositiva"/>
          <p:cNvSpPr txBox="1">
            <a:spLocks/>
          </p:cNvSpPr>
          <p:nvPr userDrawn="1"/>
        </p:nvSpPr>
        <p:spPr>
          <a:xfrm>
            <a:off x="8316416" y="4443958"/>
            <a:ext cx="576064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29C58-B368-45F9-B6CA-794DE30E2F0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4" name="Picture 2" descr="C:\Users\ritabello\AppData\Local\Microsoft\Windows\Temporary Internet Files\Content.Outlook\SRT8YZRM\artai-14-positiv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95486"/>
            <a:ext cx="1835696" cy="480695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 userDrawn="1"/>
        </p:nvSpPr>
        <p:spPr>
          <a:xfrm>
            <a:off x="3059832" y="4299942"/>
            <a:ext cx="27863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todo el mundo</a:t>
            </a:r>
            <a:r>
              <a:rPr lang="es-ES" sz="1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 tu lado.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9C58-B368-45F9-B6CA-794DE30E2F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itabello\AppData\Local\Microsoft\Windows\Temporary Internet Files\Content.Outlook\SRT8YZRM\artai-14-positiv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95486"/>
            <a:ext cx="1835696" cy="480695"/>
          </a:xfrm>
          <a:prstGeom prst="rect">
            <a:avLst/>
          </a:prstGeom>
          <a:noFill/>
        </p:spPr>
      </p:pic>
      <p:sp>
        <p:nvSpPr>
          <p:cNvPr id="7" name="6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07504" y="123478"/>
            <a:ext cx="4320480" cy="48965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1" hasCustomPrompt="1"/>
          </p:nvPr>
        </p:nvSpPr>
        <p:spPr>
          <a:xfrm>
            <a:off x="4932363" y="1203325"/>
            <a:ext cx="3743325" cy="108108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s-ES" dirty="0" smtClean="0"/>
              <a:t>Logotipo</a:t>
            </a:r>
          </a:p>
          <a:p>
            <a:endParaRPr lang="es-ES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2"/>
          </p:nvPr>
        </p:nvSpPr>
        <p:spPr>
          <a:xfrm>
            <a:off x="4932363" y="2643188"/>
            <a:ext cx="3743325" cy="108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9C58-B368-45F9-B6CA-794DE30E2F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9C58-B368-45F9-B6CA-794DE30E2F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 rot="16200000">
            <a:off x="8484170" y="4492228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9C58-B368-45F9-B6CA-794DE30E2F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0" r:id="rId3"/>
    <p:sldLayoutId id="2147483661" r:id="rId4"/>
    <p:sldLayoutId id="214748366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 rot="16200000">
            <a:off x="8484170" y="4492228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9C58-B368-45F9-B6CA-794DE30E2F0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4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899592" y="1203598"/>
            <a:ext cx="7344816" cy="1872208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5"/>
            </a:pPr>
            <a:endParaRPr lang="es-ES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7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La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nulidad del contrato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de seguro celebrado con posterioridad al siniestro o a la cesación del riesgo,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dependerá del conocimiento que de este hecho tuviesen las partes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, estableciéndose una regla particular de presunción de tal conocimiento para los seguros concertados sobre buenas o malas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noticias.</a:t>
            </a: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7"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7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La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configuración del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contrato de seguro como un contrato de </a:t>
            </a:r>
            <a:r>
              <a:rPr lang="es-E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uberrima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 bona fide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(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utmost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good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faith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) resulta evidente del análisis de las obligaciones que la LNM impone al tomador y asegurador en materia de declaración del riesgo –tanto inicial como sobrevenida- y de las consecuencias que la ley anuda a su incumplimiento.</a:t>
            </a: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7"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1008112" y="339500"/>
            <a:ext cx="1080120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1008112" y="627534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0" y="627532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>
            <a:off x="0" y="339500"/>
            <a:ext cx="648072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4602162"/>
            <a:ext cx="514400" cy="273844"/>
          </a:xfrm>
        </p:spPr>
        <p:txBody>
          <a:bodyPr/>
          <a:lstStyle/>
          <a:p>
            <a:fld id="{4736E9E9-C46F-46E2-8CFE-A4E48B24EE63}" type="slidenum">
              <a:rPr lang="es-ES" smtClean="0">
                <a:solidFill>
                  <a:srgbClr val="77AD1A"/>
                </a:solidFill>
                <a:latin typeface="+mj-lt"/>
              </a:rPr>
              <a:pPr/>
              <a:t>10</a:t>
            </a:fld>
            <a:endParaRPr lang="es-ES" dirty="0">
              <a:solidFill>
                <a:srgbClr val="77AD1A"/>
              </a:solidFill>
              <a:latin typeface="+mj-lt"/>
            </a:endParaRPr>
          </a:p>
        </p:txBody>
      </p:sp>
      <p:sp>
        <p:nvSpPr>
          <p:cNvPr id="19" name="4 CuadroTexto"/>
          <p:cNvSpPr txBox="1"/>
          <p:nvPr/>
        </p:nvSpPr>
        <p:spPr>
          <a:xfrm>
            <a:off x="251520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83D70"/>
                </a:solidFill>
                <a:latin typeface="+mj-lt"/>
              </a:rPr>
              <a:t>Destacamos</a:t>
            </a:r>
            <a:endParaRPr lang="es-ES" b="1" dirty="0">
              <a:solidFill>
                <a:srgbClr val="183D70"/>
              </a:solidFill>
              <a:latin typeface="+mj-lt"/>
            </a:endParaRPr>
          </a:p>
        </p:txBody>
      </p:sp>
      <p:sp>
        <p:nvSpPr>
          <p:cNvPr id="20" name="11 Rectángulo"/>
          <p:cNvSpPr/>
          <p:nvPr/>
        </p:nvSpPr>
        <p:spPr>
          <a:xfrm>
            <a:off x="251520" y="267494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70AD47"/>
                </a:solidFill>
                <a:latin typeface="Calibri Light"/>
                <a:ea typeface="Calibri"/>
                <a:cs typeface="Times New Roman"/>
              </a:rPr>
              <a:t>LEY DE NAVEGACIÓN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258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899592" y="1203598"/>
            <a:ext cx="7344816" cy="1872208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5"/>
            </a:pPr>
            <a:endParaRPr lang="es-ES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9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La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liquidación del siniestro podrá realizarse por el sistema de abandono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, permitiendo la ley que las partes acuerden que dicho abandono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no tendrá un efecto traslativo de propiedad de los bienes abandonados a favor del 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asegurador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.</a:t>
            </a: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9"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9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También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permite la ley que la liquidación se practique por un liquidador de averías nombrado por acuerdo entre las partes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, estableciéndose que la liquidación realizada por éste resultará vinculante para las partes, salvo que sea objeto de impugnación judicial posterior por alguna de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ellas.</a:t>
            </a: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9"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9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La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LNM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también regula el régimen aplicable a las pólizas flotantes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, tan utilizadas en la práctica para el aseguramiento de mercancías.</a:t>
            </a: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7"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7"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1008112" y="339500"/>
            <a:ext cx="1080120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1008112" y="627534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0" y="627532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>
            <a:off x="0" y="339500"/>
            <a:ext cx="648072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4602162"/>
            <a:ext cx="514400" cy="273844"/>
          </a:xfrm>
        </p:spPr>
        <p:txBody>
          <a:bodyPr/>
          <a:lstStyle/>
          <a:p>
            <a:fld id="{4736E9E9-C46F-46E2-8CFE-A4E48B24EE63}" type="slidenum">
              <a:rPr lang="es-ES" smtClean="0">
                <a:solidFill>
                  <a:srgbClr val="77AD1A"/>
                </a:solidFill>
                <a:latin typeface="+mj-lt"/>
              </a:rPr>
              <a:pPr/>
              <a:t>11</a:t>
            </a:fld>
            <a:endParaRPr lang="es-ES" dirty="0">
              <a:solidFill>
                <a:srgbClr val="77AD1A"/>
              </a:solidFill>
              <a:latin typeface="+mj-lt"/>
            </a:endParaRPr>
          </a:p>
        </p:txBody>
      </p:sp>
      <p:sp>
        <p:nvSpPr>
          <p:cNvPr id="19" name="4 CuadroTexto"/>
          <p:cNvSpPr txBox="1"/>
          <p:nvPr/>
        </p:nvSpPr>
        <p:spPr>
          <a:xfrm>
            <a:off x="251520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83D70"/>
                </a:solidFill>
                <a:latin typeface="+mj-lt"/>
              </a:rPr>
              <a:t>Destacamos</a:t>
            </a:r>
            <a:endParaRPr lang="es-ES" b="1" dirty="0">
              <a:solidFill>
                <a:srgbClr val="183D70"/>
              </a:solidFill>
              <a:latin typeface="+mj-lt"/>
            </a:endParaRPr>
          </a:p>
        </p:txBody>
      </p:sp>
      <p:sp>
        <p:nvSpPr>
          <p:cNvPr id="20" name="11 Rectángulo"/>
          <p:cNvSpPr/>
          <p:nvPr/>
        </p:nvSpPr>
        <p:spPr>
          <a:xfrm>
            <a:off x="251520" y="267494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70AD47"/>
                </a:solidFill>
                <a:latin typeface="Calibri Light"/>
                <a:ea typeface="Calibri"/>
                <a:cs typeface="Times New Roman"/>
              </a:rPr>
              <a:t>LEY DE NAVEGACIÓN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3630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photo-1429900726096-11a44b41c70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428188"/>
            <a:ext cx="9144000" cy="6121191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E9E9-C46F-46E2-8CFE-A4E48B24EE63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899592" y="1131590"/>
            <a:ext cx="86764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800" dirty="0" smtClean="0">
                <a:solidFill>
                  <a:srgbClr val="183D70"/>
                </a:solidFill>
                <a:latin typeface="Rage Italic" pitchFamily="66" charset="0"/>
              </a:rPr>
              <a:t>¡Gracias!</a:t>
            </a:r>
            <a:endParaRPr lang="es-ES" sz="13800" dirty="0">
              <a:solidFill>
                <a:srgbClr val="183D70"/>
              </a:solidFill>
              <a:latin typeface="Rage Ital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623720" y="4083918"/>
            <a:ext cx="2520280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" name="1 Conector recto"/>
          <p:cNvCxnSpPr/>
          <p:nvPr/>
        </p:nvCxnSpPr>
        <p:spPr>
          <a:xfrm>
            <a:off x="0" y="4948014"/>
            <a:ext cx="9144000" cy="0"/>
          </a:xfrm>
          <a:prstGeom prst="line">
            <a:avLst/>
          </a:prstGeom>
          <a:ln>
            <a:solidFill>
              <a:srgbClr val="77A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0" y="4803998"/>
            <a:ext cx="9144000" cy="0"/>
          </a:xfrm>
          <a:prstGeom prst="line">
            <a:avLst/>
          </a:prstGeom>
          <a:ln>
            <a:solidFill>
              <a:srgbClr val="77A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0" y="3507854"/>
            <a:ext cx="9144000" cy="720080"/>
          </a:xfrm>
          <a:prstGeom prst="rect">
            <a:avLst/>
          </a:prstGeom>
          <a:solidFill>
            <a:srgbClr val="77AD1A"/>
          </a:solidFill>
          <a:ln>
            <a:solidFill>
              <a:srgbClr val="77A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486275" algn="l"/>
              </a:tabLst>
            </a:pPr>
            <a:endParaRPr lang="es-ES" sz="900" b="1" baseline="0" dirty="0" smtClean="0">
              <a:latin typeface="HelveticaNeueLT Std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86275" algn="l"/>
              </a:tabLst>
              <a:defRPr/>
            </a:pPr>
            <a:r>
              <a:rPr lang="es-ES" sz="900" dirty="0" smtClean="0">
                <a:latin typeface="HelveticaNeueLT Std" pitchFamily="34" charset="0"/>
              </a:rPr>
              <a:t>A</a:t>
            </a:r>
            <a:r>
              <a:rPr lang="es-ES" sz="900" baseline="0" dirty="0" smtClean="0">
                <a:latin typeface="HelveticaNeueLT Std" pitchFamily="34" charset="0"/>
              </a:rPr>
              <a:t> Coruña | Alicante | Bilbao | Cádiz | León | Lugo | Madrid | Medina del Campo | Oviedo | Palma de Mallorca | Pamplona | Santiago de Compostela | Vitoria |  Vigo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86275" algn="l"/>
              </a:tabLst>
              <a:defRPr/>
            </a:pPr>
            <a:endParaRPr lang="es-ES" sz="900" baseline="0" dirty="0" smtClean="0">
              <a:latin typeface="HelveticaNeueLT Std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86275" algn="l"/>
              </a:tabLst>
              <a:defRPr/>
            </a:pPr>
            <a:r>
              <a:rPr lang="es-ES" sz="900" baseline="0" dirty="0" smtClean="0">
                <a:latin typeface="HelveticaNeueLT Std" pitchFamily="34" charset="0"/>
              </a:rPr>
              <a:t>Buenos Aires | Casablanca | Tánger</a:t>
            </a:r>
          </a:p>
          <a:p>
            <a:pPr algn="ctr">
              <a:tabLst>
                <a:tab pos="4486275" algn="l"/>
              </a:tabLst>
            </a:pPr>
            <a:endParaRPr lang="es-ES" sz="900" b="1" baseline="0" dirty="0" smtClean="0">
              <a:latin typeface="HelveticaNeueLT Std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20" y="4299942"/>
            <a:ext cx="8713788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aseline="30000" dirty="0">
                <a:solidFill>
                  <a:srgbClr val="003B79"/>
                </a:solidFill>
                <a:latin typeface="Arial"/>
                <a:ea typeface="+mn-ea"/>
                <a:cs typeface="Arial"/>
              </a:rPr>
              <a:t>BORRÁS-VÁZQUEZ-CAMESELLE ARTAI, CORREDURÍA DE SEGUROS, S.A. Concertado seguros de responsabilidad civil y capacidad financiera según legislación vigente. Inscrito en el Registro DGSFP con la clave J-1102. CIF </a:t>
            </a:r>
            <a:r>
              <a:rPr lang="es-ES_tradnl" sz="900" baseline="30000" dirty="0" smtClean="0">
                <a:solidFill>
                  <a:srgbClr val="003B79"/>
                </a:solidFill>
                <a:latin typeface="Arial"/>
                <a:ea typeface="+mn-ea"/>
                <a:cs typeface="Arial"/>
              </a:rPr>
              <a:t>A-36.768.257</a:t>
            </a:r>
            <a:r>
              <a:rPr lang="es-ES_tradnl" sz="900" baseline="30000" dirty="0">
                <a:solidFill>
                  <a:srgbClr val="003B79"/>
                </a:solidFill>
                <a:latin typeface="Arial"/>
                <a:ea typeface="+mn-ea"/>
                <a:cs typeface="Aria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900" baseline="30000" dirty="0">
              <a:solidFill>
                <a:srgbClr val="003B79"/>
              </a:solidFill>
              <a:latin typeface="Arial"/>
              <a:ea typeface="+mn-ea"/>
              <a:cs typeface="Arial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aseline="30000" dirty="0">
                <a:solidFill>
                  <a:srgbClr val="003B79"/>
                </a:solidFill>
                <a:latin typeface="Arial"/>
                <a:ea typeface="+mn-ea"/>
                <a:cs typeface="Arial"/>
              </a:rPr>
              <a:t>© </a:t>
            </a:r>
            <a:r>
              <a:rPr lang="es-ES_tradnl" sz="900" dirty="0">
                <a:solidFill>
                  <a:srgbClr val="003B79"/>
                </a:solidFill>
                <a:latin typeface="Arial"/>
                <a:ea typeface="+mn-ea"/>
                <a:cs typeface="Arial"/>
              </a:rPr>
              <a:t>	</a:t>
            </a:r>
            <a:r>
              <a:rPr lang="es-ES_tradnl" sz="900" baseline="30000" dirty="0">
                <a:solidFill>
                  <a:srgbClr val="003B79"/>
                </a:solidFill>
                <a:latin typeface="Arial"/>
                <a:ea typeface="+mn-ea"/>
                <a:cs typeface="Arial"/>
              </a:rPr>
              <a:t>BORRÁS-VÁZQUEZ-CAMESELLE ARTAI, CORREDURÍA DE SEGUROS, S.A. Quedan reservados todos los derechos. 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aseline="30000" dirty="0">
                <a:solidFill>
                  <a:srgbClr val="003B79"/>
                </a:solidFill>
                <a:latin typeface="Arial"/>
                <a:ea typeface="+mn-ea"/>
                <a:cs typeface="Arial"/>
              </a:rPr>
              <a:t>	Se prohíbe la explotación, reproducción, distribución, comunicación pública y transformación, total o parcial, de este documento sin autorización expresa de BORRÁS-VÁZQUEZ-CAMESELLE ARTAI, CORREDURÍA DE SEGUROS, S.A. </a:t>
            </a:r>
            <a:endParaRPr lang="es-ES" sz="900" dirty="0">
              <a:solidFill>
                <a:srgbClr val="003B79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ritabello\AppData\Local\Microsoft\Windows\Temporary Internet Files\Content.Outlook\SRT8YZRM\artai-14-positiv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90068"/>
            <a:ext cx="4464496" cy="1169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Rectángulo"/>
          <p:cNvSpPr/>
          <p:nvPr/>
        </p:nvSpPr>
        <p:spPr>
          <a:xfrm>
            <a:off x="1008112" y="339500"/>
            <a:ext cx="1080120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>
            <a:off x="0" y="339500"/>
            <a:ext cx="648072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" descr="portada_artai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796"/>
          <a:stretch/>
        </p:blipFill>
        <p:spPr bwMode="auto">
          <a:xfrm>
            <a:off x="179512" y="1563638"/>
            <a:ext cx="3098596" cy="261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4602162"/>
            <a:ext cx="514400" cy="273844"/>
          </a:xfrm>
        </p:spPr>
        <p:txBody>
          <a:bodyPr/>
          <a:lstStyle/>
          <a:p>
            <a:fld id="{4736E9E9-C46F-46E2-8CFE-A4E48B24EE63}" type="slidenum">
              <a:rPr lang="es-ES" smtClean="0">
                <a:solidFill>
                  <a:srgbClr val="77AD1A"/>
                </a:solidFill>
                <a:latin typeface="+mj-lt"/>
              </a:rPr>
              <a:pPr/>
              <a:t>2</a:t>
            </a:fld>
            <a:endParaRPr lang="es-ES" dirty="0">
              <a:solidFill>
                <a:srgbClr val="77AD1A"/>
              </a:solidFill>
              <a:latin typeface="+mj-lt"/>
            </a:endParaRPr>
          </a:p>
        </p:txBody>
      </p:sp>
      <p:sp>
        <p:nvSpPr>
          <p:cNvPr id="15" name="4 CuadroTexto"/>
          <p:cNvSpPr txBox="1"/>
          <p:nvPr/>
        </p:nvSpPr>
        <p:spPr>
          <a:xfrm>
            <a:off x="251520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83D70"/>
                </a:solidFill>
                <a:latin typeface="+mj-lt"/>
              </a:rPr>
              <a:t>¿Quiénes somos?</a:t>
            </a:r>
            <a:endParaRPr lang="es-ES" b="1" dirty="0">
              <a:solidFill>
                <a:srgbClr val="183D70"/>
              </a:solidFill>
              <a:latin typeface="+mj-lt"/>
            </a:endParaRPr>
          </a:p>
        </p:txBody>
      </p:sp>
      <p:sp>
        <p:nvSpPr>
          <p:cNvPr id="19" name="11 Rectángulo"/>
          <p:cNvSpPr/>
          <p:nvPr/>
        </p:nvSpPr>
        <p:spPr>
          <a:xfrm>
            <a:off x="251520" y="267494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70AD47"/>
                </a:solidFill>
                <a:latin typeface="Calibri Light"/>
                <a:ea typeface="Calibri"/>
                <a:cs typeface="Times New Roman"/>
              </a:rPr>
              <a:t>LEY DE NAVEGACIÓN</a:t>
            </a:r>
            <a:endParaRPr lang="es-ES" sz="2000" dirty="0"/>
          </a:p>
        </p:txBody>
      </p:sp>
      <p:sp>
        <p:nvSpPr>
          <p:cNvPr id="20" name="13 CuadroTexto"/>
          <p:cNvSpPr txBox="1"/>
          <p:nvPr/>
        </p:nvSpPr>
        <p:spPr>
          <a:xfrm>
            <a:off x="4283240" y="2204159"/>
            <a:ext cx="2088232" cy="1015663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buClr>
                <a:srgbClr val="77AD1A"/>
              </a:buCl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defRPr>
            </a:lvl1pPr>
          </a:lstStyle>
          <a:p>
            <a:r>
              <a:rPr lang="es-ES" dirty="0"/>
              <a:t>Somos una </a:t>
            </a:r>
            <a:r>
              <a:rPr lang="es-ES" b="1" dirty="0"/>
              <a:t>compañía privada e independiente</a:t>
            </a:r>
            <a:r>
              <a:rPr lang="es-ES" dirty="0"/>
              <a:t>, cuyo capital está íntegramente en manos de nuestros profesionales</a:t>
            </a:r>
            <a:r>
              <a:rPr lang="es-ES" dirty="0">
                <a:solidFill>
                  <a:srgbClr val="9BBB59"/>
                </a:solidFill>
              </a:rPr>
              <a:t>.</a:t>
            </a:r>
          </a:p>
        </p:txBody>
      </p:sp>
      <p:sp>
        <p:nvSpPr>
          <p:cNvPr id="21" name="12 CuadroTexto"/>
          <p:cNvSpPr txBox="1"/>
          <p:nvPr/>
        </p:nvSpPr>
        <p:spPr>
          <a:xfrm>
            <a:off x="1870612" y="2204159"/>
            <a:ext cx="2232248" cy="1015663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77AD1A"/>
              </a:buClr>
            </a:pP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Fundada en 1993, ARTAI es hoy  una de </a:t>
            </a:r>
            <a:r>
              <a:rPr lang="es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las mayores corredurías de seguros de España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, especializada en el servicio a las empresas</a:t>
            </a:r>
            <a:r>
              <a:rPr lang="es-ES" sz="1200" dirty="0" smtClean="0">
                <a:solidFill>
                  <a:srgbClr val="9BBB59"/>
                </a:solidFill>
                <a:latin typeface="HelveticaNeueLT Std"/>
              </a:rPr>
              <a:t>.</a:t>
            </a:r>
          </a:p>
        </p:txBody>
      </p:sp>
      <p:sp>
        <p:nvSpPr>
          <p:cNvPr id="22" name="14 CuadroTexto"/>
          <p:cNvSpPr txBox="1"/>
          <p:nvPr/>
        </p:nvSpPr>
        <p:spPr>
          <a:xfrm>
            <a:off x="6660232" y="2204159"/>
            <a:ext cx="2232248" cy="1015663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buClr>
                <a:srgbClr val="77AD1A"/>
              </a:buCl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defRPr>
            </a:lvl1pPr>
          </a:lstStyle>
          <a:p>
            <a:r>
              <a:rPr lang="es-ES" dirty="0"/>
              <a:t>El </a:t>
            </a:r>
            <a:r>
              <a:rPr lang="es-ES" b="1" dirty="0"/>
              <a:t>cliente es nuestra razón de ser</a:t>
            </a:r>
            <a:r>
              <a:rPr lang="es-ES" dirty="0"/>
              <a:t>, y por ello centramos todo nuestro esfuerzo y compromiso en la protección integral de su negocio</a:t>
            </a:r>
            <a:r>
              <a:rPr lang="es-ES" dirty="0">
                <a:solidFill>
                  <a:srgbClr val="9BBB5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563888" y="1635646"/>
            <a:ext cx="5256584" cy="2880320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r>
              <a:rPr lang="es-E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Más de </a:t>
            </a:r>
            <a:r>
              <a:rPr lang="es-ES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140</a:t>
            </a:r>
            <a:r>
              <a:rPr lang="es-E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 </a:t>
            </a:r>
            <a:r>
              <a:rPr lang="es-ES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profesionales</a:t>
            </a:r>
            <a:r>
              <a:rPr lang="es-E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 comprometidos con la atención y defensa de nuestros </a:t>
            </a:r>
            <a:r>
              <a:rPr lang="es-E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clientes.</a:t>
            </a:r>
          </a:p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r>
              <a:rPr lang="es-E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Un equipo con </a:t>
            </a:r>
            <a:r>
              <a:rPr lang="es-ES" sz="1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25 </a:t>
            </a:r>
            <a:r>
              <a:rPr lang="es-ES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años </a:t>
            </a:r>
            <a:r>
              <a:rPr lang="es-E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de experiencia media </a:t>
            </a:r>
            <a:r>
              <a:rPr lang="es-E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en el sector seguros.</a:t>
            </a:r>
          </a:p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r>
              <a:rPr lang="es-E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Integrado por </a:t>
            </a:r>
            <a:r>
              <a:rPr lang="es-ES" sz="1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profesionales altamente cualificados </a:t>
            </a:r>
            <a:r>
              <a:rPr lang="es-E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con formación multidisciplinar: actuarios, capitanes de marina, licenciados en derecho, económicas, ingenieros, corredores de seguros titulados… </a:t>
            </a:r>
            <a:endParaRPr lang="es-ES" sz="13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r>
              <a:rPr lang="es-E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Que aportan </a:t>
            </a:r>
            <a:r>
              <a:rPr lang="es-ES" sz="1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conocimiento, confianza y fiabilidad</a:t>
            </a:r>
            <a:r>
              <a:rPr lang="es-E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, </a:t>
            </a:r>
            <a:r>
              <a:rPr lang="es-E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y se integran como “el equipo de seguros” en  nuestros </a:t>
            </a:r>
            <a:r>
              <a:rPr lang="es-E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clientes.</a:t>
            </a:r>
            <a:endParaRPr lang="es-ES" sz="13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1008112" y="339500"/>
            <a:ext cx="1080120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1008112" y="627534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0" y="627532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>
            <a:off x="0" y="339500"/>
            <a:ext cx="648072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 descr="FOTO GRUPO TODOS.JPG"/>
          <p:cNvPicPr>
            <a:picLocks noChangeAspect="1"/>
          </p:cNvPicPr>
          <p:nvPr/>
        </p:nvPicPr>
        <p:blipFill>
          <a:blip r:embed="rId2" cstate="print"/>
          <a:srcRect l="12590" r="8460"/>
          <a:stretch>
            <a:fillRect/>
          </a:stretch>
        </p:blipFill>
        <p:spPr>
          <a:xfrm>
            <a:off x="0" y="1644146"/>
            <a:ext cx="3059832" cy="2583788"/>
          </a:xfrm>
          <a:prstGeom prst="rect">
            <a:avLst/>
          </a:prstGeom>
        </p:spPr>
      </p:pic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4602162"/>
            <a:ext cx="514400" cy="273844"/>
          </a:xfrm>
        </p:spPr>
        <p:txBody>
          <a:bodyPr/>
          <a:lstStyle/>
          <a:p>
            <a:fld id="{4736E9E9-C46F-46E2-8CFE-A4E48B24EE63}" type="slidenum">
              <a:rPr lang="es-ES" smtClean="0">
                <a:solidFill>
                  <a:srgbClr val="77AD1A"/>
                </a:solidFill>
                <a:latin typeface="+mj-lt"/>
              </a:rPr>
              <a:pPr/>
              <a:t>3</a:t>
            </a:fld>
            <a:endParaRPr lang="es-ES" dirty="0">
              <a:solidFill>
                <a:srgbClr val="77AD1A"/>
              </a:solidFill>
              <a:latin typeface="+mj-lt"/>
            </a:endParaRPr>
          </a:p>
        </p:txBody>
      </p:sp>
      <p:sp>
        <p:nvSpPr>
          <p:cNvPr id="21" name="11 Rectángulo"/>
          <p:cNvSpPr/>
          <p:nvPr/>
        </p:nvSpPr>
        <p:spPr>
          <a:xfrm>
            <a:off x="251520" y="267494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70AD47"/>
                </a:solidFill>
                <a:latin typeface="Calibri Light"/>
                <a:ea typeface="Calibri"/>
                <a:cs typeface="Times New Roman"/>
              </a:rPr>
              <a:t>LEY DE NAVEGACIÓN</a:t>
            </a:r>
            <a:endParaRPr lang="es-ES" sz="2000" dirty="0"/>
          </a:p>
        </p:txBody>
      </p:sp>
      <p:sp>
        <p:nvSpPr>
          <p:cNvPr id="22" name="4 CuadroTexto"/>
          <p:cNvSpPr txBox="1"/>
          <p:nvPr/>
        </p:nvSpPr>
        <p:spPr>
          <a:xfrm>
            <a:off x="251520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83D70"/>
                </a:solidFill>
                <a:latin typeface="+mj-lt"/>
              </a:rPr>
              <a:t>¿Quiénes somos?</a:t>
            </a:r>
            <a:endParaRPr lang="es-ES" b="1" dirty="0">
              <a:solidFill>
                <a:srgbClr val="183D7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25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115616" y="1707654"/>
            <a:ext cx="6912768" cy="1872208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La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Ley 14/2014 de 24 de Julio de Navegación Marítima (en adelante, LNM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) ha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supuesto un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proceso de reforma, codificación, actualización y coordinación del Derecho Marítimo español e 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internacional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.</a:t>
            </a:r>
          </a:p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La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técnica legislativa general de la LNM es la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remisión/primacía de los convenios internacionales marítimos ratificados por España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 y vigentes en estos momentos (y con aquellos que puedan entrar en vigor en un futuro)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en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cada materia, con una clara vocación unificadora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.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1008112" y="339500"/>
            <a:ext cx="1080120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1008112" y="627534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0" y="627532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>
            <a:off x="0" y="339500"/>
            <a:ext cx="648072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4602162"/>
            <a:ext cx="514400" cy="273844"/>
          </a:xfrm>
        </p:spPr>
        <p:txBody>
          <a:bodyPr/>
          <a:lstStyle/>
          <a:p>
            <a:fld id="{4736E9E9-C46F-46E2-8CFE-A4E48B24EE63}" type="slidenum">
              <a:rPr lang="es-ES" smtClean="0">
                <a:solidFill>
                  <a:srgbClr val="77AD1A"/>
                </a:solidFill>
                <a:latin typeface="+mj-lt"/>
              </a:rPr>
              <a:pPr/>
              <a:t>4</a:t>
            </a:fld>
            <a:endParaRPr lang="es-ES" dirty="0">
              <a:solidFill>
                <a:srgbClr val="77AD1A"/>
              </a:solidFill>
              <a:latin typeface="+mj-lt"/>
            </a:endParaRPr>
          </a:p>
        </p:txBody>
      </p:sp>
      <p:sp>
        <p:nvSpPr>
          <p:cNvPr id="19" name="4 CuadroTexto"/>
          <p:cNvSpPr txBox="1"/>
          <p:nvPr/>
        </p:nvSpPr>
        <p:spPr>
          <a:xfrm>
            <a:off x="251520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83D70"/>
                </a:solidFill>
                <a:latin typeface="+mj-lt"/>
              </a:rPr>
              <a:t>¿En qué consiste?</a:t>
            </a:r>
            <a:endParaRPr lang="es-ES" b="1" dirty="0">
              <a:solidFill>
                <a:srgbClr val="183D70"/>
              </a:solidFill>
              <a:latin typeface="+mj-lt"/>
            </a:endParaRPr>
          </a:p>
        </p:txBody>
      </p:sp>
      <p:sp>
        <p:nvSpPr>
          <p:cNvPr id="20" name="11 Rectángulo"/>
          <p:cNvSpPr/>
          <p:nvPr/>
        </p:nvSpPr>
        <p:spPr>
          <a:xfrm>
            <a:off x="251520" y="267494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70AD47"/>
                </a:solidFill>
                <a:latin typeface="Calibri Light"/>
                <a:ea typeface="Calibri"/>
                <a:cs typeface="Times New Roman"/>
              </a:rPr>
              <a:t>LEY DE NAVEGACIÓN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656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115616" y="1707654"/>
            <a:ext cx="6912768" cy="1872208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La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regulación del contrato de seguro marítimo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es, sin duda, uno de los aspectos más destacables de la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LNM.</a:t>
            </a:r>
          </a:p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En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ella se aprecia, claramente, la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influencia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 que han tenido en su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redacción:</a:t>
            </a:r>
          </a:p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742848" lvl="1" indent="-285750" algn="just">
              <a:spcBef>
                <a:spcPts val="0"/>
              </a:spcBef>
              <a:buClr>
                <a:srgbClr val="77AD1A"/>
              </a:buClr>
              <a:buSzPct val="100000"/>
              <a:buFont typeface="Wingdings" charset="2"/>
              <a:buChar char="§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Las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disposiciones de la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Ley de Seguro Marítimo inglesa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(“Marine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Insurance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Act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”) de 1906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.</a:t>
            </a:r>
          </a:p>
          <a:p>
            <a:pPr marL="742848" lvl="1" indent="-285750" algn="just">
              <a:spcBef>
                <a:spcPts val="0"/>
              </a:spcBef>
              <a:buClr>
                <a:srgbClr val="77AD1A"/>
              </a:buClr>
              <a:buSzPct val="100000"/>
              <a:buFont typeface="Wingdings" charset="2"/>
              <a:buChar char="§"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742848" lvl="1" indent="-285750" algn="just">
              <a:spcBef>
                <a:spcPts val="0"/>
              </a:spcBef>
              <a:buClr>
                <a:srgbClr val="77AD1A"/>
              </a:buClr>
              <a:buSzPct val="100000"/>
              <a:buFont typeface="Wingdings" charset="2"/>
              <a:buChar char="§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Las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pólizas del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Instituto de Aseguradores de Londres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y la interpretación que de una y otras se ha venido realizado por parte de los tribunales ingleses.</a:t>
            </a:r>
          </a:p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1008112" y="339500"/>
            <a:ext cx="1080120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1008112" y="627534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0" y="627532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>
            <a:off x="0" y="339500"/>
            <a:ext cx="648072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4602162"/>
            <a:ext cx="514400" cy="273844"/>
          </a:xfrm>
        </p:spPr>
        <p:txBody>
          <a:bodyPr/>
          <a:lstStyle/>
          <a:p>
            <a:fld id="{4736E9E9-C46F-46E2-8CFE-A4E48B24EE63}" type="slidenum">
              <a:rPr lang="es-ES" smtClean="0">
                <a:solidFill>
                  <a:srgbClr val="77AD1A"/>
                </a:solidFill>
                <a:latin typeface="+mj-lt"/>
              </a:rPr>
              <a:pPr/>
              <a:t>5</a:t>
            </a:fld>
            <a:endParaRPr lang="es-ES" dirty="0">
              <a:solidFill>
                <a:srgbClr val="77AD1A"/>
              </a:solidFill>
              <a:latin typeface="+mj-lt"/>
            </a:endParaRPr>
          </a:p>
        </p:txBody>
      </p:sp>
      <p:sp>
        <p:nvSpPr>
          <p:cNvPr id="19" name="4 CuadroTexto"/>
          <p:cNvSpPr txBox="1"/>
          <p:nvPr/>
        </p:nvSpPr>
        <p:spPr>
          <a:xfrm>
            <a:off x="251520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83D70"/>
                </a:solidFill>
                <a:latin typeface="+mj-lt"/>
              </a:rPr>
              <a:t>Principales características</a:t>
            </a:r>
            <a:endParaRPr lang="es-ES" b="1" dirty="0">
              <a:solidFill>
                <a:srgbClr val="183D70"/>
              </a:solidFill>
              <a:latin typeface="+mj-lt"/>
            </a:endParaRPr>
          </a:p>
        </p:txBody>
      </p:sp>
      <p:sp>
        <p:nvSpPr>
          <p:cNvPr id="20" name="11 Rectángulo"/>
          <p:cNvSpPr/>
          <p:nvPr/>
        </p:nvSpPr>
        <p:spPr>
          <a:xfrm>
            <a:off x="251520" y="267494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70AD47"/>
                </a:solidFill>
                <a:latin typeface="Calibri Light"/>
                <a:ea typeface="Calibri"/>
                <a:cs typeface="Times New Roman"/>
              </a:rPr>
              <a:t>LEY DE NAVEGACIÓN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6553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115616" y="1707654"/>
            <a:ext cx="6912768" cy="1872208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Se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trata de un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régimen de carácter dispositivo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que se ve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suplementado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, en lo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no previsto en la ley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, por las disposiciones de la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Ley de Contrato de 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Seguro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.</a:t>
            </a:r>
          </a:p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Sin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embargo en lo que respecta a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los 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seguros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obligatorios de embarcaciones deportivas o de recreo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, la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remisión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 que la ley realiza a las disposiciones de la citada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Ley de Contrato de Seguro resulta imperativa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.</a:t>
            </a:r>
          </a:p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1008112" y="339500"/>
            <a:ext cx="1080120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1008112" y="627534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0" y="627532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>
            <a:off x="0" y="339500"/>
            <a:ext cx="648072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4602162"/>
            <a:ext cx="514400" cy="273844"/>
          </a:xfrm>
        </p:spPr>
        <p:txBody>
          <a:bodyPr/>
          <a:lstStyle/>
          <a:p>
            <a:fld id="{4736E9E9-C46F-46E2-8CFE-A4E48B24EE63}" type="slidenum">
              <a:rPr lang="es-ES" smtClean="0">
                <a:solidFill>
                  <a:srgbClr val="77AD1A"/>
                </a:solidFill>
                <a:latin typeface="+mj-lt"/>
              </a:rPr>
              <a:pPr/>
              <a:t>6</a:t>
            </a:fld>
            <a:endParaRPr lang="es-ES" dirty="0">
              <a:solidFill>
                <a:srgbClr val="77AD1A"/>
              </a:solidFill>
              <a:latin typeface="+mj-lt"/>
            </a:endParaRPr>
          </a:p>
        </p:txBody>
      </p:sp>
      <p:sp>
        <p:nvSpPr>
          <p:cNvPr id="19" name="4 CuadroTexto"/>
          <p:cNvSpPr txBox="1"/>
          <p:nvPr/>
        </p:nvSpPr>
        <p:spPr>
          <a:xfrm>
            <a:off x="251520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83D70"/>
                </a:solidFill>
                <a:latin typeface="+mj-lt"/>
              </a:rPr>
              <a:t>Principales características</a:t>
            </a:r>
            <a:endParaRPr lang="es-ES" b="1" dirty="0">
              <a:solidFill>
                <a:srgbClr val="183D70"/>
              </a:solidFill>
              <a:latin typeface="+mj-lt"/>
            </a:endParaRPr>
          </a:p>
        </p:txBody>
      </p:sp>
      <p:sp>
        <p:nvSpPr>
          <p:cNvPr id="20" name="11 Rectángulo"/>
          <p:cNvSpPr/>
          <p:nvPr/>
        </p:nvSpPr>
        <p:spPr>
          <a:xfrm>
            <a:off x="251520" y="267494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70AD47"/>
                </a:solidFill>
                <a:latin typeface="Calibri Light"/>
                <a:ea typeface="Calibri"/>
                <a:cs typeface="Times New Roman"/>
              </a:rPr>
              <a:t>LEY DE NAVEGACIÓN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6348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899592" y="1203598"/>
            <a:ext cx="7344816" cy="1872208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77AD1A"/>
              </a:buClr>
              <a:buSzPct val="140000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Dado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que la regulación que la LNM realiza del contrato de seguro marítimo es extensa y detallada, nos limitaremos ahora a identificar, brevemente, algunos de los </a:t>
            </a:r>
            <a:r>
              <a:rPr lang="es-ES" sz="1600" dirty="0">
                <a:solidFill>
                  <a:srgbClr val="77AD1A"/>
                </a:solidFill>
                <a:latin typeface="HelveticaNeueLT Std"/>
              </a:rPr>
              <a:t>aspectos que consideramos más </a:t>
            </a:r>
            <a:r>
              <a:rPr lang="es-ES" sz="1600" dirty="0" smtClean="0">
                <a:solidFill>
                  <a:srgbClr val="77AD1A"/>
                </a:solidFill>
                <a:latin typeface="HelveticaNeueLT Std"/>
              </a:rPr>
              <a:t>relevantes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:</a:t>
            </a:r>
          </a:p>
          <a:p>
            <a:pPr marL="285750" indent="-285750">
              <a:spcBef>
                <a:spcPts val="0"/>
              </a:spcBef>
              <a:buClr>
                <a:srgbClr val="77AD1A"/>
              </a:buClr>
              <a:buSzPct val="140000"/>
              <a:buFont typeface="Arial"/>
              <a:buChar char="•"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Se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regula específicamente como interés asegurable la responsabilidad civil derivada de la 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navegación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:</a:t>
            </a: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742950" lvl="1" indent="-285750" algn="just">
              <a:buClr>
                <a:srgbClr val="77AD1A"/>
              </a:buClr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Se establece la </a:t>
            </a:r>
            <a:r>
              <a:rPr lang="es-ES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obligación del asegurador de indemnizar </a:t>
            </a:r>
            <a:r>
              <a:rPr lang="es-E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desde el momento en el que </a:t>
            </a:r>
            <a:r>
              <a:rPr lang="es-ES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nace la responsabilidad del asegurado frente al tercero perjudicado</a:t>
            </a:r>
            <a:r>
              <a:rPr lang="es-E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.</a:t>
            </a:r>
          </a:p>
          <a:p>
            <a:pPr lvl="1" algn="just">
              <a:buClr>
                <a:srgbClr val="77AD1A"/>
              </a:buClr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742950" lvl="1" indent="-285750" algn="just">
              <a:buClr>
                <a:srgbClr val="77AD1A"/>
              </a:buClr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Se otorga a este último una </a:t>
            </a:r>
            <a:r>
              <a:rPr lang="es-ES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acción directa frente al asegurador que no podrá ser excluida mediante pacto</a:t>
            </a:r>
            <a:r>
              <a:rPr lang="es-E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 –por ejemplo, la cláusula “</a:t>
            </a:r>
            <a:r>
              <a:rPr lang="es-E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pay</a:t>
            </a:r>
            <a:r>
              <a:rPr lang="es-E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 </a:t>
            </a:r>
            <a:r>
              <a:rPr lang="es-E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to</a:t>
            </a:r>
            <a:r>
              <a:rPr lang="es-E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 be </a:t>
            </a:r>
            <a:r>
              <a:rPr lang="es-E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paid</a:t>
            </a:r>
            <a:r>
              <a:rPr lang="es-E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” típica de los seguros de Protección e Indemnización de base mutual-. El alcance práctico de esta prohibición dependerá de la postura que los tribunales españoles adopten en aquellos supuestos en los que el contrato de seguro esté sujeto a un derecho extranjero que sí permita estos pactos.</a:t>
            </a:r>
          </a:p>
          <a:p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1008112" y="339500"/>
            <a:ext cx="1080120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1008112" y="627534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0" y="627532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>
            <a:off x="0" y="339500"/>
            <a:ext cx="648072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4602162"/>
            <a:ext cx="514400" cy="273844"/>
          </a:xfrm>
        </p:spPr>
        <p:txBody>
          <a:bodyPr/>
          <a:lstStyle/>
          <a:p>
            <a:fld id="{4736E9E9-C46F-46E2-8CFE-A4E48B24EE63}" type="slidenum">
              <a:rPr lang="es-ES" smtClean="0">
                <a:solidFill>
                  <a:srgbClr val="77AD1A"/>
                </a:solidFill>
                <a:latin typeface="+mj-lt"/>
              </a:rPr>
              <a:pPr/>
              <a:t>7</a:t>
            </a:fld>
            <a:endParaRPr lang="es-ES" dirty="0">
              <a:solidFill>
                <a:srgbClr val="77AD1A"/>
              </a:solidFill>
              <a:latin typeface="+mj-lt"/>
            </a:endParaRPr>
          </a:p>
        </p:txBody>
      </p:sp>
      <p:sp>
        <p:nvSpPr>
          <p:cNvPr id="19" name="4 CuadroTexto"/>
          <p:cNvSpPr txBox="1"/>
          <p:nvPr/>
        </p:nvSpPr>
        <p:spPr>
          <a:xfrm>
            <a:off x="251520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83D70"/>
                </a:solidFill>
                <a:latin typeface="+mj-lt"/>
              </a:rPr>
              <a:t>Destacamos</a:t>
            </a:r>
            <a:endParaRPr lang="es-ES" b="1" dirty="0">
              <a:solidFill>
                <a:srgbClr val="183D70"/>
              </a:solidFill>
              <a:latin typeface="+mj-lt"/>
            </a:endParaRPr>
          </a:p>
        </p:txBody>
      </p:sp>
      <p:sp>
        <p:nvSpPr>
          <p:cNvPr id="20" name="11 Rectángulo"/>
          <p:cNvSpPr/>
          <p:nvPr/>
        </p:nvSpPr>
        <p:spPr>
          <a:xfrm>
            <a:off x="251520" y="267494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70AD47"/>
                </a:solidFill>
                <a:latin typeface="Calibri Light"/>
                <a:ea typeface="Calibri"/>
                <a:cs typeface="Times New Roman"/>
              </a:rPr>
              <a:t>LEY DE NAVEGACIÓN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30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899592" y="843558"/>
            <a:ext cx="7344816" cy="1872208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77AD1A"/>
              </a:buClr>
              <a:buSzPct val="100000"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2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Se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presume que el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seguro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 es concertado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por cuenta del titular del interés asegurable en el momento del siniestro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. Esta presunción resulta especialmente interesante en aquellos supuestos de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interés contingente o transmisión del interés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,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como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por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ejemplo, en el seguro de mercancías que pueden ser objeto de transmisiones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sucesivas.</a:t>
            </a: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2"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2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Se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establece expresamente, que los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seguros de cascos son de valor estimado y vinculante para las partes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, salvo supuestos de sobrevaloración notable o mala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fe.</a:t>
            </a: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2"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2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Se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otorga legitimación activa y pasiva, judicial y extrajudicial, al abridor del coaseguro para poder actuar, en representación del resto de coaseguradores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, tanto en la gestión de la póliza y en la liquidación del siniestro, como en las situaciones litisconsorciales surgidas en reclamaciones iniciadas frente a terceros responsables del siniestro o recibidas de terceros perjudicados por éste.</a:t>
            </a: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2"/>
            </a:pPr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1008112" y="339500"/>
            <a:ext cx="1080120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1008112" y="627534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0" y="627532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>
            <a:off x="0" y="339500"/>
            <a:ext cx="648072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4602162"/>
            <a:ext cx="514400" cy="273844"/>
          </a:xfrm>
        </p:spPr>
        <p:txBody>
          <a:bodyPr/>
          <a:lstStyle/>
          <a:p>
            <a:fld id="{4736E9E9-C46F-46E2-8CFE-A4E48B24EE63}" type="slidenum">
              <a:rPr lang="es-ES" smtClean="0">
                <a:solidFill>
                  <a:srgbClr val="77AD1A"/>
                </a:solidFill>
                <a:latin typeface="+mj-lt"/>
              </a:rPr>
              <a:pPr/>
              <a:t>8</a:t>
            </a:fld>
            <a:endParaRPr lang="es-ES" dirty="0">
              <a:solidFill>
                <a:srgbClr val="77AD1A"/>
              </a:solidFill>
              <a:latin typeface="+mj-lt"/>
            </a:endParaRPr>
          </a:p>
        </p:txBody>
      </p:sp>
      <p:sp>
        <p:nvSpPr>
          <p:cNvPr id="19" name="4 CuadroTexto"/>
          <p:cNvSpPr txBox="1"/>
          <p:nvPr/>
        </p:nvSpPr>
        <p:spPr>
          <a:xfrm>
            <a:off x="251520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83D70"/>
                </a:solidFill>
                <a:latin typeface="+mj-lt"/>
              </a:rPr>
              <a:t>Destacamos</a:t>
            </a:r>
            <a:endParaRPr lang="es-ES" b="1" dirty="0">
              <a:solidFill>
                <a:srgbClr val="183D70"/>
              </a:solidFill>
              <a:latin typeface="+mj-lt"/>
            </a:endParaRPr>
          </a:p>
        </p:txBody>
      </p:sp>
      <p:sp>
        <p:nvSpPr>
          <p:cNvPr id="20" name="11 Rectángulo"/>
          <p:cNvSpPr/>
          <p:nvPr/>
        </p:nvSpPr>
        <p:spPr>
          <a:xfrm>
            <a:off x="251520" y="267494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70AD47"/>
                </a:solidFill>
                <a:latin typeface="Calibri Light"/>
                <a:ea typeface="Calibri"/>
                <a:cs typeface="Times New Roman"/>
              </a:rPr>
              <a:t>LEY DE NAVEGACIÓN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7057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899592" y="1203598"/>
            <a:ext cx="7344816" cy="1872208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5"/>
            </a:pPr>
            <a:endParaRPr lang="es-ES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5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Se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excluyen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, expresamente, de los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riesgos de la navegación objeto de cobertura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, los típicos riesgos por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guerras y huelgas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 –cubiertos por pólizas específicas- y los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riesgos radioactivos, atómicos y 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nucleares.</a:t>
            </a: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5"/>
            </a:pP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5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Se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excluye la responsabilidad por daños causados por dolo del asegurado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(sin admitir pacto en contra)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y por su culpa grave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/>
              </a:rPr>
              <a:t>(que si admite pacto en contrario pero reteniendo en todo caso el asegurado un 10% del riesgo). Esta misma retención porcentual del riesgo se dará en aquellos supuestos en los que el daño haya sido producido por dolo o culpa grave del “alter ego” del asegurado, considerándose como tal a los dependientes del asegurado que desempeñen en tierra funciones de gerencia o dirección de las que dependa el estado o conservación del bien asegurado.</a:t>
            </a:r>
          </a:p>
          <a:p>
            <a:pPr marL="342900" indent="-342900">
              <a:spcBef>
                <a:spcPts val="0"/>
              </a:spcBef>
              <a:buClr>
                <a:srgbClr val="77AD1A"/>
              </a:buClr>
              <a:buSzPct val="100000"/>
              <a:buFont typeface="+mj-lt"/>
              <a:buAutoNum type="arabicPeriod" startAt="5"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1008112" y="339500"/>
            <a:ext cx="1080120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1008112" y="627534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0" y="627532"/>
            <a:ext cx="1080120" cy="1440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>
            <a:off x="0" y="339500"/>
            <a:ext cx="648072" cy="2160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4602162"/>
            <a:ext cx="514400" cy="273844"/>
          </a:xfrm>
        </p:spPr>
        <p:txBody>
          <a:bodyPr/>
          <a:lstStyle/>
          <a:p>
            <a:fld id="{4736E9E9-C46F-46E2-8CFE-A4E48B24EE63}" type="slidenum">
              <a:rPr lang="es-ES" smtClean="0">
                <a:solidFill>
                  <a:srgbClr val="77AD1A"/>
                </a:solidFill>
                <a:latin typeface="+mj-lt"/>
              </a:rPr>
              <a:pPr/>
              <a:t>9</a:t>
            </a:fld>
            <a:endParaRPr lang="es-ES" dirty="0">
              <a:solidFill>
                <a:srgbClr val="77AD1A"/>
              </a:solidFill>
              <a:latin typeface="+mj-lt"/>
            </a:endParaRPr>
          </a:p>
        </p:txBody>
      </p:sp>
      <p:sp>
        <p:nvSpPr>
          <p:cNvPr id="19" name="4 CuadroTexto"/>
          <p:cNvSpPr txBox="1"/>
          <p:nvPr/>
        </p:nvSpPr>
        <p:spPr>
          <a:xfrm>
            <a:off x="251520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83D70"/>
                </a:solidFill>
                <a:latin typeface="+mj-lt"/>
              </a:rPr>
              <a:t>Destacamos</a:t>
            </a:r>
            <a:endParaRPr lang="es-ES" b="1" dirty="0">
              <a:solidFill>
                <a:srgbClr val="183D70"/>
              </a:solidFill>
              <a:latin typeface="+mj-lt"/>
            </a:endParaRPr>
          </a:p>
        </p:txBody>
      </p:sp>
      <p:sp>
        <p:nvSpPr>
          <p:cNvPr id="20" name="11 Rectángulo"/>
          <p:cNvSpPr/>
          <p:nvPr/>
        </p:nvSpPr>
        <p:spPr>
          <a:xfrm>
            <a:off x="251520" y="267494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70AD47"/>
                </a:solidFill>
                <a:latin typeface="Calibri Light"/>
                <a:ea typeface="Calibri"/>
                <a:cs typeface="Times New Roman"/>
              </a:rPr>
              <a:t>LEY DE NAVEGACIÓN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343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10339</TotalTime>
  <Words>1162</Words>
  <Application>Microsoft Office PowerPoint</Application>
  <PresentationFormat>Presentación en pantalla (16:9)</PresentationFormat>
  <Paragraphs>90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ritabello</dc:creator>
  <cp:lastModifiedBy>Gabriel García del Moral</cp:lastModifiedBy>
  <cp:revision>254</cp:revision>
  <cp:lastPrinted>2015-04-10T11:46:39Z</cp:lastPrinted>
  <dcterms:created xsi:type="dcterms:W3CDTF">2015-03-17T16:26:26Z</dcterms:created>
  <dcterms:modified xsi:type="dcterms:W3CDTF">2016-01-13T11:58:07Z</dcterms:modified>
</cp:coreProperties>
</file>