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sldIdLst>
    <p:sldId id="256" r:id="rId2"/>
    <p:sldId id="257" r:id="rId3"/>
    <p:sldId id="264" r:id="rId4"/>
    <p:sldId id="297" r:id="rId5"/>
    <p:sldId id="265" r:id="rId6"/>
    <p:sldId id="266" r:id="rId7"/>
    <p:sldId id="286" r:id="rId8"/>
    <p:sldId id="298" r:id="rId9"/>
    <p:sldId id="299" r:id="rId10"/>
    <p:sldId id="328" r:id="rId11"/>
    <p:sldId id="314" r:id="rId12"/>
    <p:sldId id="333" r:id="rId13"/>
    <p:sldId id="332" r:id="rId14"/>
    <p:sldId id="330" r:id="rId15"/>
    <p:sldId id="331" r:id="rId16"/>
    <p:sldId id="334" r:id="rId17"/>
    <p:sldId id="335" r:id="rId18"/>
    <p:sldId id="300" r:id="rId19"/>
    <p:sldId id="336" r:id="rId20"/>
    <p:sldId id="301" r:id="rId21"/>
    <p:sldId id="325" r:id="rId22"/>
    <p:sldId id="327" r:id="rId23"/>
    <p:sldId id="338" r:id="rId24"/>
    <p:sldId id="326" r:id="rId25"/>
    <p:sldId id="284" r:id="rId26"/>
  </p:sldIdLst>
  <p:sldSz cx="9906000" cy="6858000" type="A4"/>
  <p:notesSz cx="6797675" cy="9926638"/>
  <p:defaultTextStyle>
    <a:defPPr>
      <a:defRPr lang="es-ES_tradnl"/>
    </a:defPPr>
    <a:lvl1pPr algn="l" rtl="0" eaLnBrk="0" fontAlgn="base" hangingPunct="0">
      <a:spcBef>
        <a:spcPct val="0"/>
      </a:spcBef>
      <a:spcAft>
        <a:spcPct val="0"/>
      </a:spcAft>
      <a:defRPr sz="1400"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sz="1400"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sz="1400"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sz="1400"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sz="1400" kern="1200">
        <a:solidFill>
          <a:schemeClr val="tx1"/>
        </a:solidFill>
        <a:latin typeface="Arial" charset="0"/>
        <a:ea typeface="ＭＳ Ｐゴシック" charset="-128"/>
        <a:cs typeface="+mn-cs"/>
      </a:defRPr>
    </a:lvl5pPr>
    <a:lvl6pPr marL="2286000" algn="l" defTabSz="914400" rtl="0" eaLnBrk="1" latinLnBrk="0" hangingPunct="1">
      <a:defRPr sz="1400" kern="1200">
        <a:solidFill>
          <a:schemeClr val="tx1"/>
        </a:solidFill>
        <a:latin typeface="Arial" charset="0"/>
        <a:ea typeface="ＭＳ Ｐゴシック" charset="-128"/>
        <a:cs typeface="+mn-cs"/>
      </a:defRPr>
    </a:lvl6pPr>
    <a:lvl7pPr marL="2743200" algn="l" defTabSz="914400" rtl="0" eaLnBrk="1" latinLnBrk="0" hangingPunct="1">
      <a:defRPr sz="1400" kern="1200">
        <a:solidFill>
          <a:schemeClr val="tx1"/>
        </a:solidFill>
        <a:latin typeface="Arial" charset="0"/>
        <a:ea typeface="ＭＳ Ｐゴシック" charset="-128"/>
        <a:cs typeface="+mn-cs"/>
      </a:defRPr>
    </a:lvl7pPr>
    <a:lvl8pPr marL="3200400" algn="l" defTabSz="914400" rtl="0" eaLnBrk="1" latinLnBrk="0" hangingPunct="1">
      <a:defRPr sz="1400" kern="1200">
        <a:solidFill>
          <a:schemeClr val="tx1"/>
        </a:solidFill>
        <a:latin typeface="Arial" charset="0"/>
        <a:ea typeface="ＭＳ Ｐゴシック" charset="-128"/>
        <a:cs typeface="+mn-cs"/>
      </a:defRPr>
    </a:lvl8pPr>
    <a:lvl9pPr marL="3657600" algn="l" defTabSz="914400" rtl="0" eaLnBrk="1" latinLnBrk="0" hangingPunct="1">
      <a:defRPr sz="14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E23"/>
    <a:srgbClr val="4C8365"/>
    <a:srgbClr val="CCDCD3"/>
    <a:srgbClr val="33CCFF"/>
    <a:srgbClr val="FF0000"/>
    <a:srgbClr val="EEC381"/>
    <a:srgbClr val="F9E7CD"/>
    <a:srgbClr val="E49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84" autoAdjust="0"/>
    <p:restoredTop sz="99214" autoAdjust="0"/>
  </p:normalViewPr>
  <p:slideViewPr>
    <p:cSldViewPr>
      <p:cViewPr>
        <p:scale>
          <a:sx n="100" d="100"/>
          <a:sy n="100" d="100"/>
        </p:scale>
        <p:origin x="-188" y="672"/>
      </p:cViewPr>
      <p:guideLst>
        <p:guide orient="horz" pos="2251"/>
        <p:guide pos="4299"/>
      </p:guideLst>
    </p:cSldViewPr>
  </p:slideViewPr>
  <p:outlineViewPr>
    <p:cViewPr>
      <p:scale>
        <a:sx n="33" d="100"/>
        <a:sy n="33" d="100"/>
      </p:scale>
      <p:origin x="18" y="489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0"/>
            <a:ext cx="2946189" cy="49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s-ES_tradnl"/>
          </a:p>
        </p:txBody>
      </p:sp>
      <p:sp>
        <p:nvSpPr>
          <p:cNvPr id="14339" name="Rectangle 3"/>
          <p:cNvSpPr>
            <a:spLocks noGrp="1" noChangeArrowheads="1"/>
          </p:cNvSpPr>
          <p:nvPr>
            <p:ph type="dt" idx="1"/>
          </p:nvPr>
        </p:nvSpPr>
        <p:spPr bwMode="auto">
          <a:xfrm>
            <a:off x="3851487" y="0"/>
            <a:ext cx="2946188" cy="49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s-ES_tradnl"/>
          </a:p>
        </p:txBody>
      </p:sp>
      <p:sp>
        <p:nvSpPr>
          <p:cNvPr id="14340" name="Rectangle 4"/>
          <p:cNvSpPr>
            <a:spLocks noGrp="1" noRot="1" noChangeAspect="1" noChangeArrowheads="1" noTextEdit="1"/>
          </p:cNvSpPr>
          <p:nvPr>
            <p:ph type="sldImg" idx="2"/>
          </p:nvPr>
        </p:nvSpPr>
        <p:spPr bwMode="auto">
          <a:xfrm>
            <a:off x="711200" y="744538"/>
            <a:ext cx="5376863"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906887" y="4714202"/>
            <a:ext cx="4983903" cy="4468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14342" name="Rectangle 6"/>
          <p:cNvSpPr>
            <a:spLocks noGrp="1" noChangeArrowheads="1"/>
          </p:cNvSpPr>
          <p:nvPr>
            <p:ph type="ftr" sz="quarter" idx="4"/>
          </p:nvPr>
        </p:nvSpPr>
        <p:spPr bwMode="auto">
          <a:xfrm>
            <a:off x="1" y="9429990"/>
            <a:ext cx="2946189" cy="49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s-ES_tradnl"/>
          </a:p>
        </p:txBody>
      </p:sp>
      <p:sp>
        <p:nvSpPr>
          <p:cNvPr id="14343" name="Rectangle 7"/>
          <p:cNvSpPr>
            <a:spLocks noGrp="1" noChangeArrowheads="1"/>
          </p:cNvSpPr>
          <p:nvPr>
            <p:ph type="sldNum" sz="quarter" idx="5"/>
          </p:nvPr>
        </p:nvSpPr>
        <p:spPr bwMode="auto">
          <a:xfrm>
            <a:off x="3851487" y="9429990"/>
            <a:ext cx="2946188" cy="49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BEAEE49F-A7AF-41FF-9386-0F99A3172F9C}" type="slidenum">
              <a:rPr lang="es-ES_tradnl"/>
              <a:pPr/>
              <a:t>‹Nº›</a:t>
            </a:fld>
            <a:endParaRPr lang="es-ES_tradnl"/>
          </a:p>
        </p:txBody>
      </p:sp>
    </p:spTree>
    <p:extLst>
      <p:ext uri="{BB962C8B-B14F-4D97-AF65-F5344CB8AC3E}">
        <p14:creationId xmlns:p14="http://schemas.microsoft.com/office/powerpoint/2010/main" val="1500593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3555" name="Rectangle 3"/>
          <p:cNvSpPr>
            <a:spLocks noGrp="1" noChangeArrowheads="1"/>
          </p:cNvSpPr>
          <p:nvPr>
            <p:ph type="subTitle" idx="1"/>
          </p:nvPr>
        </p:nvSpPr>
        <p:spPr>
          <a:xfrm>
            <a:off x="5816600" y="3357563"/>
            <a:ext cx="2603500" cy="479425"/>
          </a:xfrm>
        </p:spPr>
        <p:txBody>
          <a:bodyPr/>
          <a:lstStyle>
            <a:lvl1pPr marL="0" indent="0" algn="ctr">
              <a:buFont typeface="Arial" charset="0"/>
              <a:buNone/>
              <a:defRPr i="1">
                <a:solidFill>
                  <a:schemeClr val="bg1"/>
                </a:solidFill>
                <a:latin typeface="Times New Roman" pitchFamily="18" charset="0"/>
              </a:defRPr>
            </a:lvl1pPr>
          </a:lstStyle>
          <a:p>
            <a:pPr lvl="0"/>
            <a:r>
              <a:rPr lang="en-US" noProof="0" smtClean="0"/>
              <a:t>Click to edit Master subtitle style</a:t>
            </a:r>
            <a:endParaRPr lang="es-ES_tradnl" noProof="0" smtClean="0"/>
          </a:p>
        </p:txBody>
      </p:sp>
      <p:sp>
        <p:nvSpPr>
          <p:cNvPr id="23558" name="Rectangle 6"/>
          <p:cNvSpPr>
            <a:spLocks noGrp="1" noChangeArrowheads="1"/>
          </p:cNvSpPr>
          <p:nvPr>
            <p:ph type="ctrTitle"/>
          </p:nvPr>
        </p:nvSpPr>
        <p:spPr>
          <a:xfrm>
            <a:off x="2432050" y="1700213"/>
            <a:ext cx="6985000" cy="1296987"/>
          </a:xfrm>
        </p:spPr>
        <p:txBody>
          <a:bodyPr/>
          <a:lstStyle>
            <a:lvl1pPr algn="ctr">
              <a:defRPr sz="4400" i="1">
                <a:solidFill>
                  <a:schemeClr val="bg1"/>
                </a:solidFill>
              </a:defRPr>
            </a:lvl1pPr>
          </a:lstStyle>
          <a:p>
            <a:pPr lvl="0"/>
            <a:r>
              <a:rPr lang="en-US" noProof="0" smtClean="0"/>
              <a:t>Click to edit Master title style</a:t>
            </a:r>
            <a:endParaRPr lang="es-ES_tradnl" noProof="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Footer Placeholder 3"/>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414255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188913"/>
            <a:ext cx="2249487" cy="5435600"/>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88950" y="188913"/>
            <a:ext cx="6599238" cy="543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Footer Placeholder 3"/>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950116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96888" y="188913"/>
            <a:ext cx="7119937" cy="685800"/>
          </a:xfrm>
        </p:spPr>
        <p:txBody>
          <a:bodyPr/>
          <a:lstStyle/>
          <a:p>
            <a:r>
              <a:rPr lang="en-US" smtClean="0"/>
              <a:t>Click to edit Master title style</a:t>
            </a:r>
            <a:endParaRPr lang="es-ES"/>
          </a:p>
        </p:txBody>
      </p:sp>
      <p:sp>
        <p:nvSpPr>
          <p:cNvPr id="3" name="Table Placeholder 2"/>
          <p:cNvSpPr>
            <a:spLocks noGrp="1"/>
          </p:cNvSpPr>
          <p:nvPr>
            <p:ph type="tbl" idx="1"/>
          </p:nvPr>
        </p:nvSpPr>
        <p:spPr>
          <a:xfrm>
            <a:off x="488950" y="1052513"/>
            <a:ext cx="9001125" cy="4572000"/>
          </a:xfrm>
        </p:spPr>
        <p:txBody>
          <a:bodyPr/>
          <a:lstStyle/>
          <a:p>
            <a:r>
              <a:rPr lang="en-US" smtClean="0"/>
              <a:t>Click icon to add table</a:t>
            </a:r>
            <a:endParaRPr lang="es-ES"/>
          </a:p>
        </p:txBody>
      </p:sp>
      <p:sp>
        <p:nvSpPr>
          <p:cNvPr id="4" name="Footer Placeholder 3"/>
          <p:cNvSpPr>
            <a:spLocks noGrp="1"/>
          </p:cNvSpPr>
          <p:nvPr>
            <p:ph type="ftr" sz="quarter" idx="10"/>
          </p:nvPr>
        </p:nvSpPr>
        <p:spPr>
          <a:xfrm>
            <a:off x="1208088" y="6521450"/>
            <a:ext cx="6481762" cy="244475"/>
          </a:xfrm>
        </p:spPr>
        <p:txBody>
          <a:bodyPr/>
          <a:lstStyle>
            <a:lvl1pPr>
              <a:defRPr/>
            </a:lvl1pPr>
          </a:lstStyle>
          <a:p>
            <a:endParaRPr lang="es-ES"/>
          </a:p>
        </p:txBody>
      </p:sp>
    </p:spTree>
    <p:extLst>
      <p:ext uri="{BB962C8B-B14F-4D97-AF65-F5344CB8AC3E}">
        <p14:creationId xmlns:p14="http://schemas.microsoft.com/office/powerpoint/2010/main" val="2410459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96888" y="188913"/>
            <a:ext cx="7119937" cy="685800"/>
          </a:xfrm>
        </p:spPr>
        <p:txBody>
          <a:bodyPr/>
          <a:lstStyle/>
          <a:p>
            <a:r>
              <a:rPr lang="en-US" smtClean="0"/>
              <a:t>Click to edit Master title style</a:t>
            </a:r>
            <a:endParaRPr lang="es-ES"/>
          </a:p>
        </p:txBody>
      </p:sp>
      <p:sp>
        <p:nvSpPr>
          <p:cNvPr id="3" name="SmartArt Placeholder 2"/>
          <p:cNvSpPr>
            <a:spLocks noGrp="1"/>
          </p:cNvSpPr>
          <p:nvPr>
            <p:ph type="dgm" idx="1"/>
          </p:nvPr>
        </p:nvSpPr>
        <p:spPr>
          <a:xfrm>
            <a:off x="488950" y="1052513"/>
            <a:ext cx="9001125" cy="4572000"/>
          </a:xfrm>
        </p:spPr>
        <p:txBody>
          <a:bodyPr/>
          <a:lstStyle/>
          <a:p>
            <a:r>
              <a:rPr lang="en-US" smtClean="0"/>
              <a:t>Click icon to add SmartArt graphic</a:t>
            </a:r>
            <a:endParaRPr lang="es-ES"/>
          </a:p>
        </p:txBody>
      </p:sp>
      <p:sp>
        <p:nvSpPr>
          <p:cNvPr id="4" name="Footer Placeholder 3"/>
          <p:cNvSpPr>
            <a:spLocks noGrp="1"/>
          </p:cNvSpPr>
          <p:nvPr>
            <p:ph type="ftr" sz="quarter" idx="10"/>
          </p:nvPr>
        </p:nvSpPr>
        <p:spPr>
          <a:xfrm>
            <a:off x="1208088" y="6521450"/>
            <a:ext cx="6481762" cy="244475"/>
          </a:xfrm>
        </p:spPr>
        <p:txBody>
          <a:bodyPr/>
          <a:lstStyle>
            <a:lvl1pPr>
              <a:defRPr/>
            </a:lvl1pPr>
          </a:lstStyle>
          <a:p>
            <a:endParaRPr lang="es-ES"/>
          </a:p>
        </p:txBody>
      </p:sp>
    </p:spTree>
    <p:extLst>
      <p:ext uri="{BB962C8B-B14F-4D97-AF65-F5344CB8AC3E}">
        <p14:creationId xmlns:p14="http://schemas.microsoft.com/office/powerpoint/2010/main" val="1442371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Footer Placeholder 3"/>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13936714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11650708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88950" y="1052513"/>
            <a:ext cx="4424363"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5065713" y="1052513"/>
            <a:ext cx="4424362"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Footer Placeholder 4"/>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65477943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Footer Placeholder 6"/>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11491988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Footer Placeholder 2"/>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200031492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228325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119431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s-ES"/>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s-ES"/>
          </a:p>
        </p:txBody>
      </p:sp>
    </p:spTree>
    <p:extLst>
      <p:ext uri="{BB962C8B-B14F-4D97-AF65-F5344CB8AC3E}">
        <p14:creationId xmlns:p14="http://schemas.microsoft.com/office/powerpoint/2010/main" val="187933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3418284"/>
            <a:ext cx="9906000" cy="3467100"/>
          </a:xfrm>
          <a:prstGeom prst="rect">
            <a:avLst/>
          </a:prstGeom>
        </p:spPr>
      </p:pic>
      <p:sp>
        <p:nvSpPr>
          <p:cNvPr id="1027" name="Rectangle 3"/>
          <p:cNvSpPr>
            <a:spLocks noGrp="1" noChangeArrowheads="1"/>
          </p:cNvSpPr>
          <p:nvPr>
            <p:ph type="body" idx="1"/>
          </p:nvPr>
        </p:nvSpPr>
        <p:spPr bwMode="auto">
          <a:xfrm>
            <a:off x="488950" y="1052513"/>
            <a:ext cx="9001125"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4E23"/>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p>
        </p:txBody>
      </p:sp>
      <p:sp>
        <p:nvSpPr>
          <p:cNvPr id="1029" name="Rectangle 5"/>
          <p:cNvSpPr>
            <a:spLocks noGrp="1" noChangeArrowheads="1"/>
          </p:cNvSpPr>
          <p:nvPr>
            <p:ph type="ftr" sz="quarter" idx="3"/>
          </p:nvPr>
        </p:nvSpPr>
        <p:spPr bwMode="auto">
          <a:xfrm>
            <a:off x="1208088" y="6521450"/>
            <a:ext cx="6481762"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900">
                <a:solidFill>
                  <a:schemeClr val="bg1"/>
                </a:solidFill>
                <a:latin typeface="+mj-lt"/>
              </a:defRPr>
            </a:lvl1pPr>
          </a:lstStyle>
          <a:p>
            <a:endParaRPr lang="es-ES"/>
          </a:p>
        </p:txBody>
      </p:sp>
      <p:sp>
        <p:nvSpPr>
          <p:cNvPr id="1026" name="Rectangle 2"/>
          <p:cNvSpPr>
            <a:spLocks noGrp="1" noChangeArrowheads="1"/>
          </p:cNvSpPr>
          <p:nvPr>
            <p:ph type="title"/>
          </p:nvPr>
        </p:nvSpPr>
        <p:spPr bwMode="auto">
          <a:xfrm>
            <a:off x="496888" y="188913"/>
            <a:ext cx="711993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33CCFF"/>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_tradnl" smtClean="0"/>
              <a:t>Click para editar título</a:t>
            </a:r>
          </a:p>
        </p:txBody>
      </p:sp>
      <p:sp>
        <p:nvSpPr>
          <p:cNvPr id="1048" name="Text Box 24"/>
          <p:cNvSpPr txBox="1">
            <a:spLocks noChangeArrowheads="1"/>
          </p:cNvSpPr>
          <p:nvPr/>
        </p:nvSpPr>
        <p:spPr bwMode="auto">
          <a:xfrm>
            <a:off x="9561513" y="6597650"/>
            <a:ext cx="33972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D3E72E2F-5409-4696-BBA4-C2FB9495D248}" type="slidenum">
              <a:rPr lang="es-ES_tradnl" sz="1000">
                <a:solidFill>
                  <a:schemeClr val="bg1"/>
                </a:solidFill>
              </a:rPr>
              <a:pPr/>
              <a:t>‹Nº›</a:t>
            </a:fld>
            <a:endParaRPr lang="es-ES_tradnl" sz="100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l" rtl="0" eaLnBrk="1" fontAlgn="base" hangingPunct="1">
        <a:lnSpc>
          <a:spcPct val="90000"/>
        </a:lnSpc>
        <a:spcBef>
          <a:spcPct val="0"/>
        </a:spcBef>
        <a:spcAft>
          <a:spcPct val="0"/>
        </a:spcAft>
        <a:defRPr sz="2000" b="1">
          <a:solidFill>
            <a:srgbClr val="004E23"/>
          </a:solidFill>
          <a:latin typeface="+mj-lt"/>
          <a:ea typeface="+mj-ea"/>
          <a:cs typeface="+mj-cs"/>
        </a:defRPr>
      </a:lvl1pPr>
      <a:lvl2pPr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2pPr>
      <a:lvl3pPr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3pPr>
      <a:lvl4pPr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4pPr>
      <a:lvl5pPr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5pPr>
      <a:lvl6pPr marL="457200"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6pPr>
      <a:lvl7pPr marL="914400"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7pPr>
      <a:lvl8pPr marL="1371600"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8pPr>
      <a:lvl9pPr marL="1828800" algn="l" rtl="0" eaLnBrk="1" fontAlgn="base" hangingPunct="1">
        <a:lnSpc>
          <a:spcPct val="90000"/>
        </a:lnSpc>
        <a:spcBef>
          <a:spcPct val="0"/>
        </a:spcBef>
        <a:spcAft>
          <a:spcPct val="0"/>
        </a:spcAft>
        <a:defRPr sz="2000" b="1">
          <a:solidFill>
            <a:srgbClr val="004E23"/>
          </a:solidFill>
          <a:latin typeface="Times New Roman" pitchFamily="18" charset="0"/>
          <a:ea typeface="ＭＳ Ｐゴシック" charset="-128"/>
        </a:defRPr>
      </a:lvl9pPr>
    </p:titleStyle>
    <p:bodyStyle>
      <a:lvl1pPr marL="363538" indent="-363538" algn="just" rtl="0" eaLnBrk="1" fontAlgn="base" hangingPunct="1">
        <a:spcBef>
          <a:spcPct val="0"/>
        </a:spcBef>
        <a:spcAft>
          <a:spcPct val="30000"/>
        </a:spcAft>
        <a:buClr>
          <a:srgbClr val="E49F35"/>
        </a:buClr>
        <a:buSzPct val="90000"/>
        <a:buFont typeface="Arial" charset="0"/>
        <a:buChar char="■"/>
        <a:defRPr>
          <a:solidFill>
            <a:srgbClr val="004E23"/>
          </a:solidFill>
          <a:latin typeface="+mn-lt"/>
          <a:ea typeface="+mn-ea"/>
          <a:cs typeface="+mn-cs"/>
        </a:defRPr>
      </a:lvl1pPr>
      <a:lvl2pPr marL="895350" indent="-352425" algn="just" rtl="0" eaLnBrk="1" fontAlgn="base" hangingPunct="1">
        <a:spcBef>
          <a:spcPct val="25000"/>
        </a:spcBef>
        <a:spcAft>
          <a:spcPct val="30000"/>
        </a:spcAft>
        <a:buClr>
          <a:srgbClr val="004E23"/>
        </a:buClr>
        <a:buSzPct val="90000"/>
        <a:buFont typeface="Arial" charset="0"/>
        <a:buChar char="■"/>
        <a:defRPr>
          <a:solidFill>
            <a:srgbClr val="004E23"/>
          </a:solidFill>
          <a:latin typeface="+mn-lt"/>
          <a:ea typeface="+mn-ea"/>
        </a:defRPr>
      </a:lvl2pPr>
      <a:lvl3pPr marL="1436688" indent="-361950" algn="just" rtl="0" eaLnBrk="1" fontAlgn="base" hangingPunct="1">
        <a:spcBef>
          <a:spcPct val="25000"/>
        </a:spcBef>
        <a:spcAft>
          <a:spcPct val="30000"/>
        </a:spcAft>
        <a:buClr>
          <a:srgbClr val="E49F35"/>
        </a:buClr>
        <a:buSzPct val="125000"/>
        <a:buFont typeface="Arial" charset="0"/>
        <a:buChar char="-"/>
        <a:defRPr sz="1600">
          <a:solidFill>
            <a:srgbClr val="004E23"/>
          </a:solidFill>
          <a:latin typeface="+mn-lt"/>
          <a:ea typeface="+mn-ea"/>
        </a:defRPr>
      </a:lvl3pPr>
      <a:lvl4pPr marL="1968500" indent="-352425" algn="just" rtl="0" eaLnBrk="1" fontAlgn="base" hangingPunct="1">
        <a:spcBef>
          <a:spcPct val="25000"/>
        </a:spcBef>
        <a:spcAft>
          <a:spcPct val="30000"/>
        </a:spcAft>
        <a:buClr>
          <a:srgbClr val="004E23"/>
        </a:buClr>
        <a:buSzPct val="90000"/>
        <a:buFont typeface="Arial" charset="0"/>
        <a:buChar char="●"/>
        <a:defRPr sz="1600">
          <a:solidFill>
            <a:srgbClr val="004E23"/>
          </a:solidFill>
          <a:latin typeface="+mn-lt"/>
          <a:ea typeface="+mn-ea"/>
        </a:defRPr>
      </a:lvl4pPr>
      <a:lvl5pPr marL="2514600" indent="-366713" algn="just" rtl="0" eaLnBrk="1" fontAlgn="base" hangingPunct="1">
        <a:spcBef>
          <a:spcPct val="25000"/>
        </a:spcBef>
        <a:spcAft>
          <a:spcPct val="30000"/>
        </a:spcAft>
        <a:buClr>
          <a:srgbClr val="E49F35"/>
        </a:buClr>
        <a:buSzPct val="90000"/>
        <a:buFont typeface="Arial" charset="0"/>
        <a:buChar char="●"/>
        <a:defRPr sz="1600">
          <a:solidFill>
            <a:srgbClr val="004E23"/>
          </a:solidFill>
          <a:latin typeface="+mn-lt"/>
          <a:ea typeface="+mn-ea"/>
        </a:defRPr>
      </a:lvl5pPr>
      <a:lvl6pPr marL="2971800" indent="-366713" algn="just" rtl="0" eaLnBrk="1" fontAlgn="base" hangingPunct="1">
        <a:spcBef>
          <a:spcPct val="25000"/>
        </a:spcBef>
        <a:spcAft>
          <a:spcPct val="30000"/>
        </a:spcAft>
        <a:buClr>
          <a:srgbClr val="E49F35"/>
        </a:buClr>
        <a:buSzPct val="90000"/>
        <a:buFont typeface="Arial" charset="0"/>
        <a:buChar char="●"/>
        <a:defRPr sz="1600">
          <a:solidFill>
            <a:srgbClr val="004E23"/>
          </a:solidFill>
          <a:latin typeface="+mn-lt"/>
          <a:ea typeface="+mn-ea"/>
        </a:defRPr>
      </a:lvl6pPr>
      <a:lvl7pPr marL="3429000" indent="-366713" algn="just" rtl="0" eaLnBrk="1" fontAlgn="base" hangingPunct="1">
        <a:spcBef>
          <a:spcPct val="25000"/>
        </a:spcBef>
        <a:spcAft>
          <a:spcPct val="30000"/>
        </a:spcAft>
        <a:buClr>
          <a:srgbClr val="E49F35"/>
        </a:buClr>
        <a:buSzPct val="90000"/>
        <a:buFont typeface="Arial" charset="0"/>
        <a:buChar char="●"/>
        <a:defRPr sz="1600">
          <a:solidFill>
            <a:srgbClr val="004E23"/>
          </a:solidFill>
          <a:latin typeface="+mn-lt"/>
          <a:ea typeface="+mn-ea"/>
        </a:defRPr>
      </a:lvl7pPr>
      <a:lvl8pPr marL="3886200" indent="-366713" algn="just" rtl="0" eaLnBrk="1" fontAlgn="base" hangingPunct="1">
        <a:spcBef>
          <a:spcPct val="25000"/>
        </a:spcBef>
        <a:spcAft>
          <a:spcPct val="30000"/>
        </a:spcAft>
        <a:buClr>
          <a:srgbClr val="E49F35"/>
        </a:buClr>
        <a:buSzPct val="90000"/>
        <a:buFont typeface="Arial" charset="0"/>
        <a:buChar char="●"/>
        <a:defRPr sz="1600">
          <a:solidFill>
            <a:srgbClr val="004E23"/>
          </a:solidFill>
          <a:latin typeface="+mn-lt"/>
          <a:ea typeface="+mn-ea"/>
        </a:defRPr>
      </a:lvl8pPr>
      <a:lvl9pPr marL="4343400" indent="-366713" algn="just" rtl="0" eaLnBrk="1" fontAlgn="base" hangingPunct="1">
        <a:spcBef>
          <a:spcPct val="25000"/>
        </a:spcBef>
        <a:spcAft>
          <a:spcPct val="30000"/>
        </a:spcAft>
        <a:buClr>
          <a:srgbClr val="E49F35"/>
        </a:buClr>
        <a:buSzPct val="90000"/>
        <a:buFont typeface="Arial" charset="0"/>
        <a:buChar char="●"/>
        <a:defRPr sz="1600">
          <a:solidFill>
            <a:srgbClr val="004E23"/>
          </a:solidFill>
          <a:latin typeface="+mn-lt"/>
          <a:ea typeface="+mn-ea"/>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ctrTitle"/>
          </p:nvPr>
        </p:nvSpPr>
        <p:spPr>
          <a:xfrm>
            <a:off x="2072680" y="1124744"/>
            <a:ext cx="6985000" cy="1296987"/>
          </a:xfrm>
        </p:spPr>
        <p:txBody>
          <a:bodyPr/>
          <a:lstStyle/>
          <a:p>
            <a:r>
              <a:rPr lang="es-ES" sz="3600" dirty="0" smtClean="0"/>
              <a:t>“LA LEY DE NAVEGACIÓN MARÍTIMA”</a:t>
            </a:r>
            <a:br>
              <a:rPr lang="es-ES" sz="3600" dirty="0" smtClean="0"/>
            </a:br>
            <a:r>
              <a:rPr lang="es-ES" sz="1400" dirty="0" smtClean="0"/>
              <a:t> </a:t>
            </a:r>
            <a:r>
              <a:rPr lang="es-ES" sz="2400" dirty="0" smtClean="0"/>
              <a:t/>
            </a:r>
            <a:br>
              <a:rPr lang="es-ES" sz="2400" dirty="0" smtClean="0"/>
            </a:br>
            <a:r>
              <a:rPr lang="es-ES" sz="2000" dirty="0" smtClean="0"/>
              <a:t>Palma de Mallorca, 13 de enero de 2016 </a:t>
            </a:r>
            <a:endParaRPr lang="es-ES_tradnl" sz="2000" dirty="0"/>
          </a:p>
        </p:txBody>
      </p:sp>
      <p:sp>
        <p:nvSpPr>
          <p:cNvPr id="11" name="Rectangle 5"/>
          <p:cNvSpPr>
            <a:spLocks noGrp="1" noChangeArrowheads="1"/>
          </p:cNvSpPr>
          <p:nvPr>
            <p:ph type="subTitle" idx="1"/>
          </p:nvPr>
        </p:nvSpPr>
        <p:spPr>
          <a:xfrm>
            <a:off x="5385048" y="2996952"/>
            <a:ext cx="3888432" cy="720079"/>
          </a:xfrm>
        </p:spPr>
        <p:txBody>
          <a:bodyPr/>
          <a:lstStyle/>
          <a:p>
            <a:pPr>
              <a:lnSpc>
                <a:spcPct val="80000"/>
              </a:lnSpc>
            </a:pPr>
            <a:r>
              <a:rPr lang="es-ES" sz="1600" dirty="0" smtClean="0"/>
              <a:t>Jesús </a:t>
            </a:r>
            <a:r>
              <a:rPr lang="es-ES" sz="1600" dirty="0"/>
              <a:t>Barbadillo, </a:t>
            </a:r>
            <a:r>
              <a:rPr lang="es-ES" sz="1600" dirty="0" err="1"/>
              <a:t>Counsel</a:t>
            </a:r>
            <a:r>
              <a:rPr lang="es-ES" sz="1600" dirty="0"/>
              <a:t> Responsable </a:t>
            </a:r>
            <a:endParaRPr lang="es-ES" sz="1600" dirty="0" smtClean="0"/>
          </a:p>
          <a:p>
            <a:pPr>
              <a:lnSpc>
                <a:spcPct val="80000"/>
              </a:lnSpc>
            </a:pPr>
            <a:r>
              <a:rPr lang="es-ES" sz="1600" dirty="0" smtClean="0"/>
              <a:t>&amp; María Cózar, Asociada Senior</a:t>
            </a:r>
          </a:p>
          <a:p>
            <a:pPr eaLnBrk="1" hangingPunct="1">
              <a:lnSpc>
                <a:spcPct val="80000"/>
              </a:lnSpc>
            </a:pPr>
            <a:r>
              <a:rPr lang="es-ES" sz="1600" dirty="0" smtClean="0"/>
              <a:t>Industria Transporte y Marítimo</a:t>
            </a:r>
          </a:p>
          <a:p>
            <a:pPr eaLnBrk="1" hangingPunct="1">
              <a:lnSpc>
                <a:spcPct val="80000"/>
              </a:lnSpc>
            </a:pPr>
            <a:r>
              <a:rPr lang="es-ES" sz="1600" dirty="0" smtClean="0"/>
              <a:t>J&amp;A GARRIGUES, S.L.P</a:t>
            </a:r>
            <a:endParaRPr lang="es-ES_tradnl" sz="1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smtClean="0"/>
              <a:t>Propietario</a:t>
            </a:r>
            <a:r>
              <a:rPr lang="es-ES_tradnl" dirty="0"/>
              <a:t>, armador y naviero. Limitación de responsabilidad </a:t>
            </a:r>
            <a:br>
              <a:rPr lang="es-ES_tradnl" dirty="0"/>
            </a:br>
            <a:endParaRPr lang="en-US" dirty="0"/>
          </a:p>
        </p:txBody>
      </p:sp>
      <p:sp>
        <p:nvSpPr>
          <p:cNvPr id="3" name="Content Placeholder 2"/>
          <p:cNvSpPr>
            <a:spLocks noGrp="1"/>
          </p:cNvSpPr>
          <p:nvPr>
            <p:ph idx="1"/>
          </p:nvPr>
        </p:nvSpPr>
        <p:spPr/>
        <p:txBody>
          <a:bodyPr/>
          <a:lstStyle/>
          <a:p>
            <a:endParaRPr lang="es-ES" dirty="0" smtClean="0"/>
          </a:p>
          <a:p>
            <a:r>
              <a:rPr lang="es-ES" dirty="0" smtClean="0"/>
              <a:t>La </a:t>
            </a:r>
            <a:r>
              <a:rPr lang="es-ES" dirty="0"/>
              <a:t>LNM establece </a:t>
            </a:r>
            <a:r>
              <a:rPr lang="es-ES" dirty="0" smtClean="0"/>
              <a:t>adicionalmente:</a:t>
            </a:r>
            <a:endParaRPr lang="es-ES" dirty="0"/>
          </a:p>
          <a:p>
            <a:pPr lvl="1"/>
            <a:r>
              <a:rPr lang="es-ES" dirty="0" smtClean="0"/>
              <a:t>una </a:t>
            </a:r>
            <a:r>
              <a:rPr lang="es-ES" b="1" dirty="0"/>
              <a:t>presunción de armador </a:t>
            </a:r>
            <a:r>
              <a:rPr lang="es-ES" dirty="0"/>
              <a:t>(artículo 148 de la LNM) de forma que, a falta de inscripción en otro sentido y </a:t>
            </a:r>
            <a:r>
              <a:rPr lang="es-ES" dirty="0" smtClean="0"/>
              <a:t>salvo prueba </a:t>
            </a:r>
            <a:r>
              <a:rPr lang="es-ES" dirty="0"/>
              <a:t>en contrario, se considerará armador al propietario que figure inscrito en el Registro de Bienes Muebles;</a:t>
            </a:r>
          </a:p>
          <a:p>
            <a:pPr lvl="1"/>
            <a:r>
              <a:rPr lang="es-ES" dirty="0" smtClean="0"/>
              <a:t>que </a:t>
            </a:r>
            <a:r>
              <a:rPr lang="es-ES" dirty="0"/>
              <a:t>el armador que dedique el buque a la navegación con fines empresariales deberá inscribirse en el </a:t>
            </a:r>
            <a:r>
              <a:rPr lang="es-ES" dirty="0" smtClean="0"/>
              <a:t>Registro Mercantil </a:t>
            </a:r>
            <a:r>
              <a:rPr lang="es-ES" dirty="0"/>
              <a:t>(artículo 146 de la LNM);</a:t>
            </a:r>
          </a:p>
          <a:p>
            <a:pPr lvl="1"/>
            <a:r>
              <a:rPr lang="es-ES" dirty="0" smtClean="0"/>
              <a:t>que </a:t>
            </a:r>
            <a:r>
              <a:rPr lang="es-ES" dirty="0"/>
              <a:t>el armador no propietario podrá inscribir dicha condición en el Registro de Bienes Muebles (artículo 147 de </a:t>
            </a:r>
            <a:r>
              <a:rPr lang="es-ES" dirty="0" smtClean="0"/>
              <a:t>la</a:t>
            </a:r>
            <a:r>
              <a:rPr lang="en-US" dirty="0" smtClean="0"/>
              <a:t>LNM</a:t>
            </a:r>
            <a:r>
              <a:rPr lang="en-US" dirty="0"/>
              <a:t>); y</a:t>
            </a:r>
          </a:p>
          <a:p>
            <a:pPr lvl="1"/>
            <a:r>
              <a:rPr lang="es-ES" dirty="0" smtClean="0"/>
              <a:t>que </a:t>
            </a:r>
            <a:r>
              <a:rPr lang="es-ES" dirty="0"/>
              <a:t>el propietario estará facultado para solicitar la inscripción del armador no propietario.</a:t>
            </a:r>
          </a:p>
          <a:p>
            <a:endParaRPr lang="es-ES" dirty="0"/>
          </a:p>
          <a:p>
            <a:endParaRPr lang="en-US" dirty="0"/>
          </a:p>
        </p:txBody>
      </p:sp>
    </p:spTree>
    <p:extLst>
      <p:ext uri="{BB962C8B-B14F-4D97-AF65-F5344CB8AC3E}">
        <p14:creationId xmlns:p14="http://schemas.microsoft.com/office/powerpoint/2010/main" val="2070688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Propietario, armador y naviero. Limitación de responsabilidad </a:t>
            </a:r>
            <a:br>
              <a:rPr lang="es-ES_tradnl" dirty="0"/>
            </a:br>
            <a:endParaRPr lang="es-ES" dirty="0"/>
          </a:p>
        </p:txBody>
      </p:sp>
      <p:sp>
        <p:nvSpPr>
          <p:cNvPr id="3" name="Content Placeholder 2"/>
          <p:cNvSpPr>
            <a:spLocks noGrp="1"/>
          </p:cNvSpPr>
          <p:nvPr>
            <p:ph idx="1"/>
          </p:nvPr>
        </p:nvSpPr>
        <p:spPr/>
        <p:txBody>
          <a:bodyPr/>
          <a:lstStyle/>
          <a:p>
            <a:r>
              <a:rPr lang="es-ES" dirty="0" smtClean="0"/>
              <a:t>La </a:t>
            </a:r>
            <a:r>
              <a:rPr lang="es-ES" b="1" dirty="0"/>
              <a:t>limitación de </a:t>
            </a:r>
            <a:r>
              <a:rPr lang="es-ES" b="1" dirty="0" smtClean="0"/>
              <a:t>responsabilidad </a:t>
            </a:r>
            <a:r>
              <a:rPr lang="es-ES" dirty="0" smtClean="0"/>
              <a:t>de la empresa naviera</a:t>
            </a:r>
            <a:r>
              <a:rPr lang="es-ES" b="1" dirty="0" smtClean="0"/>
              <a:t> </a:t>
            </a:r>
            <a:r>
              <a:rPr lang="es-ES" dirty="0" smtClean="0"/>
              <a:t>es</a:t>
            </a:r>
            <a:r>
              <a:rPr lang="es-ES" b="1" dirty="0" smtClean="0"/>
              <a:t> consustancial al sector marítimo </a:t>
            </a:r>
            <a:r>
              <a:rPr lang="es-ES" dirty="0" smtClean="0"/>
              <a:t>(como al aeronáutico y otros) por el alto riesgo que conlleva y, de hecho, existe desde que nace el Derecho Marítimo. La institución no se </a:t>
            </a:r>
            <a:r>
              <a:rPr lang="es-ES" dirty="0"/>
              <a:t>aplica en </a:t>
            </a:r>
            <a:r>
              <a:rPr lang="es-ES" dirty="0" smtClean="0"/>
              <a:t>todo caso</a:t>
            </a:r>
            <a:r>
              <a:rPr lang="es-ES" dirty="0"/>
              <a:t>, sino sólo en los siguientes supuestos</a:t>
            </a:r>
            <a:r>
              <a:rPr lang="es-ES" dirty="0" smtClean="0"/>
              <a:t>:</a:t>
            </a:r>
          </a:p>
          <a:p>
            <a:pPr lvl="1"/>
            <a:r>
              <a:rPr lang="en-US" sz="1400" b="1" dirty="0" smtClean="0"/>
              <a:t>V</a:t>
            </a:r>
            <a:r>
              <a:rPr lang="es-ES" sz="1400" b="1" dirty="0" err="1"/>
              <a:t>ía</a:t>
            </a:r>
            <a:r>
              <a:rPr lang="es-ES" sz="1400" b="1" dirty="0"/>
              <a:t> global</a:t>
            </a:r>
            <a:r>
              <a:rPr lang="es-ES" sz="1400" dirty="0"/>
              <a:t>: Responsabilidad por </a:t>
            </a:r>
            <a:r>
              <a:rPr lang="es-ES" sz="1400" b="1" dirty="0"/>
              <a:t>reclamaciones marítimas </a:t>
            </a:r>
            <a:r>
              <a:rPr lang="es-ES" sz="1400" dirty="0"/>
              <a:t>(LNM y </a:t>
            </a:r>
            <a:r>
              <a:rPr lang="en-US" sz="1400" dirty="0" err="1"/>
              <a:t>Convenio</a:t>
            </a:r>
            <a:r>
              <a:rPr lang="en-US" sz="1400" dirty="0"/>
              <a:t> de </a:t>
            </a:r>
            <a:r>
              <a:rPr lang="en-US" sz="1400" dirty="0" err="1"/>
              <a:t>Londres</a:t>
            </a:r>
            <a:r>
              <a:rPr lang="en-US" sz="1400" dirty="0"/>
              <a:t> de 1976 -</a:t>
            </a:r>
            <a:r>
              <a:rPr lang="en-US" sz="1400" dirty="0" err="1"/>
              <a:t>ratificado</a:t>
            </a:r>
            <a:r>
              <a:rPr lang="en-US" sz="1400" dirty="0"/>
              <a:t> </a:t>
            </a:r>
            <a:r>
              <a:rPr lang="en-US" sz="1400" dirty="0" err="1"/>
              <a:t>por</a:t>
            </a:r>
            <a:r>
              <a:rPr lang="en-US" sz="1400" dirty="0"/>
              <a:t> </a:t>
            </a:r>
            <a:r>
              <a:rPr lang="en-US" sz="1400" dirty="0" err="1"/>
              <a:t>España</a:t>
            </a:r>
            <a:r>
              <a:rPr lang="en-US" sz="1400" dirty="0"/>
              <a:t>-). </a:t>
            </a:r>
            <a:endParaRPr lang="es-ES" sz="1400" dirty="0"/>
          </a:p>
          <a:p>
            <a:pPr lvl="1"/>
            <a:endParaRPr lang="en-US" sz="1400" b="1" dirty="0" smtClean="0"/>
          </a:p>
          <a:p>
            <a:pPr lvl="1"/>
            <a:r>
              <a:rPr lang="en-US" sz="1400" b="1" dirty="0" err="1" smtClean="0"/>
              <a:t>Vías</a:t>
            </a:r>
            <a:r>
              <a:rPr lang="en-US" sz="1400" b="1" dirty="0" smtClean="0"/>
              <a:t> </a:t>
            </a:r>
            <a:r>
              <a:rPr lang="en-US" sz="1400" b="1" dirty="0" err="1" smtClean="0"/>
              <a:t>específicas</a:t>
            </a:r>
            <a:r>
              <a:rPr lang="en-US" sz="1400" dirty="0" smtClean="0"/>
              <a:t>, </a:t>
            </a:r>
            <a:r>
              <a:rPr lang="en-US" sz="1400" dirty="0" err="1" smtClean="0"/>
              <a:t>destacando</a:t>
            </a:r>
            <a:r>
              <a:rPr lang="en-US" sz="1400" dirty="0" smtClean="0"/>
              <a:t> (entre </a:t>
            </a:r>
            <a:r>
              <a:rPr lang="en-US" sz="1400" dirty="0" err="1" smtClean="0"/>
              <a:t>otras</a:t>
            </a:r>
            <a:r>
              <a:rPr lang="en-US" sz="1400" dirty="0" smtClean="0"/>
              <a:t>):</a:t>
            </a:r>
          </a:p>
          <a:p>
            <a:pPr lvl="2"/>
            <a:r>
              <a:rPr lang="en-US" sz="1200" dirty="0" err="1" smtClean="0"/>
              <a:t>Responsabilidades</a:t>
            </a:r>
            <a:r>
              <a:rPr lang="en-US" sz="1200" dirty="0" smtClean="0"/>
              <a:t> </a:t>
            </a:r>
            <a:r>
              <a:rPr lang="en-US" sz="1200" dirty="0" err="1" smtClean="0"/>
              <a:t>civiles</a:t>
            </a:r>
            <a:r>
              <a:rPr lang="en-US" sz="1200" dirty="0" smtClean="0"/>
              <a:t> </a:t>
            </a:r>
            <a:r>
              <a:rPr lang="en-US" sz="1200" dirty="0" err="1" smtClean="0"/>
              <a:t>limitadas</a:t>
            </a:r>
            <a:r>
              <a:rPr lang="en-US" sz="1200" dirty="0" smtClean="0"/>
              <a:t> </a:t>
            </a:r>
            <a:r>
              <a:rPr lang="en-US" sz="1200" dirty="0" err="1" smtClean="0"/>
              <a:t>derivadas</a:t>
            </a:r>
            <a:r>
              <a:rPr lang="en-US" sz="1200" dirty="0" smtClean="0"/>
              <a:t> del </a:t>
            </a:r>
            <a:r>
              <a:rPr lang="en-US" sz="1200" b="1" dirty="0" err="1" smtClean="0"/>
              <a:t>abordaje</a:t>
            </a:r>
            <a:r>
              <a:rPr lang="en-US" sz="1200" dirty="0" smtClean="0"/>
              <a:t> (LNM y </a:t>
            </a:r>
            <a:r>
              <a:rPr lang="en-US" sz="1200" dirty="0" err="1" smtClean="0"/>
              <a:t>Convenio</a:t>
            </a:r>
            <a:r>
              <a:rPr lang="en-US" sz="1200" dirty="0" smtClean="0"/>
              <a:t> de </a:t>
            </a:r>
            <a:r>
              <a:rPr lang="en-US" sz="1200" dirty="0" err="1" smtClean="0"/>
              <a:t>Bruselas</a:t>
            </a:r>
            <a:r>
              <a:rPr lang="en-US" sz="1200" dirty="0" smtClean="0"/>
              <a:t> de 1910 ). </a:t>
            </a:r>
            <a:endParaRPr lang="es-ES" sz="1200" dirty="0"/>
          </a:p>
          <a:p>
            <a:pPr lvl="2"/>
            <a:r>
              <a:rPr lang="es-ES" sz="1200" dirty="0" smtClean="0"/>
              <a:t>Responsabilidad limitada del </a:t>
            </a:r>
            <a:r>
              <a:rPr lang="es-ES" sz="1200" dirty="0"/>
              <a:t>porteador marítimo en el </a:t>
            </a:r>
            <a:r>
              <a:rPr lang="es-ES" sz="1200" b="1" dirty="0"/>
              <a:t>transporte marítimo </a:t>
            </a:r>
            <a:r>
              <a:rPr lang="es-ES" sz="1200" dirty="0" smtClean="0"/>
              <a:t>de mercancías </a:t>
            </a:r>
            <a:r>
              <a:rPr lang="es-ES" sz="1200" dirty="0"/>
              <a:t>en régimen de conocimiento de embarque (LNM y Reglas de la </a:t>
            </a:r>
            <a:r>
              <a:rPr lang="es-ES" sz="1200" dirty="0" smtClean="0"/>
              <a:t>Haya-Visby</a:t>
            </a:r>
            <a:r>
              <a:rPr lang="es-ES" sz="1200" dirty="0"/>
              <a:t>) y de pasajeros </a:t>
            </a:r>
            <a:r>
              <a:rPr lang="es-ES" sz="1200" dirty="0" smtClean="0"/>
              <a:t>(LNM y Convenio </a:t>
            </a:r>
            <a:r>
              <a:rPr lang="es-ES" sz="1200" dirty="0"/>
              <a:t>de Atenas). </a:t>
            </a:r>
          </a:p>
          <a:p>
            <a:pPr lvl="2"/>
            <a:r>
              <a:rPr lang="es-ES" sz="1200" dirty="0" smtClean="0"/>
              <a:t>Responsabilidad limitada por </a:t>
            </a:r>
            <a:r>
              <a:rPr lang="es-ES" sz="1200" b="1" dirty="0"/>
              <a:t>contaminación por hidrocarburos </a:t>
            </a:r>
            <a:r>
              <a:rPr lang="es-ES" sz="1200" dirty="0"/>
              <a:t>como </a:t>
            </a:r>
            <a:r>
              <a:rPr lang="es-ES" sz="1200" dirty="0" smtClean="0"/>
              <a:t>carga (</a:t>
            </a:r>
            <a:r>
              <a:rPr lang="es-ES" sz="1200" dirty="0"/>
              <a:t>Convenios CLC, Fondo y Fondo Cope) y como combustible (</a:t>
            </a:r>
            <a:r>
              <a:rPr lang="es-ES" sz="1200" i="1" dirty="0" smtClean="0"/>
              <a:t>Bunkers </a:t>
            </a:r>
            <a:r>
              <a:rPr lang="es-ES" sz="1200" i="1" dirty="0" err="1" smtClean="0"/>
              <a:t>Convention</a:t>
            </a:r>
            <a:r>
              <a:rPr lang="es-ES" sz="1200" dirty="0"/>
              <a:t>). </a:t>
            </a:r>
            <a:endParaRPr lang="es-ES" sz="1200" dirty="0" smtClean="0"/>
          </a:p>
          <a:p>
            <a:pPr lvl="2"/>
            <a:r>
              <a:rPr lang="es-ES" sz="1200" dirty="0" smtClean="0"/>
              <a:t>Limitación de responsabilidad por </a:t>
            </a:r>
            <a:r>
              <a:rPr lang="es-ES" sz="1200" b="1" dirty="0" smtClean="0"/>
              <a:t>abandono a los aseguradores</a:t>
            </a:r>
            <a:r>
              <a:rPr lang="es-ES" sz="1200" dirty="0" smtClean="0"/>
              <a:t>.</a:t>
            </a:r>
          </a:p>
          <a:p>
            <a:pPr marL="1074738" lvl="2" indent="0">
              <a:buNone/>
            </a:pPr>
            <a:endParaRPr lang="es-ES" dirty="0"/>
          </a:p>
        </p:txBody>
      </p:sp>
    </p:spTree>
    <p:extLst>
      <p:ext uri="{BB962C8B-B14F-4D97-AF65-F5344CB8AC3E}">
        <p14:creationId xmlns:p14="http://schemas.microsoft.com/office/powerpoint/2010/main" val="1394643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Propietario, armador y naviero. Limitación de responsabilidad</a:t>
            </a:r>
            <a:endParaRPr lang="en-US" dirty="0"/>
          </a:p>
        </p:txBody>
      </p:sp>
      <p:sp>
        <p:nvSpPr>
          <p:cNvPr id="3" name="Content Placeholder 2"/>
          <p:cNvSpPr>
            <a:spLocks noGrp="1"/>
          </p:cNvSpPr>
          <p:nvPr>
            <p:ph idx="1"/>
          </p:nvPr>
        </p:nvSpPr>
        <p:spPr/>
        <p:txBody>
          <a:bodyPr/>
          <a:lstStyle/>
          <a:p>
            <a:pPr lvl="2"/>
            <a:endParaRPr lang="es-ES" dirty="0" smtClean="0"/>
          </a:p>
          <a:p>
            <a:pPr lvl="2"/>
            <a:endParaRPr lang="es-ES" dirty="0"/>
          </a:p>
          <a:p>
            <a:r>
              <a:rPr lang="en-US" dirty="0" smtClean="0"/>
              <a:t>Las </a:t>
            </a:r>
            <a:r>
              <a:rPr lang="en-US" dirty="0" err="1" smtClean="0"/>
              <a:t>empresas</a:t>
            </a:r>
            <a:r>
              <a:rPr lang="en-US" dirty="0" smtClean="0"/>
              <a:t> </a:t>
            </a:r>
            <a:r>
              <a:rPr lang="es-ES" dirty="0" smtClean="0"/>
              <a:t>navieras </a:t>
            </a:r>
            <a:r>
              <a:rPr lang="es-ES" dirty="0"/>
              <a:t>podrán beneficiarse de la limitación de responsabilidad </a:t>
            </a:r>
            <a:r>
              <a:rPr lang="es-ES" b="1" dirty="0"/>
              <a:t>optando por la vía global </a:t>
            </a:r>
            <a:r>
              <a:rPr lang="es-ES" dirty="0"/>
              <a:t>(LNM y Convenio de Londres de 1976 de reclamaciones marítimas) </a:t>
            </a:r>
            <a:r>
              <a:rPr lang="es-ES" b="1" dirty="0"/>
              <a:t>o por las vías específicas </a:t>
            </a:r>
            <a:r>
              <a:rPr lang="es-ES" dirty="0"/>
              <a:t>antes comentadas (abordaje, transporte, abandono, etc.) que les puedan ser aplicables.</a:t>
            </a:r>
            <a:endParaRPr lang="en-US" dirty="0"/>
          </a:p>
          <a:p>
            <a:endParaRPr lang="en-US" b="1" dirty="0"/>
          </a:p>
          <a:p>
            <a:r>
              <a:rPr lang="en-US" b="1" dirty="0"/>
              <a:t>La LNM </a:t>
            </a:r>
            <a:r>
              <a:rPr lang="es-ES" b="1" dirty="0"/>
              <a:t>ha simplificado </a:t>
            </a:r>
            <a:r>
              <a:rPr lang="es-ES" dirty="0"/>
              <a:t>notablemente la institución (al derogar expresamente el  supuesto nacional del </a:t>
            </a:r>
            <a:r>
              <a:rPr lang="es-ES" dirty="0" err="1"/>
              <a:t>Cco</a:t>
            </a:r>
            <a:r>
              <a:rPr lang="es-ES" dirty="0"/>
              <a:t> hasta ahora </a:t>
            </a:r>
            <a:r>
              <a:rPr lang="es-ES" dirty="0" smtClean="0"/>
              <a:t>aplicable </a:t>
            </a:r>
            <a:r>
              <a:rPr lang="es-ES" dirty="0"/>
              <a:t>del abandono del buque a los acreedores) y </a:t>
            </a:r>
            <a:r>
              <a:rPr lang="es-ES" b="1" dirty="0"/>
              <a:t>uniformado </a:t>
            </a:r>
            <a:r>
              <a:rPr lang="es-ES" dirty="0"/>
              <a:t>completamente la misma, pues, a partir de ahora, los supuestos antes vistos de limitación de responsabilidad (los específicos y el global) serán los únicos </a:t>
            </a:r>
            <a:r>
              <a:rPr lang="en-US" dirty="0" err="1" smtClean="0"/>
              <a:t>aplicables</a:t>
            </a:r>
            <a:r>
              <a:rPr lang="en-US" dirty="0" smtClean="0"/>
              <a:t>.</a:t>
            </a:r>
            <a:endParaRPr lang="en-US" dirty="0"/>
          </a:p>
        </p:txBody>
      </p:sp>
    </p:spTree>
    <p:extLst>
      <p:ext uri="{BB962C8B-B14F-4D97-AF65-F5344CB8AC3E}">
        <p14:creationId xmlns:p14="http://schemas.microsoft.com/office/powerpoint/2010/main" val="1650499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Propietario, armador y naviero. Limitación de responsabilidad</a:t>
            </a:r>
            <a:endParaRPr lang="en-US" dirty="0"/>
          </a:p>
        </p:txBody>
      </p:sp>
      <p:sp>
        <p:nvSpPr>
          <p:cNvPr id="3" name="Content Placeholder 2"/>
          <p:cNvSpPr>
            <a:spLocks noGrp="1"/>
          </p:cNvSpPr>
          <p:nvPr>
            <p:ph idx="1"/>
          </p:nvPr>
        </p:nvSpPr>
        <p:spPr/>
        <p:txBody>
          <a:bodyPr/>
          <a:lstStyle/>
          <a:p>
            <a:pPr lvl="2"/>
            <a:endParaRPr lang="es-ES" dirty="0"/>
          </a:p>
          <a:p>
            <a:r>
              <a:rPr lang="en-US" altLang="en-US" dirty="0" smtClean="0"/>
              <a:t>El </a:t>
            </a:r>
            <a:r>
              <a:rPr lang="en-US" altLang="en-US" b="1" dirty="0" err="1" smtClean="0"/>
              <a:t>abandono</a:t>
            </a:r>
            <a:r>
              <a:rPr lang="en-US" altLang="en-US" b="1" dirty="0" smtClean="0"/>
              <a:t> a los </a:t>
            </a:r>
            <a:r>
              <a:rPr lang="en-US" altLang="en-US" b="1" dirty="0" err="1" smtClean="0"/>
              <a:t>aseguradores</a:t>
            </a:r>
            <a:r>
              <a:rPr lang="en-US" altLang="en-US" dirty="0" smtClean="0"/>
              <a:t> (</a:t>
            </a:r>
            <a:r>
              <a:rPr lang="en-US" altLang="en-US" dirty="0" err="1" smtClean="0"/>
              <a:t>como</a:t>
            </a:r>
            <a:r>
              <a:rPr lang="en-US" altLang="en-US" dirty="0" smtClean="0"/>
              <a:t> </a:t>
            </a:r>
            <a:r>
              <a:rPr lang="en-US" altLang="en-US" dirty="0" err="1" smtClean="0"/>
              <a:t>una</a:t>
            </a:r>
            <a:r>
              <a:rPr lang="en-US" altLang="en-US" dirty="0" smtClean="0"/>
              <a:t> forma de </a:t>
            </a:r>
            <a:r>
              <a:rPr lang="en-US" altLang="en-US" dirty="0" err="1" smtClean="0"/>
              <a:t>limitar</a:t>
            </a:r>
            <a:r>
              <a:rPr lang="en-US" altLang="en-US" dirty="0" smtClean="0"/>
              <a:t> la </a:t>
            </a:r>
            <a:r>
              <a:rPr lang="en-US" altLang="en-US" dirty="0" err="1" smtClean="0"/>
              <a:t>responsabilidad</a:t>
            </a:r>
            <a:r>
              <a:rPr lang="en-US" altLang="en-US" dirty="0" smtClean="0"/>
              <a:t> de las </a:t>
            </a:r>
            <a:r>
              <a:rPr lang="en-US" altLang="en-US" dirty="0" err="1" smtClean="0"/>
              <a:t>empresas</a:t>
            </a:r>
            <a:r>
              <a:rPr lang="en-US" altLang="en-US" dirty="0" smtClean="0"/>
              <a:t> </a:t>
            </a:r>
            <a:r>
              <a:rPr lang="en-US" altLang="en-US" dirty="0" err="1" smtClean="0"/>
              <a:t>navieras</a:t>
            </a:r>
            <a:r>
              <a:rPr lang="en-US" altLang="en-US" dirty="0" smtClean="0"/>
              <a:t>) </a:t>
            </a:r>
            <a:r>
              <a:rPr lang="en-US" altLang="en-US" dirty="0" err="1" smtClean="0"/>
              <a:t>es</a:t>
            </a:r>
            <a:r>
              <a:rPr lang="en-US" altLang="en-US" dirty="0" smtClean="0"/>
              <a:t> </a:t>
            </a:r>
            <a:r>
              <a:rPr lang="en-US" altLang="en-US" dirty="0" err="1" smtClean="0"/>
              <a:t>sólo</a:t>
            </a:r>
            <a:r>
              <a:rPr lang="en-US" altLang="en-US" dirty="0" smtClean="0"/>
              <a:t> </a:t>
            </a:r>
            <a:r>
              <a:rPr lang="en-US" altLang="en-US" b="1" dirty="0" smtClean="0"/>
              <a:t>a </a:t>
            </a:r>
            <a:r>
              <a:rPr lang="en-US" altLang="en-US" b="1" dirty="0" err="1"/>
              <a:t>elección</a:t>
            </a:r>
            <a:r>
              <a:rPr lang="en-US" altLang="en-US" b="1" dirty="0"/>
              <a:t> del </a:t>
            </a:r>
            <a:r>
              <a:rPr lang="en-US" altLang="en-US" b="1" dirty="0" err="1" smtClean="0"/>
              <a:t>asegurado</a:t>
            </a:r>
            <a:r>
              <a:rPr lang="en-US" altLang="en-US" dirty="0" smtClean="0"/>
              <a:t> y </a:t>
            </a:r>
            <a:r>
              <a:rPr lang="en-US" altLang="en-US" dirty="0" err="1" smtClean="0"/>
              <a:t>siempre</a:t>
            </a:r>
            <a:r>
              <a:rPr lang="en-US" altLang="en-US" dirty="0" smtClean="0"/>
              <a:t> </a:t>
            </a:r>
            <a:r>
              <a:rPr lang="en-US" altLang="en-US" b="1" dirty="0" err="1" smtClean="0"/>
              <a:t>debe</a:t>
            </a:r>
            <a:r>
              <a:rPr lang="en-US" altLang="en-US" b="1" dirty="0" smtClean="0"/>
              <a:t> </a:t>
            </a:r>
            <a:r>
              <a:rPr lang="en-US" altLang="en-US" b="1" dirty="0" err="1" smtClean="0"/>
              <a:t>ser</a:t>
            </a:r>
            <a:r>
              <a:rPr lang="en-US" altLang="en-US" b="1" dirty="0" smtClean="0"/>
              <a:t> total</a:t>
            </a:r>
            <a:r>
              <a:rPr lang="en-US" altLang="en-US" dirty="0" smtClean="0"/>
              <a:t> (</a:t>
            </a:r>
            <a:r>
              <a:rPr lang="en-US" altLang="en-US" dirty="0" err="1" smtClean="0"/>
              <a:t>cosas</a:t>
            </a:r>
            <a:r>
              <a:rPr lang="en-US" altLang="en-US" dirty="0" smtClean="0"/>
              <a:t> </a:t>
            </a:r>
            <a:r>
              <a:rPr lang="en-US" altLang="en-US" dirty="0" err="1" smtClean="0"/>
              <a:t>aseguradas</a:t>
            </a:r>
            <a:r>
              <a:rPr lang="en-US" altLang="en-US" dirty="0" smtClean="0"/>
              <a:t>) </a:t>
            </a:r>
            <a:r>
              <a:rPr lang="en-US" altLang="en-US" b="1" dirty="0"/>
              <a:t>e </a:t>
            </a:r>
            <a:r>
              <a:rPr lang="en-US" altLang="en-US" b="1" dirty="0" err="1" smtClean="0"/>
              <a:t>incondicional</a:t>
            </a:r>
            <a:r>
              <a:rPr lang="en-US" altLang="en-US" dirty="0"/>
              <a:t>.</a:t>
            </a:r>
          </a:p>
          <a:p>
            <a:r>
              <a:rPr lang="en-US" altLang="en-US" dirty="0"/>
              <a:t>El </a:t>
            </a:r>
            <a:r>
              <a:rPr lang="en-US" altLang="en-US" b="1" dirty="0" err="1"/>
              <a:t>abandono</a:t>
            </a:r>
            <a:r>
              <a:rPr lang="en-US" altLang="en-US" b="1" dirty="0"/>
              <a:t> </a:t>
            </a:r>
            <a:r>
              <a:rPr lang="en-US" altLang="en-US" b="1" dirty="0" err="1"/>
              <a:t>sólo</a:t>
            </a:r>
            <a:r>
              <a:rPr lang="en-US" altLang="en-US" b="1" dirty="0"/>
              <a:t> </a:t>
            </a:r>
            <a:r>
              <a:rPr lang="en-US" altLang="en-US" b="1" dirty="0" err="1"/>
              <a:t>es</a:t>
            </a:r>
            <a:r>
              <a:rPr lang="en-US" altLang="en-US" b="1" dirty="0"/>
              <a:t> </a:t>
            </a:r>
            <a:r>
              <a:rPr lang="en-US" altLang="en-US" b="1" dirty="0" err="1"/>
              <a:t>válido</a:t>
            </a:r>
            <a:r>
              <a:rPr lang="en-US" altLang="en-US" b="1" dirty="0"/>
              <a:t> </a:t>
            </a:r>
            <a:r>
              <a:rPr lang="en-US" altLang="en-US" b="1" dirty="0" err="1"/>
              <a:t>si</a:t>
            </a:r>
            <a:r>
              <a:rPr lang="en-US" altLang="en-US" b="1" dirty="0"/>
              <a:t> lo </a:t>
            </a:r>
            <a:r>
              <a:rPr lang="en-US" altLang="en-US" b="1" dirty="0" err="1"/>
              <a:t>acepta</a:t>
            </a:r>
            <a:r>
              <a:rPr lang="en-US" altLang="en-US" b="1" dirty="0"/>
              <a:t> el </a:t>
            </a:r>
            <a:r>
              <a:rPr lang="en-US" altLang="en-US" b="1" dirty="0" err="1" smtClean="0"/>
              <a:t>asegurador</a:t>
            </a:r>
            <a:r>
              <a:rPr lang="en-US" altLang="en-US" b="1" dirty="0" smtClean="0"/>
              <a:t> </a:t>
            </a:r>
            <a:r>
              <a:rPr lang="en-US" altLang="en-US" dirty="0" smtClean="0"/>
              <a:t>(a </a:t>
            </a:r>
            <a:r>
              <a:rPr lang="en-US" altLang="en-US" dirty="0" err="1" smtClean="0"/>
              <a:t>diferencia</a:t>
            </a:r>
            <a:r>
              <a:rPr lang="en-US" altLang="en-US" dirty="0" smtClean="0"/>
              <a:t> de lo que </a:t>
            </a:r>
            <a:r>
              <a:rPr lang="en-US" altLang="en-US" dirty="0" err="1" smtClean="0"/>
              <a:t>asta</a:t>
            </a:r>
            <a:r>
              <a:rPr lang="en-US" altLang="en-US" dirty="0" smtClean="0"/>
              <a:t> </a:t>
            </a:r>
            <a:r>
              <a:rPr lang="en-US" altLang="en-US" dirty="0" err="1" smtClean="0"/>
              <a:t>ahora</a:t>
            </a:r>
            <a:r>
              <a:rPr lang="en-US" altLang="en-US" dirty="0" smtClean="0"/>
              <a:t> </a:t>
            </a:r>
            <a:r>
              <a:rPr lang="en-US" altLang="en-US" dirty="0" err="1" smtClean="0"/>
              <a:t>establecía</a:t>
            </a:r>
            <a:r>
              <a:rPr lang="en-US" altLang="en-US" dirty="0" smtClean="0"/>
              <a:t> el </a:t>
            </a:r>
            <a:r>
              <a:rPr lang="en-US" altLang="en-US" dirty="0" err="1" smtClean="0"/>
              <a:t>Cco</a:t>
            </a:r>
            <a:r>
              <a:rPr lang="en-US" altLang="en-US" dirty="0" smtClean="0"/>
              <a:t>) </a:t>
            </a:r>
            <a:r>
              <a:rPr lang="en-US" altLang="en-US" b="1" dirty="0"/>
              <a:t>o se </a:t>
            </a:r>
            <a:r>
              <a:rPr lang="en-US" altLang="en-US" b="1" dirty="0" err="1"/>
              <a:t>declara</a:t>
            </a:r>
            <a:r>
              <a:rPr lang="en-US" altLang="en-US" b="1" dirty="0"/>
              <a:t> </a:t>
            </a:r>
            <a:r>
              <a:rPr lang="en-US" altLang="en-US" b="1" dirty="0" err="1"/>
              <a:t>judicialmente</a:t>
            </a:r>
            <a:r>
              <a:rPr lang="en-US" altLang="en-US" b="1" dirty="0"/>
              <a:t> </a:t>
            </a:r>
            <a:r>
              <a:rPr lang="en-US" altLang="en-US" b="1" dirty="0" err="1"/>
              <a:t>válido</a:t>
            </a:r>
            <a:r>
              <a:rPr lang="en-US" altLang="en-US" dirty="0"/>
              <a:t>. </a:t>
            </a:r>
            <a:r>
              <a:rPr lang="en-US" altLang="en-US" dirty="0" err="1"/>
              <a:t>En</a:t>
            </a:r>
            <a:r>
              <a:rPr lang="en-US" altLang="en-US" dirty="0"/>
              <a:t> </a:t>
            </a:r>
            <a:r>
              <a:rPr lang="en-US" altLang="en-US" dirty="0" err="1"/>
              <a:t>tal</a:t>
            </a:r>
            <a:r>
              <a:rPr lang="en-US" altLang="en-US" dirty="0"/>
              <a:t> </a:t>
            </a:r>
            <a:r>
              <a:rPr lang="en-US" altLang="en-US" dirty="0" err="1"/>
              <a:t>caso</a:t>
            </a:r>
            <a:r>
              <a:rPr lang="en-US" altLang="en-US" dirty="0"/>
              <a:t>, </a:t>
            </a:r>
            <a:r>
              <a:rPr lang="en-US" altLang="en-US" b="1" dirty="0"/>
              <a:t>el </a:t>
            </a:r>
            <a:r>
              <a:rPr lang="en-US" altLang="en-US" b="1" dirty="0" err="1"/>
              <a:t>asegurador</a:t>
            </a:r>
            <a:r>
              <a:rPr lang="en-US" altLang="en-US" b="1" dirty="0"/>
              <a:t> </a:t>
            </a:r>
            <a:r>
              <a:rPr lang="en-US" altLang="en-US" b="1" dirty="0" err="1"/>
              <a:t>será</a:t>
            </a:r>
            <a:r>
              <a:rPr lang="en-US" altLang="en-US" b="1" dirty="0"/>
              <a:t> </a:t>
            </a:r>
            <a:r>
              <a:rPr lang="en-US" altLang="en-US" b="1" dirty="0" err="1"/>
              <a:t>propietario</a:t>
            </a:r>
            <a:r>
              <a:rPr lang="en-US" altLang="en-US" b="1" dirty="0"/>
              <a:t> de las </a:t>
            </a:r>
            <a:r>
              <a:rPr lang="en-US" altLang="en-US" b="1" dirty="0" err="1"/>
              <a:t>cosas</a:t>
            </a:r>
            <a:r>
              <a:rPr lang="en-US" altLang="en-US" b="1" dirty="0"/>
              <a:t> </a:t>
            </a:r>
            <a:r>
              <a:rPr lang="en-US" altLang="en-US" b="1" dirty="0" err="1"/>
              <a:t>aseguradas</a:t>
            </a:r>
            <a:r>
              <a:rPr lang="en-US" altLang="en-US" dirty="0"/>
              <a:t> (</a:t>
            </a:r>
            <a:r>
              <a:rPr lang="en-US" altLang="en-US" dirty="0" err="1"/>
              <a:t>buque</a:t>
            </a:r>
            <a:r>
              <a:rPr lang="en-US" altLang="en-US" dirty="0"/>
              <a:t> o </a:t>
            </a:r>
            <a:r>
              <a:rPr lang="en-US" altLang="en-US" dirty="0" err="1"/>
              <a:t>mercancías</a:t>
            </a:r>
            <a:r>
              <a:rPr lang="en-US" altLang="en-US" dirty="0"/>
              <a:t>) </a:t>
            </a:r>
            <a:r>
              <a:rPr lang="en-US" altLang="en-US" b="1" dirty="0"/>
              <a:t>y el </a:t>
            </a:r>
            <a:r>
              <a:rPr lang="en-US" altLang="en-US" b="1" dirty="0" err="1"/>
              <a:t>asegurado</a:t>
            </a:r>
            <a:r>
              <a:rPr lang="en-US" altLang="en-US" b="1" dirty="0"/>
              <a:t> </a:t>
            </a:r>
            <a:r>
              <a:rPr lang="en-US" altLang="en-US" b="1" dirty="0" err="1"/>
              <a:t>recibirá</a:t>
            </a:r>
            <a:r>
              <a:rPr lang="en-US" altLang="en-US" b="1" dirty="0"/>
              <a:t> el </a:t>
            </a:r>
            <a:r>
              <a:rPr lang="en-US" altLang="en-US" b="1" dirty="0" err="1"/>
              <a:t>importe</a:t>
            </a:r>
            <a:r>
              <a:rPr lang="en-US" altLang="en-US" b="1" dirty="0"/>
              <a:t> total de la </a:t>
            </a:r>
            <a:r>
              <a:rPr lang="en-US" altLang="en-US" b="1" dirty="0" err="1"/>
              <a:t>suma</a:t>
            </a:r>
            <a:r>
              <a:rPr lang="en-US" altLang="en-US" b="1" dirty="0"/>
              <a:t> </a:t>
            </a:r>
            <a:r>
              <a:rPr lang="en-US" altLang="en-US" b="1" dirty="0" err="1"/>
              <a:t>asegurada</a:t>
            </a:r>
            <a:r>
              <a:rPr lang="en-US" altLang="en-US" dirty="0"/>
              <a:t> (del </a:t>
            </a:r>
            <a:r>
              <a:rPr lang="en-US" altLang="en-US" dirty="0" err="1"/>
              <a:t>buque</a:t>
            </a:r>
            <a:r>
              <a:rPr lang="en-US" altLang="en-US" dirty="0"/>
              <a:t> o de las </a:t>
            </a:r>
            <a:r>
              <a:rPr lang="en-US" altLang="en-US" dirty="0" err="1"/>
              <a:t>mercancías</a:t>
            </a:r>
            <a:r>
              <a:rPr lang="en-US" altLang="en-US" dirty="0"/>
              <a:t>).  </a:t>
            </a:r>
          </a:p>
          <a:p>
            <a:r>
              <a:rPr lang="en-US" altLang="en-US" dirty="0"/>
              <a:t>El </a:t>
            </a:r>
            <a:r>
              <a:rPr lang="en-US" altLang="en-US" b="1" dirty="0" err="1"/>
              <a:t>asegurado</a:t>
            </a:r>
            <a:r>
              <a:rPr lang="en-US" altLang="en-US" b="1" dirty="0"/>
              <a:t> </a:t>
            </a:r>
            <a:r>
              <a:rPr lang="en-US" altLang="en-US" b="1" dirty="0" err="1"/>
              <a:t>sólo</a:t>
            </a:r>
            <a:r>
              <a:rPr lang="en-US" altLang="en-US" b="1" dirty="0"/>
              <a:t> </a:t>
            </a:r>
            <a:r>
              <a:rPr lang="en-US" altLang="en-US" b="1" dirty="0" err="1"/>
              <a:t>podrá</a:t>
            </a:r>
            <a:r>
              <a:rPr lang="en-US" altLang="en-US" b="1" dirty="0"/>
              <a:t> </a:t>
            </a:r>
            <a:r>
              <a:rPr lang="en-US" altLang="en-US" b="1" dirty="0" err="1"/>
              <a:t>abandonar</a:t>
            </a:r>
            <a:r>
              <a:rPr lang="en-US" altLang="en-US" dirty="0"/>
              <a:t>: </a:t>
            </a:r>
          </a:p>
          <a:p>
            <a:pPr lvl="1"/>
            <a:r>
              <a:rPr lang="en-US" altLang="en-US" sz="1400" dirty="0"/>
              <a:t>el </a:t>
            </a:r>
            <a:r>
              <a:rPr lang="en-US" altLang="en-US" sz="1400" b="1" dirty="0" err="1"/>
              <a:t>buque</a:t>
            </a:r>
            <a:r>
              <a:rPr lang="en-US" altLang="en-US" sz="1400" b="1" dirty="0"/>
              <a:t> </a:t>
            </a:r>
            <a:r>
              <a:rPr lang="en-US" altLang="en-US" sz="1400" b="1" dirty="0" err="1"/>
              <a:t>asegurado</a:t>
            </a:r>
            <a:r>
              <a:rPr lang="en-US" altLang="en-US" sz="1400" dirty="0"/>
              <a:t> </a:t>
            </a:r>
            <a:r>
              <a:rPr lang="en-US" altLang="en-US" sz="1400" dirty="0" err="1"/>
              <a:t>en</a:t>
            </a:r>
            <a:r>
              <a:rPr lang="en-US" altLang="en-US" sz="1400" dirty="0"/>
              <a:t> </a:t>
            </a:r>
            <a:r>
              <a:rPr lang="en-US" altLang="en-US" sz="1400" dirty="0" err="1"/>
              <a:t>caso</a:t>
            </a:r>
            <a:r>
              <a:rPr lang="en-US" altLang="en-US" sz="1400" dirty="0"/>
              <a:t> de </a:t>
            </a:r>
            <a:r>
              <a:rPr lang="en-US" altLang="en-US" sz="1400" dirty="0" err="1"/>
              <a:t>pérdida</a:t>
            </a:r>
            <a:r>
              <a:rPr lang="en-US" altLang="en-US" sz="1400" dirty="0"/>
              <a:t> total, </a:t>
            </a:r>
            <a:r>
              <a:rPr lang="en-US" altLang="en-US" sz="1400" dirty="0" err="1"/>
              <a:t>presunta</a:t>
            </a:r>
            <a:r>
              <a:rPr lang="en-US" altLang="en-US" sz="1400" dirty="0"/>
              <a:t> o  </a:t>
            </a:r>
            <a:r>
              <a:rPr lang="en-US" altLang="en-US" sz="1400" dirty="0" err="1"/>
              <a:t>constructiva</a:t>
            </a:r>
            <a:r>
              <a:rPr lang="en-US" altLang="en-US" sz="1400" dirty="0"/>
              <a:t> o </a:t>
            </a:r>
            <a:r>
              <a:rPr lang="en-US" altLang="en-US" sz="1400" dirty="0" err="1"/>
              <a:t>inhabilitación</a:t>
            </a:r>
            <a:r>
              <a:rPr lang="en-US" altLang="en-US" sz="1400" dirty="0"/>
              <a:t> </a:t>
            </a:r>
            <a:r>
              <a:rPr lang="en-US" altLang="en-US" sz="1400" dirty="0" err="1"/>
              <a:t>definitiva</a:t>
            </a:r>
            <a:r>
              <a:rPr lang="en-US" altLang="en-US" sz="1400" dirty="0"/>
              <a:t> del </a:t>
            </a:r>
            <a:r>
              <a:rPr lang="en-US" altLang="en-US" sz="1400" dirty="0" err="1"/>
              <a:t>mismo</a:t>
            </a:r>
            <a:r>
              <a:rPr lang="en-US" altLang="en-US" sz="1400" dirty="0"/>
              <a:t> para </a:t>
            </a:r>
            <a:r>
              <a:rPr lang="en-US" altLang="en-US" sz="1400" dirty="0" err="1"/>
              <a:t>navegar</a:t>
            </a:r>
            <a:r>
              <a:rPr lang="en-US" altLang="en-US" sz="1400" dirty="0"/>
              <a:t>. </a:t>
            </a:r>
          </a:p>
          <a:p>
            <a:pPr lvl="1"/>
            <a:r>
              <a:rPr lang="en-US" altLang="en-US" sz="1400" dirty="0" smtClean="0"/>
              <a:t>las </a:t>
            </a:r>
            <a:r>
              <a:rPr lang="en-US" altLang="en-US" sz="1400" b="1" dirty="0" err="1"/>
              <a:t>mercancías</a:t>
            </a:r>
            <a:r>
              <a:rPr lang="en-US" altLang="en-US" sz="1400" b="1" dirty="0"/>
              <a:t> </a:t>
            </a:r>
            <a:r>
              <a:rPr lang="en-US" altLang="en-US" sz="1400" b="1" dirty="0" err="1"/>
              <a:t>aseguradas</a:t>
            </a:r>
            <a:r>
              <a:rPr lang="en-US" altLang="en-US" sz="1400" dirty="0"/>
              <a:t> </a:t>
            </a:r>
            <a:r>
              <a:rPr lang="en-US" altLang="en-US" sz="1400" dirty="0" err="1"/>
              <a:t>en</a:t>
            </a:r>
            <a:r>
              <a:rPr lang="en-US" altLang="en-US" sz="1400" dirty="0"/>
              <a:t> </a:t>
            </a:r>
            <a:r>
              <a:rPr lang="en-US" altLang="en-US" sz="1400" dirty="0" err="1"/>
              <a:t>caso</a:t>
            </a:r>
            <a:r>
              <a:rPr lang="en-US" altLang="en-US" sz="1400" dirty="0"/>
              <a:t> de </a:t>
            </a:r>
            <a:r>
              <a:rPr lang="en-US" altLang="en-US" sz="1400" dirty="0" err="1"/>
              <a:t>pérdida</a:t>
            </a:r>
            <a:r>
              <a:rPr lang="en-US" altLang="en-US" sz="1400" dirty="0"/>
              <a:t> total o </a:t>
            </a:r>
            <a:r>
              <a:rPr lang="en-US" altLang="en-US" sz="1400" dirty="0" err="1"/>
              <a:t>avería</a:t>
            </a:r>
            <a:r>
              <a:rPr lang="en-US" altLang="en-US" sz="1400" dirty="0"/>
              <a:t> (</a:t>
            </a:r>
            <a:r>
              <a:rPr lang="en-US" altLang="en-US" sz="1400" dirty="0" err="1"/>
              <a:t>cuyo</a:t>
            </a:r>
            <a:r>
              <a:rPr lang="en-US" altLang="en-US" sz="1400" dirty="0"/>
              <a:t> </a:t>
            </a:r>
            <a:r>
              <a:rPr lang="en-US" altLang="en-US" sz="1400" dirty="0" err="1"/>
              <a:t>coste</a:t>
            </a:r>
            <a:r>
              <a:rPr lang="en-US" altLang="en-US" sz="1400" dirty="0"/>
              <a:t> </a:t>
            </a:r>
            <a:r>
              <a:rPr lang="en-US" altLang="en-US" sz="1400" dirty="0" err="1"/>
              <a:t>alcance</a:t>
            </a:r>
            <a:r>
              <a:rPr lang="en-US" altLang="en-US" sz="1400" dirty="0"/>
              <a:t> el valor </a:t>
            </a:r>
            <a:r>
              <a:rPr lang="en-US" altLang="en-US" sz="1400" dirty="0" err="1"/>
              <a:t>asegurado</a:t>
            </a:r>
            <a:r>
              <a:rPr lang="en-US" altLang="en-US" sz="1400" dirty="0"/>
              <a:t> </a:t>
            </a:r>
            <a:r>
              <a:rPr lang="en-US" altLang="en-US" sz="1400" dirty="0" err="1"/>
              <a:t>en</a:t>
            </a:r>
            <a:r>
              <a:rPr lang="en-US" altLang="en-US" sz="1400" dirty="0"/>
              <a:t> </a:t>
            </a:r>
            <a:r>
              <a:rPr lang="en-US" altLang="en-US" sz="1400" dirty="0" err="1"/>
              <a:t>póliza</a:t>
            </a:r>
            <a:r>
              <a:rPr lang="en-US" altLang="en-US" sz="1400" dirty="0"/>
              <a:t>) o </a:t>
            </a:r>
            <a:r>
              <a:rPr lang="en-US" altLang="en-US" sz="1400" dirty="0" err="1"/>
              <a:t>pérdida</a:t>
            </a:r>
            <a:r>
              <a:rPr lang="en-US" altLang="en-US" sz="1400" dirty="0"/>
              <a:t> o </a:t>
            </a:r>
            <a:r>
              <a:rPr lang="en-US" altLang="en-US" sz="1400" dirty="0" err="1"/>
              <a:t>innavegabilidad</a:t>
            </a:r>
            <a:r>
              <a:rPr lang="en-US" altLang="en-US" sz="1400" dirty="0"/>
              <a:t> del </a:t>
            </a:r>
            <a:r>
              <a:rPr lang="en-US" altLang="en-US" sz="1400" dirty="0" err="1"/>
              <a:t>buque</a:t>
            </a:r>
            <a:r>
              <a:rPr lang="en-US" altLang="en-US" sz="1400" dirty="0"/>
              <a:t> </a:t>
            </a:r>
            <a:r>
              <a:rPr lang="en-US" altLang="en-US" sz="1400" dirty="0" err="1"/>
              <a:t>porteador</a:t>
            </a:r>
            <a:r>
              <a:rPr lang="en-US" altLang="en-US" sz="1400" dirty="0"/>
              <a:t> de las </a:t>
            </a:r>
            <a:r>
              <a:rPr lang="en-US" altLang="en-US" sz="1400" dirty="0" err="1"/>
              <a:t>mismas</a:t>
            </a:r>
            <a:r>
              <a:rPr lang="en-US" altLang="en-US" sz="1400" dirty="0"/>
              <a:t>.</a:t>
            </a:r>
          </a:p>
          <a:p>
            <a:endParaRPr lang="en-US" dirty="0"/>
          </a:p>
        </p:txBody>
      </p:sp>
    </p:spTree>
    <p:extLst>
      <p:ext uri="{BB962C8B-B14F-4D97-AF65-F5344CB8AC3E}">
        <p14:creationId xmlns:p14="http://schemas.microsoft.com/office/powerpoint/2010/main" val="1950196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Propietario, armador y naviero. Limitación de responsabilidad </a:t>
            </a:r>
            <a:br>
              <a:rPr lang="es-ES_tradnl" dirty="0"/>
            </a:br>
            <a:endParaRPr lang="en-US" dirty="0"/>
          </a:p>
        </p:txBody>
      </p:sp>
      <p:sp>
        <p:nvSpPr>
          <p:cNvPr id="3" name="Content Placeholder 2"/>
          <p:cNvSpPr>
            <a:spLocks noGrp="1"/>
          </p:cNvSpPr>
          <p:nvPr>
            <p:ph idx="1"/>
          </p:nvPr>
        </p:nvSpPr>
        <p:spPr/>
        <p:txBody>
          <a:bodyPr/>
          <a:lstStyle/>
          <a:p>
            <a:r>
              <a:rPr lang="es-ES" dirty="0"/>
              <a:t>La vía global de </a:t>
            </a:r>
            <a:r>
              <a:rPr lang="es-ES" b="1" dirty="0"/>
              <a:t>limitación de responsabilidad</a:t>
            </a:r>
            <a:r>
              <a:rPr lang="es-ES" dirty="0"/>
              <a:t> (artículos 392 y </a:t>
            </a:r>
            <a:r>
              <a:rPr lang="es-ES" dirty="0" err="1"/>
              <a:t>ss</a:t>
            </a:r>
            <a:r>
              <a:rPr lang="es-ES" dirty="0"/>
              <a:t> de </a:t>
            </a:r>
            <a:r>
              <a:rPr lang="es-ES" dirty="0" smtClean="0"/>
              <a:t>la LNM </a:t>
            </a:r>
            <a:r>
              <a:rPr lang="es-ES" dirty="0"/>
              <a:t>y del Convenio de Londres de 1976 de reclamaciones marítimas</a:t>
            </a:r>
            <a:r>
              <a:rPr lang="es-ES" dirty="0" smtClean="0"/>
              <a:t>):</a:t>
            </a:r>
          </a:p>
          <a:p>
            <a:pPr lvl="1"/>
            <a:r>
              <a:rPr lang="es-ES" sz="1400" dirty="0" err="1" smtClean="0"/>
              <a:t>A</a:t>
            </a:r>
            <a:r>
              <a:rPr lang="es-ES" sz="1400" b="1" dirty="0" err="1" smtClean="0"/>
              <a:t>mbito</a:t>
            </a:r>
            <a:r>
              <a:rPr lang="es-ES" sz="1400" b="1" dirty="0" smtClean="0"/>
              <a:t> </a:t>
            </a:r>
            <a:r>
              <a:rPr lang="es-ES" sz="1400" b="1" dirty="0"/>
              <a:t>de aplicación: </a:t>
            </a:r>
            <a:r>
              <a:rPr lang="es-ES" sz="1400" dirty="0"/>
              <a:t>que los sujetos beneficiarios de </a:t>
            </a:r>
            <a:r>
              <a:rPr lang="es-ES" sz="1400" dirty="0" smtClean="0"/>
              <a:t>la limitación </a:t>
            </a:r>
            <a:r>
              <a:rPr lang="es-ES" sz="1400" dirty="0"/>
              <a:t>de responsabilidad invoquen tal derecho antes </a:t>
            </a:r>
            <a:r>
              <a:rPr lang="es-ES" sz="1400" dirty="0" smtClean="0"/>
              <a:t>los órganos </a:t>
            </a:r>
            <a:r>
              <a:rPr lang="es-ES" sz="1400" dirty="0"/>
              <a:t>competentes de un Estado parte (como, por </a:t>
            </a:r>
            <a:r>
              <a:rPr lang="es-ES" sz="1400" dirty="0" smtClean="0"/>
              <a:t>ejemplo, </a:t>
            </a:r>
            <a:r>
              <a:rPr lang="en-US" sz="1400" dirty="0" err="1" smtClean="0"/>
              <a:t>España</a:t>
            </a:r>
            <a:r>
              <a:rPr lang="en-US" sz="1400" dirty="0"/>
              <a:t>).</a:t>
            </a:r>
          </a:p>
          <a:p>
            <a:pPr lvl="1"/>
            <a:r>
              <a:rPr lang="es-ES" sz="1400" b="1" dirty="0" smtClean="0"/>
              <a:t>Sujeto </a:t>
            </a:r>
            <a:r>
              <a:rPr lang="es-ES" sz="1400" b="1" dirty="0"/>
              <a:t>beneficiario de la limitación: </a:t>
            </a:r>
            <a:r>
              <a:rPr lang="es-ES" sz="1400" dirty="0"/>
              <a:t>propietario del buque</a:t>
            </a:r>
            <a:r>
              <a:rPr lang="es-ES" sz="1400" dirty="0" smtClean="0"/>
              <a:t>, armador</a:t>
            </a:r>
            <a:r>
              <a:rPr lang="es-ES" sz="1400" dirty="0"/>
              <a:t>, operador y fletador de un buque mercante, empresas </a:t>
            </a:r>
            <a:r>
              <a:rPr lang="es-ES" sz="1400" dirty="0" smtClean="0"/>
              <a:t>de salvamento </a:t>
            </a:r>
            <a:r>
              <a:rPr lang="es-ES" sz="1400" dirty="0"/>
              <a:t>y aseguradoras, así como auxiliares y dependientes </a:t>
            </a:r>
            <a:r>
              <a:rPr lang="es-ES" sz="1400" dirty="0" smtClean="0"/>
              <a:t>del </a:t>
            </a:r>
            <a:r>
              <a:rPr lang="en-US" sz="1400" dirty="0" err="1" smtClean="0"/>
              <a:t>naviero</a:t>
            </a:r>
            <a:r>
              <a:rPr lang="en-US" sz="1400" dirty="0"/>
              <a:t>.</a:t>
            </a:r>
          </a:p>
          <a:p>
            <a:pPr lvl="1"/>
            <a:r>
              <a:rPr lang="es-ES" sz="1400" dirty="0" smtClean="0"/>
              <a:t>El </a:t>
            </a:r>
            <a:r>
              <a:rPr lang="es-ES" sz="1400" b="1" dirty="0"/>
              <a:t>régimen de limitación se aplicará </a:t>
            </a:r>
            <a:r>
              <a:rPr lang="es-ES" sz="1400" dirty="0"/>
              <a:t>con independencia de </a:t>
            </a:r>
            <a:r>
              <a:rPr lang="es-ES" sz="1400" dirty="0" smtClean="0"/>
              <a:t>que la </a:t>
            </a:r>
            <a:r>
              <a:rPr lang="es-ES" sz="1400" dirty="0"/>
              <a:t>responsabilidad se exija en un </a:t>
            </a:r>
            <a:r>
              <a:rPr lang="es-ES" sz="1400" b="1" dirty="0"/>
              <a:t>procedimiento judicial </a:t>
            </a:r>
            <a:r>
              <a:rPr lang="es-ES" sz="1400" b="1" dirty="0" smtClean="0"/>
              <a:t>de </a:t>
            </a:r>
            <a:r>
              <a:rPr lang="en-US" sz="1400" b="1" dirty="0" err="1" smtClean="0"/>
              <a:t>naturaleza</a:t>
            </a:r>
            <a:r>
              <a:rPr lang="en-US" sz="1400" b="1" dirty="0" smtClean="0"/>
              <a:t> </a:t>
            </a:r>
            <a:r>
              <a:rPr lang="en-US" sz="1400" b="1" dirty="0"/>
              <a:t>social, civil o penal o </a:t>
            </a:r>
            <a:r>
              <a:rPr lang="en-US" sz="1400" b="1" dirty="0" err="1"/>
              <a:t>en</a:t>
            </a:r>
            <a:r>
              <a:rPr lang="en-US" sz="1400" b="1" dirty="0"/>
              <a:t> la </a:t>
            </a:r>
            <a:r>
              <a:rPr lang="en-US" sz="1400" b="1" dirty="0" err="1"/>
              <a:t>vía</a:t>
            </a:r>
            <a:r>
              <a:rPr lang="en-US" sz="1400" b="1" dirty="0"/>
              <a:t> </a:t>
            </a:r>
            <a:r>
              <a:rPr lang="en-US" sz="1400" b="1" dirty="0" err="1" smtClean="0"/>
              <a:t>administrativa</a:t>
            </a:r>
            <a:r>
              <a:rPr lang="en-US" sz="1400" b="1" dirty="0" smtClean="0"/>
              <a:t>.</a:t>
            </a:r>
            <a:r>
              <a:rPr lang="es-ES" sz="1400" b="1" dirty="0"/>
              <a:t> Supuestos de limitación: </a:t>
            </a:r>
            <a:r>
              <a:rPr lang="es-ES" sz="1400" dirty="0"/>
              <a:t>la gran mayoría de las reclamaciones marítimas posibles salvo algunos supuestos específicos (daño </a:t>
            </a:r>
            <a:r>
              <a:rPr lang="en-US" sz="1400" dirty="0"/>
              <a:t>nuclear, etc.).</a:t>
            </a:r>
          </a:p>
          <a:p>
            <a:pPr lvl="1"/>
            <a:r>
              <a:rPr lang="es-ES" sz="1400" dirty="0"/>
              <a:t>El </a:t>
            </a:r>
            <a:r>
              <a:rPr lang="es-ES" sz="1400" b="1" dirty="0"/>
              <a:t>beneficio a limitar la responsabilidad se pierde </a:t>
            </a:r>
            <a:r>
              <a:rPr lang="es-ES" sz="1400" dirty="0"/>
              <a:t>en caso de </a:t>
            </a:r>
            <a:r>
              <a:rPr lang="en-US" sz="1400" b="1" dirty="0" err="1"/>
              <a:t>dolo</a:t>
            </a:r>
            <a:r>
              <a:rPr lang="en-US" sz="1400" b="1" dirty="0"/>
              <a:t> y </a:t>
            </a:r>
            <a:r>
              <a:rPr lang="en-US" sz="1400" b="1" dirty="0" err="1"/>
              <a:t>dolo</a:t>
            </a:r>
            <a:r>
              <a:rPr lang="en-US" sz="1400" b="1" dirty="0"/>
              <a:t> eventual.</a:t>
            </a:r>
          </a:p>
          <a:p>
            <a:pPr lvl="1"/>
            <a:r>
              <a:rPr lang="es-ES" sz="1400" b="1" dirty="0"/>
              <a:t>Cuantificación del límite: </a:t>
            </a:r>
            <a:r>
              <a:rPr lang="es-ES" sz="1400" dirty="0"/>
              <a:t>fórmula mixta (tipo de daños, </a:t>
            </a:r>
            <a:r>
              <a:rPr lang="es-ES" sz="1400" dirty="0" err="1"/>
              <a:t>GT,número</a:t>
            </a:r>
            <a:r>
              <a:rPr lang="es-ES" sz="1400" dirty="0"/>
              <a:t> de pasajeros y unos límites máximos por DEG). Es </a:t>
            </a:r>
            <a:r>
              <a:rPr lang="es-ES" sz="1400" dirty="0" err="1"/>
              <a:t>unalimitación</a:t>
            </a:r>
            <a:r>
              <a:rPr lang="es-ES" sz="1400" dirty="0"/>
              <a:t> “por accidente” y no “por viaje”.</a:t>
            </a:r>
          </a:p>
          <a:p>
            <a:pPr lvl="1"/>
            <a:endParaRPr lang="en-US" dirty="0"/>
          </a:p>
        </p:txBody>
      </p:sp>
    </p:spTree>
    <p:extLst>
      <p:ext uri="{BB962C8B-B14F-4D97-AF65-F5344CB8AC3E}">
        <p14:creationId xmlns:p14="http://schemas.microsoft.com/office/powerpoint/2010/main" val="1857045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Propietario, armador y naviero. Limitación de responsabilidad </a:t>
            </a:r>
            <a:br>
              <a:rPr lang="es-ES_tradnl" dirty="0"/>
            </a:br>
            <a:endParaRPr lang="en-US" dirty="0"/>
          </a:p>
        </p:txBody>
      </p:sp>
      <p:sp>
        <p:nvSpPr>
          <p:cNvPr id="3" name="Content Placeholder 2"/>
          <p:cNvSpPr>
            <a:spLocks noGrp="1"/>
          </p:cNvSpPr>
          <p:nvPr>
            <p:ph idx="1"/>
          </p:nvPr>
        </p:nvSpPr>
        <p:spPr/>
        <p:txBody>
          <a:bodyPr/>
          <a:lstStyle/>
          <a:p>
            <a:r>
              <a:rPr lang="es-ES" b="1" dirty="0" smtClean="0"/>
              <a:t>Procedimiento de limitación de responsabilidad</a:t>
            </a:r>
            <a:r>
              <a:rPr lang="es-ES" dirty="0" smtClean="0"/>
              <a:t>: </a:t>
            </a:r>
            <a:r>
              <a:rPr lang="es-ES" dirty="0"/>
              <a:t>Gran novedad de la LNM (artículos 487 y </a:t>
            </a:r>
            <a:r>
              <a:rPr lang="es-ES" dirty="0" err="1"/>
              <a:t>ss</a:t>
            </a:r>
            <a:r>
              <a:rPr lang="es-ES" dirty="0" smtClean="0"/>
              <a:t>),pues </a:t>
            </a:r>
            <a:r>
              <a:rPr lang="es-ES" dirty="0"/>
              <a:t>hasta ahora no existía procedimiento alguno:</a:t>
            </a:r>
          </a:p>
          <a:p>
            <a:pPr lvl="1"/>
            <a:endParaRPr lang="es-ES" sz="1400" dirty="0" smtClean="0"/>
          </a:p>
          <a:p>
            <a:pPr lvl="1"/>
            <a:r>
              <a:rPr lang="es-ES" sz="1400" dirty="0" smtClean="0"/>
              <a:t>El </a:t>
            </a:r>
            <a:r>
              <a:rPr lang="es-ES" sz="1400" dirty="0"/>
              <a:t>procedimiento ha venido a recoger lo que se hacía en la práctica hasta ahora.</a:t>
            </a:r>
          </a:p>
          <a:p>
            <a:pPr lvl="1"/>
            <a:r>
              <a:rPr lang="es-ES" sz="1400" dirty="0" smtClean="0"/>
              <a:t>Destaca </a:t>
            </a:r>
            <a:r>
              <a:rPr lang="es-ES" sz="1400" dirty="0"/>
              <a:t>la obligatoriedad de iniciar el trámite de constitución del fondo de limitación en el plazo de </a:t>
            </a:r>
            <a:r>
              <a:rPr lang="es-ES" sz="1400" dirty="0" smtClean="0"/>
              <a:t>diez días </a:t>
            </a:r>
            <a:r>
              <a:rPr lang="es-ES" sz="1400" dirty="0"/>
              <a:t>desde la invocación de derecho a limitar la responsabilidad por créditos marítimos.</a:t>
            </a:r>
          </a:p>
          <a:p>
            <a:pPr lvl="1"/>
            <a:r>
              <a:rPr lang="es-ES" sz="1400" dirty="0" smtClean="0"/>
              <a:t>Se </a:t>
            </a:r>
            <a:r>
              <a:rPr lang="es-ES" sz="1400" dirty="0"/>
              <a:t>realizará ante el Juez de lo Mercantil que esté conociendo de cualquier reclamación limitable que </a:t>
            </a:r>
            <a:r>
              <a:rPr lang="es-ES" sz="1400" dirty="0" smtClean="0"/>
              <a:t>haya sido </a:t>
            </a:r>
            <a:r>
              <a:rPr lang="es-ES" sz="1400" dirty="0"/>
              <a:t>presentada contra el titular del derecho a limitar.</a:t>
            </a:r>
          </a:p>
          <a:p>
            <a:pPr lvl="1"/>
            <a:r>
              <a:rPr lang="es-ES" sz="1400" dirty="0" smtClean="0"/>
              <a:t>Se </a:t>
            </a:r>
            <a:r>
              <a:rPr lang="es-ES" sz="1400" dirty="0"/>
              <a:t>ha regulado un procedimiento que incluye el contenido de la solicitud, la admisión de la misma, </a:t>
            </a:r>
            <a:r>
              <a:rPr lang="es-ES" sz="1400" dirty="0" smtClean="0"/>
              <a:t>la formación </a:t>
            </a:r>
            <a:r>
              <a:rPr lang="es-ES" sz="1400" dirty="0"/>
              <a:t>de piezas y reparto, el nombramiento de comisario-liquidador, etc.</a:t>
            </a:r>
          </a:p>
          <a:p>
            <a:pPr lvl="1"/>
            <a:r>
              <a:rPr lang="es-ES" sz="1400" dirty="0" smtClean="0"/>
              <a:t>Se </a:t>
            </a:r>
            <a:r>
              <a:rPr lang="es-ES" sz="1400" dirty="0"/>
              <a:t>ha perdido la oportunidad de clarificar si existe la posibilidad de constituir el fondo de forma previa </a:t>
            </a:r>
            <a:r>
              <a:rPr lang="es-ES" sz="1400" dirty="0" smtClean="0"/>
              <a:t>al inicio </a:t>
            </a:r>
            <a:r>
              <a:rPr lang="es-ES" sz="1400" dirty="0"/>
              <a:t>de acciones civiles contra el titular del derecho a limitar. Parece que sólo se contempla tal </a:t>
            </a:r>
            <a:r>
              <a:rPr lang="es-ES" sz="1400" dirty="0" smtClean="0"/>
              <a:t>supuesto para </a:t>
            </a:r>
            <a:r>
              <a:rPr lang="es-ES" sz="1400" dirty="0"/>
              <a:t>cuando la limitación sea invocada en otros procedimientos de otros órdenes jurisdiccionales o en </a:t>
            </a:r>
            <a:r>
              <a:rPr lang="es-ES" sz="1400" dirty="0" smtClean="0"/>
              <a:t>vía </a:t>
            </a:r>
            <a:r>
              <a:rPr lang="en-US" sz="1400" dirty="0" err="1" smtClean="0"/>
              <a:t>administrativa</a:t>
            </a:r>
            <a:r>
              <a:rPr lang="en-US" sz="1400" dirty="0"/>
              <a:t>.</a:t>
            </a:r>
          </a:p>
        </p:txBody>
      </p:sp>
    </p:spTree>
    <p:extLst>
      <p:ext uri="{BB962C8B-B14F-4D97-AF65-F5344CB8AC3E}">
        <p14:creationId xmlns:p14="http://schemas.microsoft.com/office/powerpoint/2010/main" val="1867897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Agencias de </a:t>
            </a:r>
            <a:r>
              <a:rPr lang="es-ES_tradnl" i="1" dirty="0" err="1"/>
              <a:t>manning</a:t>
            </a:r>
            <a:r>
              <a:rPr lang="es-ES_tradnl" dirty="0"/>
              <a:t> y </a:t>
            </a:r>
            <a:r>
              <a:rPr lang="es-ES_tradnl" i="1" dirty="0" err="1"/>
              <a:t>management</a:t>
            </a:r>
            <a:r>
              <a:rPr lang="es-ES_tradnl" i="1" dirty="0"/>
              <a:t/>
            </a:r>
            <a:br>
              <a:rPr lang="es-ES_tradnl" i="1" dirty="0"/>
            </a:br>
            <a:endParaRPr lang="en-US" dirty="0"/>
          </a:p>
        </p:txBody>
      </p:sp>
      <p:sp>
        <p:nvSpPr>
          <p:cNvPr id="3" name="Content Placeholder 2"/>
          <p:cNvSpPr>
            <a:spLocks noGrp="1"/>
          </p:cNvSpPr>
          <p:nvPr>
            <p:ph idx="1"/>
          </p:nvPr>
        </p:nvSpPr>
        <p:spPr/>
        <p:txBody>
          <a:bodyPr/>
          <a:lstStyle/>
          <a:p>
            <a:r>
              <a:rPr lang="es-ES" dirty="0"/>
              <a:t>Hoy día es cada vez más frecuente (sobre todo en los tráficos </a:t>
            </a:r>
            <a:r>
              <a:rPr lang="es-ES" i="1" dirty="0" err="1"/>
              <a:t>tramp</a:t>
            </a:r>
            <a:r>
              <a:rPr lang="es-ES" dirty="0"/>
              <a:t>) que </a:t>
            </a:r>
            <a:r>
              <a:rPr lang="es-ES" dirty="0" smtClean="0"/>
              <a:t>las </a:t>
            </a:r>
            <a:r>
              <a:rPr lang="en-US" dirty="0" err="1" smtClean="0"/>
              <a:t>empresas</a:t>
            </a:r>
            <a:r>
              <a:rPr lang="en-US" dirty="0" smtClean="0"/>
              <a:t> </a:t>
            </a:r>
            <a:r>
              <a:rPr lang="en-US" dirty="0" err="1"/>
              <a:t>armadoras</a:t>
            </a:r>
            <a:r>
              <a:rPr lang="en-US" dirty="0"/>
              <a:t> o </a:t>
            </a:r>
            <a:r>
              <a:rPr lang="en-US" dirty="0" err="1"/>
              <a:t>navieras</a:t>
            </a:r>
            <a:r>
              <a:rPr lang="en-US" dirty="0"/>
              <a:t> (</a:t>
            </a:r>
            <a:r>
              <a:rPr lang="en-US" dirty="0" err="1"/>
              <a:t>sean</a:t>
            </a:r>
            <a:r>
              <a:rPr lang="en-US" dirty="0"/>
              <a:t> o no </a:t>
            </a:r>
            <a:r>
              <a:rPr lang="en-US" dirty="0" err="1"/>
              <a:t>propietarias</a:t>
            </a:r>
            <a:r>
              <a:rPr lang="en-US" dirty="0"/>
              <a:t> de los </a:t>
            </a:r>
            <a:r>
              <a:rPr lang="en-US" dirty="0" err="1" smtClean="0"/>
              <a:t>buques</a:t>
            </a:r>
            <a:r>
              <a:rPr lang="en-US" dirty="0" smtClean="0"/>
              <a:t>) </a:t>
            </a:r>
            <a:r>
              <a:rPr lang="en-US" dirty="0" err="1" smtClean="0"/>
              <a:t>subcontraten</a:t>
            </a:r>
            <a:r>
              <a:rPr lang="en-US" dirty="0" smtClean="0"/>
              <a:t> </a:t>
            </a:r>
            <a:r>
              <a:rPr lang="en-US" dirty="0"/>
              <a:t>parte de </a:t>
            </a:r>
            <a:r>
              <a:rPr lang="en-US" dirty="0" err="1"/>
              <a:t>sus</a:t>
            </a:r>
            <a:r>
              <a:rPr lang="en-US" dirty="0"/>
              <a:t> </a:t>
            </a:r>
            <a:r>
              <a:rPr lang="en-US" dirty="0" err="1"/>
              <a:t>tareas</a:t>
            </a:r>
            <a:r>
              <a:rPr lang="en-US" dirty="0"/>
              <a:t> a </a:t>
            </a:r>
            <a:r>
              <a:rPr lang="en-US" dirty="0" err="1"/>
              <a:t>empresas</a:t>
            </a:r>
            <a:r>
              <a:rPr lang="en-US" dirty="0"/>
              <a:t> </a:t>
            </a:r>
            <a:r>
              <a:rPr lang="en-US" dirty="0" err="1"/>
              <a:t>especializadas</a:t>
            </a:r>
            <a:r>
              <a:rPr lang="en-US" dirty="0"/>
              <a:t>, </a:t>
            </a:r>
            <a:r>
              <a:rPr lang="en-US" dirty="0" err="1"/>
              <a:t>conocidas</a:t>
            </a:r>
            <a:r>
              <a:rPr lang="en-US" dirty="0"/>
              <a:t> </a:t>
            </a:r>
            <a:r>
              <a:rPr lang="en-US" dirty="0" err="1" smtClean="0"/>
              <a:t>como</a:t>
            </a:r>
            <a:r>
              <a:rPr lang="en-US" dirty="0" smtClean="0"/>
              <a:t> </a:t>
            </a:r>
            <a:r>
              <a:rPr lang="en-US" b="1" dirty="0" err="1" smtClean="0"/>
              <a:t>agencias</a:t>
            </a:r>
            <a:r>
              <a:rPr lang="en-US" b="1" dirty="0" smtClean="0"/>
              <a:t> </a:t>
            </a:r>
            <a:r>
              <a:rPr lang="en-US" b="1" dirty="0"/>
              <a:t>de </a:t>
            </a:r>
            <a:r>
              <a:rPr lang="en-US" b="1" i="1" dirty="0"/>
              <a:t>manning</a:t>
            </a:r>
            <a:r>
              <a:rPr lang="en-US" b="1" dirty="0"/>
              <a:t> y/o </a:t>
            </a:r>
            <a:r>
              <a:rPr lang="en-US" b="1" i="1" dirty="0"/>
              <a:t>management</a:t>
            </a:r>
            <a:r>
              <a:rPr lang="en-US" dirty="0"/>
              <a:t>.</a:t>
            </a:r>
          </a:p>
          <a:p>
            <a:r>
              <a:rPr lang="es-ES" dirty="0" smtClean="0"/>
              <a:t>Estas </a:t>
            </a:r>
            <a:r>
              <a:rPr lang="es-ES" dirty="0"/>
              <a:t>agencias son también conocidas en el sector marítimo bien </a:t>
            </a:r>
            <a:r>
              <a:rPr lang="es-ES" dirty="0" smtClean="0"/>
              <a:t>como gestores </a:t>
            </a:r>
            <a:r>
              <a:rPr lang="es-ES" dirty="0"/>
              <a:t>navales o </a:t>
            </a:r>
            <a:r>
              <a:rPr lang="es-ES" dirty="0" smtClean="0"/>
              <a:t>empresas </a:t>
            </a:r>
            <a:r>
              <a:rPr lang="es-ES" dirty="0" err="1" smtClean="0"/>
              <a:t>gestionarias</a:t>
            </a:r>
            <a:r>
              <a:rPr lang="es-ES" dirty="0" smtClean="0"/>
              <a:t> </a:t>
            </a:r>
            <a:r>
              <a:rPr lang="es-ES" dirty="0"/>
              <a:t>de buques (según la muy reciente y nueva terminología de </a:t>
            </a:r>
            <a:r>
              <a:rPr lang="es-ES" dirty="0" smtClean="0"/>
              <a:t>la LNM</a:t>
            </a:r>
            <a:r>
              <a:rPr lang="es-ES" dirty="0"/>
              <a:t>), bien como agencias de embarque o agencias de colocación </a:t>
            </a:r>
            <a:r>
              <a:rPr lang="es-ES" dirty="0" smtClean="0"/>
              <a:t>y contratación </a:t>
            </a:r>
            <a:r>
              <a:rPr lang="es-ES" dirty="0"/>
              <a:t>de gente de mar (marinos), según la nomenclatura </a:t>
            </a:r>
            <a:r>
              <a:rPr lang="es-ES" dirty="0" smtClean="0"/>
              <a:t>OIT</a:t>
            </a:r>
            <a:r>
              <a:rPr lang="es-ES" dirty="0"/>
              <a:t>.</a:t>
            </a:r>
          </a:p>
          <a:p>
            <a:r>
              <a:rPr lang="es-ES" dirty="0" smtClean="0"/>
              <a:t>Las </a:t>
            </a:r>
            <a:r>
              <a:rPr lang="es-ES" dirty="0"/>
              <a:t>citadas agencias son </a:t>
            </a:r>
            <a:r>
              <a:rPr lang="es-ES" b="1" dirty="0"/>
              <a:t>empresas independientes </a:t>
            </a:r>
            <a:r>
              <a:rPr lang="es-ES" dirty="0"/>
              <a:t>que, por encargo </a:t>
            </a:r>
            <a:r>
              <a:rPr lang="es-ES" dirty="0" smtClean="0"/>
              <a:t>del armador </a:t>
            </a:r>
            <a:r>
              <a:rPr lang="es-ES" dirty="0"/>
              <a:t>o naviero, y a cambio de una remuneración, realizan las </a:t>
            </a:r>
            <a:r>
              <a:rPr lang="es-ES" dirty="0" smtClean="0"/>
              <a:t>funciones </a:t>
            </a:r>
            <a:r>
              <a:rPr lang="en-US" dirty="0" smtClean="0"/>
              <a:t>que </a:t>
            </a:r>
            <a:r>
              <a:rPr lang="en-US" dirty="0" err="1"/>
              <a:t>éste</a:t>
            </a:r>
            <a:r>
              <a:rPr lang="en-US" dirty="0"/>
              <a:t> les </a:t>
            </a:r>
            <a:r>
              <a:rPr lang="en-US" dirty="0" err="1"/>
              <a:t>encomiende</a:t>
            </a:r>
            <a:r>
              <a:rPr lang="en-US" dirty="0" smtClean="0"/>
              <a:t>. </a:t>
            </a:r>
            <a:r>
              <a:rPr lang="es-ES" dirty="0"/>
              <a:t>Es una </a:t>
            </a:r>
            <a:r>
              <a:rPr lang="es-ES" b="1" dirty="0"/>
              <a:t>relación contractual entre empresarios </a:t>
            </a:r>
            <a:r>
              <a:rPr lang="es-ES" b="1" dirty="0" smtClean="0"/>
              <a:t>independientes.</a:t>
            </a:r>
            <a:endParaRPr lang="en-US" dirty="0"/>
          </a:p>
          <a:p>
            <a:r>
              <a:rPr lang="es-ES" dirty="0" smtClean="0"/>
              <a:t>No </a:t>
            </a:r>
            <a:r>
              <a:rPr lang="es-ES" dirty="0"/>
              <a:t>hay relación ni dependencia </a:t>
            </a:r>
            <a:r>
              <a:rPr lang="es-ES" b="1" dirty="0"/>
              <a:t>laboral </a:t>
            </a:r>
            <a:r>
              <a:rPr lang="es-ES" dirty="0"/>
              <a:t>entre el armador o naviero y </a:t>
            </a:r>
            <a:r>
              <a:rPr lang="es-ES" dirty="0" smtClean="0"/>
              <a:t>las citadas </a:t>
            </a:r>
            <a:r>
              <a:rPr lang="es-ES" dirty="0"/>
              <a:t>agencias, ni tampoco los contratos celebrados al respecto implican </a:t>
            </a:r>
            <a:r>
              <a:rPr lang="es-ES" dirty="0" smtClean="0"/>
              <a:t>un arrendamiento </a:t>
            </a:r>
            <a:r>
              <a:rPr lang="es-ES" dirty="0"/>
              <a:t>o fletamento del buque, pues el armador sigue teniendo </a:t>
            </a:r>
            <a:r>
              <a:rPr lang="es-ES" dirty="0" smtClean="0"/>
              <a:t>la plena </a:t>
            </a:r>
            <a:r>
              <a:rPr lang="es-ES" b="1" dirty="0"/>
              <a:t>posesión </a:t>
            </a:r>
            <a:r>
              <a:rPr lang="es-ES" dirty="0"/>
              <a:t>del buque en cuestión</a:t>
            </a:r>
            <a:r>
              <a:rPr lang="es-ES" dirty="0" smtClean="0"/>
              <a:t>.</a:t>
            </a:r>
            <a:endParaRPr lang="es-ES" dirty="0"/>
          </a:p>
        </p:txBody>
      </p:sp>
    </p:spTree>
    <p:extLst>
      <p:ext uri="{BB962C8B-B14F-4D97-AF65-F5344CB8AC3E}">
        <p14:creationId xmlns:p14="http://schemas.microsoft.com/office/powerpoint/2010/main" val="793478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Agencias de </a:t>
            </a:r>
            <a:r>
              <a:rPr lang="es-ES_tradnl" i="1" dirty="0" err="1"/>
              <a:t>manning</a:t>
            </a:r>
            <a:r>
              <a:rPr lang="es-ES_tradnl" dirty="0"/>
              <a:t> y </a:t>
            </a:r>
            <a:r>
              <a:rPr lang="es-ES_tradnl" i="1" dirty="0" err="1"/>
              <a:t>management</a:t>
            </a:r>
            <a:r>
              <a:rPr lang="es-ES_tradnl" i="1" dirty="0"/>
              <a:t/>
            </a:r>
            <a:br>
              <a:rPr lang="es-ES_tradnl" i="1" dirty="0"/>
            </a:br>
            <a:endParaRPr lang="en-US" dirty="0"/>
          </a:p>
        </p:txBody>
      </p:sp>
      <p:sp>
        <p:nvSpPr>
          <p:cNvPr id="3" name="Content Placeholder 2"/>
          <p:cNvSpPr>
            <a:spLocks noGrp="1"/>
          </p:cNvSpPr>
          <p:nvPr>
            <p:ph idx="1"/>
          </p:nvPr>
        </p:nvSpPr>
        <p:spPr/>
        <p:txBody>
          <a:bodyPr/>
          <a:lstStyle/>
          <a:p>
            <a:r>
              <a:rPr lang="es-ES" dirty="0"/>
              <a:t>Las tareas que se suelen habitualmente encomendar consisten en una o </a:t>
            </a:r>
            <a:r>
              <a:rPr lang="es-ES" dirty="0" smtClean="0"/>
              <a:t>más </a:t>
            </a:r>
            <a:r>
              <a:rPr lang="en-US" dirty="0" err="1" smtClean="0"/>
              <a:t>facetas</a:t>
            </a:r>
            <a:r>
              <a:rPr lang="en-US" dirty="0" smtClean="0"/>
              <a:t> </a:t>
            </a:r>
            <a:r>
              <a:rPr lang="en-US" dirty="0" err="1" smtClean="0"/>
              <a:t>propias</a:t>
            </a:r>
            <a:r>
              <a:rPr lang="en-US" dirty="0" smtClean="0"/>
              <a:t> </a:t>
            </a:r>
            <a:r>
              <a:rPr lang="es-ES" dirty="0" smtClean="0"/>
              <a:t>de </a:t>
            </a:r>
            <a:r>
              <a:rPr lang="es-ES" dirty="0"/>
              <a:t>la </a:t>
            </a:r>
            <a:r>
              <a:rPr lang="es-ES" b="1" dirty="0"/>
              <a:t>gestión náutica </a:t>
            </a:r>
            <a:r>
              <a:rPr lang="es-ES" dirty="0"/>
              <a:t>(en cuyo caso hablamos de </a:t>
            </a:r>
            <a:r>
              <a:rPr lang="es-ES" b="1" dirty="0"/>
              <a:t>agencias de </a:t>
            </a:r>
            <a:r>
              <a:rPr lang="es-ES" b="1" i="1" dirty="0" err="1"/>
              <a:t>manning</a:t>
            </a:r>
            <a:r>
              <a:rPr lang="es-ES" dirty="0"/>
              <a:t>):</a:t>
            </a:r>
          </a:p>
          <a:p>
            <a:pPr lvl="1"/>
            <a:r>
              <a:rPr lang="es-ES" sz="1400" dirty="0" smtClean="0"/>
              <a:t>Contratación </a:t>
            </a:r>
            <a:r>
              <a:rPr lang="es-ES" sz="1400" dirty="0"/>
              <a:t>de la tripulación y demás tareas conexas,</a:t>
            </a:r>
          </a:p>
          <a:p>
            <a:pPr lvl="1"/>
            <a:r>
              <a:rPr lang="en-US" sz="1400" dirty="0" err="1" smtClean="0"/>
              <a:t>Mantenimiento</a:t>
            </a:r>
            <a:r>
              <a:rPr lang="en-US" sz="1400" dirty="0" smtClean="0"/>
              <a:t> </a:t>
            </a:r>
            <a:r>
              <a:rPr lang="en-US" sz="1400" dirty="0"/>
              <a:t>del </a:t>
            </a:r>
            <a:r>
              <a:rPr lang="en-US" sz="1400" dirty="0" err="1"/>
              <a:t>buque</a:t>
            </a:r>
            <a:r>
              <a:rPr lang="en-US" sz="1400" dirty="0"/>
              <a:t>,</a:t>
            </a:r>
          </a:p>
          <a:p>
            <a:pPr lvl="1"/>
            <a:r>
              <a:rPr lang="en-US" sz="1400" dirty="0" err="1" smtClean="0"/>
              <a:t>Compra</a:t>
            </a:r>
            <a:r>
              <a:rPr lang="en-US" sz="1400" dirty="0" smtClean="0"/>
              <a:t> </a:t>
            </a:r>
            <a:r>
              <a:rPr lang="en-US" sz="1400" dirty="0"/>
              <a:t>de </a:t>
            </a:r>
            <a:r>
              <a:rPr lang="en-US" sz="1400" dirty="0" err="1"/>
              <a:t>pertrechos</a:t>
            </a:r>
            <a:r>
              <a:rPr lang="en-US" sz="1400" dirty="0"/>
              <a:t>, etc.</a:t>
            </a:r>
          </a:p>
          <a:p>
            <a:pPr lvl="1"/>
            <a:r>
              <a:rPr lang="en-US" sz="1400" dirty="0" err="1" smtClean="0"/>
              <a:t>Seguros</a:t>
            </a:r>
            <a:r>
              <a:rPr lang="en-US" sz="1400" dirty="0"/>
              <a:t>.</a:t>
            </a:r>
          </a:p>
          <a:p>
            <a:r>
              <a:rPr lang="es-ES" dirty="0" smtClean="0"/>
              <a:t>y/o </a:t>
            </a:r>
            <a:r>
              <a:rPr lang="es-ES" dirty="0"/>
              <a:t>de la </a:t>
            </a:r>
            <a:r>
              <a:rPr lang="es-ES" b="1" dirty="0"/>
              <a:t>gestión comercial </a:t>
            </a:r>
            <a:r>
              <a:rPr lang="es-ES" dirty="0"/>
              <a:t>(en cuyo caso hablamos de </a:t>
            </a:r>
            <a:r>
              <a:rPr lang="es-ES" b="1" dirty="0"/>
              <a:t>agencias </a:t>
            </a:r>
            <a:r>
              <a:rPr lang="es-ES" b="1" dirty="0" smtClean="0"/>
              <a:t>de </a:t>
            </a:r>
            <a:r>
              <a:rPr lang="en-US" b="1" i="1" dirty="0" smtClean="0"/>
              <a:t>management</a:t>
            </a:r>
            <a:r>
              <a:rPr lang="en-US" dirty="0"/>
              <a:t>):</a:t>
            </a:r>
          </a:p>
          <a:p>
            <a:pPr lvl="1"/>
            <a:r>
              <a:rPr lang="es-ES" sz="1400" dirty="0" smtClean="0"/>
              <a:t>Documentos </a:t>
            </a:r>
            <a:r>
              <a:rPr lang="es-ES" sz="1400" dirty="0"/>
              <a:t>de transporte (B/</a:t>
            </a:r>
            <a:r>
              <a:rPr lang="es-ES" sz="1400" dirty="0" err="1"/>
              <a:t>Ls</a:t>
            </a:r>
            <a:r>
              <a:rPr lang="es-ES" sz="1400" dirty="0"/>
              <a:t>, etc.), cálculo de fletes y </a:t>
            </a:r>
            <a:r>
              <a:rPr lang="es-ES" sz="1400" dirty="0" err="1"/>
              <a:t>hires</a:t>
            </a:r>
            <a:r>
              <a:rPr lang="es-ES" sz="1400" dirty="0"/>
              <a:t>, demoras, explotación de los </a:t>
            </a:r>
            <a:r>
              <a:rPr lang="es-ES" sz="1400" dirty="0" smtClean="0"/>
              <a:t>posibles servicios </a:t>
            </a:r>
            <a:r>
              <a:rPr lang="es-ES" sz="1400" dirty="0"/>
              <a:t>no náuticos a bordo (pasaje/crucero),</a:t>
            </a:r>
          </a:p>
          <a:p>
            <a:pPr lvl="1"/>
            <a:r>
              <a:rPr lang="en-US" sz="1400" i="1" dirty="0" smtClean="0"/>
              <a:t>Bunkering</a:t>
            </a:r>
            <a:r>
              <a:rPr lang="en-US" sz="1400" dirty="0" smtClean="0"/>
              <a:t> </a:t>
            </a:r>
            <a:r>
              <a:rPr lang="en-US" sz="1400" dirty="0"/>
              <a:t>y </a:t>
            </a:r>
            <a:r>
              <a:rPr lang="en-US" sz="1400" dirty="0" err="1"/>
              <a:t>similares</a:t>
            </a:r>
            <a:r>
              <a:rPr lang="en-US" sz="1400" dirty="0"/>
              <a:t>.</a:t>
            </a:r>
          </a:p>
          <a:p>
            <a:pPr lvl="1"/>
            <a:r>
              <a:rPr lang="es-ES" sz="1400" dirty="0" smtClean="0"/>
              <a:t>Nominación </a:t>
            </a:r>
            <a:r>
              <a:rPr lang="es-ES" sz="1400" dirty="0"/>
              <a:t>y contratación de consignatarios y otros colaboradores, documentación relativa a </a:t>
            </a:r>
            <a:r>
              <a:rPr lang="es-ES" sz="1400" dirty="0" smtClean="0"/>
              <a:t>comercio</a:t>
            </a:r>
            <a:r>
              <a:rPr lang="en-US" sz="1400" dirty="0" smtClean="0"/>
              <a:t>exterior</a:t>
            </a:r>
            <a:r>
              <a:rPr lang="en-US" sz="1400" dirty="0"/>
              <a:t>, etc.</a:t>
            </a:r>
          </a:p>
          <a:p>
            <a:pPr lvl="1"/>
            <a:r>
              <a:rPr lang="en-US" sz="1400" dirty="0" err="1" smtClean="0"/>
              <a:t>Seguros</a:t>
            </a:r>
            <a:r>
              <a:rPr lang="en-US" sz="1400" dirty="0" smtClean="0"/>
              <a:t>.</a:t>
            </a:r>
            <a:endParaRPr lang="en-US" sz="1400" dirty="0"/>
          </a:p>
        </p:txBody>
      </p:sp>
    </p:spTree>
    <p:extLst>
      <p:ext uri="{BB962C8B-B14F-4D97-AF65-F5344CB8AC3E}">
        <p14:creationId xmlns:p14="http://schemas.microsoft.com/office/powerpoint/2010/main" val="251316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Agencias </a:t>
            </a:r>
            <a:r>
              <a:rPr lang="es-ES_tradnl" dirty="0" smtClean="0"/>
              <a:t>de </a:t>
            </a:r>
            <a:r>
              <a:rPr lang="es-ES_tradnl" i="1" dirty="0" err="1" smtClean="0"/>
              <a:t>manning</a:t>
            </a:r>
            <a:r>
              <a:rPr lang="es-ES_tradnl" dirty="0" smtClean="0"/>
              <a:t> y </a:t>
            </a:r>
            <a:r>
              <a:rPr lang="es-ES_tradnl" i="1" dirty="0" err="1" smtClean="0"/>
              <a:t>management</a:t>
            </a:r>
            <a:r>
              <a:rPr lang="es-ES_tradnl" i="1" dirty="0"/>
              <a:t/>
            </a:r>
            <a:br>
              <a:rPr lang="es-ES_tradnl" i="1" dirty="0"/>
            </a:br>
            <a:endParaRPr lang="es-ES" i="1" dirty="0"/>
          </a:p>
        </p:txBody>
      </p:sp>
      <p:sp>
        <p:nvSpPr>
          <p:cNvPr id="3" name="Content Placeholder 2"/>
          <p:cNvSpPr>
            <a:spLocks noGrp="1"/>
          </p:cNvSpPr>
          <p:nvPr>
            <p:ph idx="1"/>
          </p:nvPr>
        </p:nvSpPr>
        <p:spPr/>
        <p:txBody>
          <a:bodyPr/>
          <a:lstStyle/>
          <a:p>
            <a:endParaRPr lang="es-ES" dirty="0" smtClean="0"/>
          </a:p>
          <a:p>
            <a:r>
              <a:rPr lang="es-ES" dirty="0" smtClean="0"/>
              <a:t>El </a:t>
            </a:r>
            <a:r>
              <a:rPr lang="es-ES" dirty="0"/>
              <a:t>armador o naviero simplifica así su gestión, al externalizar varias </a:t>
            </a:r>
            <a:r>
              <a:rPr lang="es-ES" dirty="0" smtClean="0"/>
              <a:t>funciones que </a:t>
            </a:r>
            <a:r>
              <a:rPr lang="es-ES" dirty="0"/>
              <a:t>les son propias, y se puede concentrar más y mejor en otros aspectos </a:t>
            </a:r>
            <a:r>
              <a:rPr lang="es-ES" dirty="0" smtClean="0"/>
              <a:t>dela </a:t>
            </a:r>
            <a:r>
              <a:rPr lang="es-ES" dirty="0"/>
              <a:t>explotación del buque y de su empresa</a:t>
            </a:r>
            <a:r>
              <a:rPr lang="es-ES" dirty="0" smtClean="0"/>
              <a:t>. </a:t>
            </a:r>
          </a:p>
          <a:p>
            <a:endParaRPr lang="es-ES" dirty="0"/>
          </a:p>
          <a:p>
            <a:r>
              <a:rPr lang="es-ES" dirty="0" smtClean="0"/>
              <a:t>Estas </a:t>
            </a:r>
            <a:r>
              <a:rPr lang="es-ES" dirty="0"/>
              <a:t>agencias, al operar muchos buques, suelen ofrecer, además </a:t>
            </a:r>
            <a:r>
              <a:rPr lang="es-ES" dirty="0" smtClean="0"/>
              <a:t>de experiencia</a:t>
            </a:r>
            <a:r>
              <a:rPr lang="es-ES" dirty="0"/>
              <a:t>, costes muy atractivos para los armadores y navieros que, </a:t>
            </a:r>
            <a:r>
              <a:rPr lang="es-ES" dirty="0" smtClean="0"/>
              <a:t>además, pasan </a:t>
            </a:r>
            <a:r>
              <a:rPr lang="es-ES" dirty="0"/>
              <a:t>a adquirir una mayor flexibilidad empresarial.</a:t>
            </a:r>
            <a:endParaRPr lang="en-US" dirty="0"/>
          </a:p>
          <a:p>
            <a:pPr>
              <a:lnSpc>
                <a:spcPct val="90000"/>
              </a:lnSpc>
              <a:defRPr/>
            </a:pPr>
            <a:endParaRPr lang="es-ES" altLang="es-ES" b="1" dirty="0" smtClean="0"/>
          </a:p>
          <a:p>
            <a:pPr>
              <a:lnSpc>
                <a:spcPct val="90000"/>
              </a:lnSpc>
              <a:defRPr/>
            </a:pPr>
            <a:r>
              <a:rPr lang="es-ES" altLang="es-ES" b="1" dirty="0" smtClean="0"/>
              <a:t>Antes </a:t>
            </a:r>
            <a:r>
              <a:rPr lang="es-ES" altLang="es-ES" b="1" dirty="0"/>
              <a:t>de la LNM</a:t>
            </a:r>
            <a:r>
              <a:rPr lang="es-ES" altLang="es-ES" dirty="0"/>
              <a:t>, </a:t>
            </a:r>
            <a:endParaRPr lang="es-ES" altLang="es-ES" dirty="0" smtClean="0"/>
          </a:p>
          <a:p>
            <a:pPr lvl="1">
              <a:lnSpc>
                <a:spcPct val="90000"/>
              </a:lnSpc>
              <a:defRPr/>
            </a:pPr>
            <a:r>
              <a:rPr lang="es-ES" altLang="es-ES" sz="1400" dirty="0" smtClean="0"/>
              <a:t>Estas </a:t>
            </a:r>
            <a:r>
              <a:rPr lang="es-ES" altLang="es-ES" sz="1400" dirty="0"/>
              <a:t>agencias </a:t>
            </a:r>
            <a:r>
              <a:rPr lang="es-ES" altLang="es-ES" sz="1400" dirty="0" smtClean="0"/>
              <a:t>(</a:t>
            </a:r>
            <a:r>
              <a:rPr lang="es-ES" sz="1400" dirty="0"/>
              <a:t>pese a existir desde hacía decenas de años) </a:t>
            </a:r>
            <a:r>
              <a:rPr lang="es-ES" altLang="es-ES" sz="1400" dirty="0"/>
              <a:t>no tenían una regulación legal específica más </a:t>
            </a:r>
            <a:r>
              <a:rPr lang="es-ES" sz="1400" dirty="0"/>
              <a:t>allá de las siguientes excepciones que se limitaban a reconocer su existencia a determinados efectos fiscales y laborales: </a:t>
            </a:r>
          </a:p>
        </p:txBody>
      </p:sp>
    </p:spTree>
    <p:extLst>
      <p:ext uri="{BB962C8B-B14F-4D97-AF65-F5344CB8AC3E}">
        <p14:creationId xmlns:p14="http://schemas.microsoft.com/office/powerpoint/2010/main" val="3970771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Agencias de </a:t>
            </a:r>
            <a:r>
              <a:rPr lang="es-ES_tradnl" i="1" dirty="0" err="1"/>
              <a:t>manning</a:t>
            </a:r>
            <a:r>
              <a:rPr lang="es-ES_tradnl" dirty="0"/>
              <a:t> y </a:t>
            </a:r>
            <a:r>
              <a:rPr lang="es-ES_tradnl" i="1" dirty="0" err="1"/>
              <a:t>management</a:t>
            </a:r>
            <a:r>
              <a:rPr lang="es-ES_tradnl" i="1" dirty="0"/>
              <a:t/>
            </a:r>
            <a:br>
              <a:rPr lang="es-ES_tradnl" i="1" dirty="0"/>
            </a:br>
            <a:endParaRPr lang="en-US" dirty="0"/>
          </a:p>
        </p:txBody>
      </p:sp>
      <p:sp>
        <p:nvSpPr>
          <p:cNvPr id="3" name="Content Placeholder 2"/>
          <p:cNvSpPr>
            <a:spLocks noGrp="1"/>
          </p:cNvSpPr>
          <p:nvPr>
            <p:ph idx="1"/>
          </p:nvPr>
        </p:nvSpPr>
        <p:spPr/>
        <p:txBody>
          <a:bodyPr/>
          <a:lstStyle/>
          <a:p>
            <a:pPr lvl="2">
              <a:lnSpc>
                <a:spcPct val="90000"/>
              </a:lnSpc>
              <a:defRPr/>
            </a:pPr>
            <a:endParaRPr lang="es-ES" sz="1200" dirty="0" smtClean="0"/>
          </a:p>
          <a:p>
            <a:pPr lvl="2">
              <a:lnSpc>
                <a:spcPct val="90000"/>
              </a:lnSpc>
              <a:defRPr/>
            </a:pPr>
            <a:r>
              <a:rPr lang="es-ES" sz="1200" dirty="0" smtClean="0"/>
              <a:t>Las </a:t>
            </a:r>
            <a:r>
              <a:rPr lang="es-ES" sz="1200" dirty="0"/>
              <a:t>vigentes Directrices de 2004 de Ayudas de Estado al Transporte Marítimo y la Ley española 4/2006 que se aprobó al respecto establecen que las </a:t>
            </a:r>
            <a:r>
              <a:rPr lang="es-ES" sz="1200" i="1" dirty="0"/>
              <a:t>empresas </a:t>
            </a:r>
            <a:r>
              <a:rPr lang="es-ES" sz="1200" i="1" dirty="0" err="1"/>
              <a:t>gestionarias</a:t>
            </a:r>
            <a:r>
              <a:rPr lang="es-ES" sz="1200" i="1" dirty="0"/>
              <a:t> de buques</a:t>
            </a:r>
            <a:r>
              <a:rPr lang="es-ES" sz="1200" dirty="0"/>
              <a:t> podrían tributar por el </a:t>
            </a:r>
            <a:r>
              <a:rPr lang="es-ES" sz="1200" i="1" dirty="0" err="1"/>
              <a:t>Tonnage</a:t>
            </a:r>
            <a:r>
              <a:rPr lang="es-ES" sz="1200" i="1" dirty="0"/>
              <a:t> </a:t>
            </a:r>
            <a:r>
              <a:rPr lang="es-ES" sz="1200" i="1" dirty="0" err="1"/>
              <a:t>Tax</a:t>
            </a:r>
            <a:r>
              <a:rPr lang="es-ES" sz="1200" dirty="0"/>
              <a:t> por los buques que gestionen si cumplen determinados requisitos. </a:t>
            </a:r>
          </a:p>
          <a:p>
            <a:pPr lvl="2">
              <a:lnSpc>
                <a:spcPct val="90000"/>
              </a:lnSpc>
              <a:defRPr/>
            </a:pPr>
            <a:r>
              <a:rPr lang="es-ES" sz="1200" dirty="0" smtClean="0"/>
              <a:t>El </a:t>
            </a:r>
            <a:r>
              <a:rPr lang="es-ES" sz="1200" dirty="0"/>
              <a:t>vigente Convenio MLC de 2006 de la OIT sobre el Trabajo Marítimo, que ha sido ratificado por España, prevé autorizaciones administrativas para que las agencias de </a:t>
            </a:r>
            <a:r>
              <a:rPr lang="es-ES" sz="1200" i="1" dirty="0" err="1"/>
              <a:t>manning</a:t>
            </a:r>
            <a:r>
              <a:rPr lang="es-ES" sz="1200" dirty="0"/>
              <a:t> puedan prestar servicios privados de colocación y contratación de la gente de mar. </a:t>
            </a:r>
          </a:p>
          <a:p>
            <a:pPr lvl="1">
              <a:lnSpc>
                <a:spcPct val="90000"/>
              </a:lnSpc>
              <a:defRPr/>
            </a:pPr>
            <a:r>
              <a:rPr lang="es-ES" sz="1400" dirty="0" smtClean="0"/>
              <a:t>Funcionaban </a:t>
            </a:r>
            <a:r>
              <a:rPr lang="es-ES" sz="1400" dirty="0"/>
              <a:t>en la práctica a través de los </a:t>
            </a:r>
            <a:r>
              <a:rPr lang="es-ES" sz="1400" b="1" dirty="0"/>
              <a:t>contratos formularios tipo </a:t>
            </a:r>
            <a:r>
              <a:rPr lang="es-ES" sz="1400" b="1" i="1" dirty="0"/>
              <a:t>standard</a:t>
            </a:r>
            <a:r>
              <a:rPr lang="es-ES" sz="1400" b="1" dirty="0"/>
              <a:t> internacionales</a:t>
            </a:r>
            <a:r>
              <a:rPr lang="es-ES" sz="1400" dirty="0"/>
              <a:t> (SHIPMAN, CREWMAN, etc.). Estos</a:t>
            </a:r>
            <a:r>
              <a:rPr lang="es-ES" altLang="es-ES" sz="1400" dirty="0"/>
              <a:t> contratos preveían la limitación de responsabilidad de las agencias</a:t>
            </a:r>
            <a:r>
              <a:rPr lang="es-ES" altLang="es-ES" sz="1400" b="1" dirty="0"/>
              <a:t> </a:t>
            </a:r>
            <a:r>
              <a:rPr lang="es-ES" altLang="es-ES" sz="1400" dirty="0"/>
              <a:t>a 10 veces su retribución mensual salvo en caso de dolo o negligencia grave</a:t>
            </a:r>
            <a:r>
              <a:rPr lang="es-ES" altLang="es-ES" sz="1400" dirty="0" smtClean="0"/>
              <a:t>.</a:t>
            </a:r>
          </a:p>
          <a:p>
            <a:pPr lvl="1">
              <a:lnSpc>
                <a:spcPct val="90000"/>
              </a:lnSpc>
              <a:defRPr/>
            </a:pPr>
            <a:r>
              <a:rPr lang="es-ES" altLang="es-ES" sz="1400" dirty="0" smtClean="0"/>
              <a:t>Era </a:t>
            </a:r>
            <a:r>
              <a:rPr lang="es-ES" altLang="es-ES" sz="1400" dirty="0"/>
              <a:t>discutible la </a:t>
            </a:r>
            <a:r>
              <a:rPr lang="es-ES" altLang="es-ES" sz="1400" b="1" dirty="0"/>
              <a:t>naturaleza jurídica </a:t>
            </a:r>
            <a:r>
              <a:rPr lang="es-ES" altLang="es-ES" sz="1400" dirty="0"/>
              <a:t>de las citadas agencias</a:t>
            </a:r>
            <a:r>
              <a:rPr lang="es-ES" altLang="es-ES" sz="1400" b="1" dirty="0"/>
              <a:t> </a:t>
            </a:r>
            <a:r>
              <a:rPr lang="es-ES" altLang="es-ES" sz="1400" dirty="0"/>
              <a:t>(y, en consecuencia, la normativa aplicable a las mismas) y había diferentes opiniones al </a:t>
            </a:r>
            <a:r>
              <a:rPr lang="es-ES" altLang="es-ES" sz="1400" dirty="0" smtClean="0"/>
              <a:t>respecto. </a:t>
            </a:r>
          </a:p>
          <a:p>
            <a:pPr lvl="2"/>
            <a:r>
              <a:rPr lang="es-ES" sz="1200" dirty="0" smtClean="0"/>
              <a:t>Algunos </a:t>
            </a:r>
            <a:r>
              <a:rPr lang="es-ES" sz="1200" dirty="0"/>
              <a:t>(I. Arroyo, etc.) lo consideraban un </a:t>
            </a:r>
            <a:r>
              <a:rPr lang="es-ES" sz="1200" b="1" dirty="0"/>
              <a:t>contrato de arrendamiento de servicios </a:t>
            </a:r>
            <a:r>
              <a:rPr lang="es-ES" sz="1200" dirty="0"/>
              <a:t>. Como tal, </a:t>
            </a:r>
            <a:r>
              <a:rPr lang="es-ES" sz="1200" dirty="0" smtClean="0"/>
              <a:t>se trataría </a:t>
            </a:r>
            <a:r>
              <a:rPr lang="es-ES" sz="1200" dirty="0"/>
              <a:t>de una obligación de una actividad y diligencia en la misma, más que una obligación de </a:t>
            </a:r>
            <a:r>
              <a:rPr lang="es-ES" sz="1200" dirty="0" smtClean="0"/>
              <a:t>un </a:t>
            </a:r>
            <a:r>
              <a:rPr lang="en-US" sz="1200" dirty="0" err="1" smtClean="0"/>
              <a:t>resultado</a:t>
            </a:r>
            <a:r>
              <a:rPr lang="en-US" sz="1200" dirty="0" smtClean="0"/>
              <a:t>.</a:t>
            </a:r>
            <a:r>
              <a:rPr lang="es-ES" sz="1200" dirty="0" smtClean="0"/>
              <a:t> </a:t>
            </a:r>
          </a:p>
          <a:p>
            <a:pPr lvl="2"/>
            <a:r>
              <a:rPr lang="es-ES" sz="1200" dirty="0" smtClean="0"/>
              <a:t>Otros </a:t>
            </a:r>
            <a:r>
              <a:rPr lang="es-ES" sz="1200" dirty="0"/>
              <a:t>(</a:t>
            </a:r>
            <a:r>
              <a:rPr lang="es-ES" sz="1200" dirty="0" err="1"/>
              <a:t>Gabaldón</a:t>
            </a:r>
            <a:r>
              <a:rPr lang="es-ES" sz="1200" dirty="0"/>
              <a:t> y R. </a:t>
            </a:r>
            <a:r>
              <a:rPr lang="es-ES" sz="1200" dirty="0" err="1"/>
              <a:t>Soroa</a:t>
            </a:r>
            <a:r>
              <a:rPr lang="es-ES" sz="1200" dirty="0"/>
              <a:t>) lo asociaban al </a:t>
            </a:r>
            <a:r>
              <a:rPr lang="es-ES" sz="1200" b="1" dirty="0"/>
              <a:t>mandato o comisión mercantil </a:t>
            </a:r>
            <a:r>
              <a:rPr lang="es-ES" sz="1200" dirty="0"/>
              <a:t>(para los buques de </a:t>
            </a:r>
            <a:r>
              <a:rPr lang="es-ES" sz="1200" dirty="0" smtClean="0"/>
              <a:t>tráficos </a:t>
            </a:r>
            <a:r>
              <a:rPr lang="en-US" sz="1200" dirty="0" smtClean="0"/>
              <a:t>tramp</a:t>
            </a:r>
            <a:r>
              <a:rPr lang="en-US" sz="1200" dirty="0"/>
              <a:t>) o la </a:t>
            </a:r>
            <a:r>
              <a:rPr lang="en-US" sz="1200" dirty="0" err="1"/>
              <a:t>agencia</a:t>
            </a:r>
            <a:r>
              <a:rPr lang="en-US" sz="1200" dirty="0"/>
              <a:t> (para los </a:t>
            </a:r>
            <a:r>
              <a:rPr lang="en-US" sz="1200" dirty="0" err="1"/>
              <a:t>buques</a:t>
            </a:r>
            <a:r>
              <a:rPr lang="en-US" sz="1200" dirty="0"/>
              <a:t> de </a:t>
            </a:r>
            <a:r>
              <a:rPr lang="en-US" sz="1200" dirty="0" err="1"/>
              <a:t>tráfico</a:t>
            </a:r>
            <a:r>
              <a:rPr lang="en-US" sz="1200" dirty="0"/>
              <a:t> regular).</a:t>
            </a:r>
          </a:p>
          <a:p>
            <a:pPr lvl="2"/>
            <a:r>
              <a:rPr lang="es-ES" sz="1200" dirty="0" smtClean="0"/>
              <a:t>Otros </a:t>
            </a:r>
            <a:r>
              <a:rPr lang="es-ES" sz="1200" dirty="0"/>
              <a:t>lo asimilaban erróneamente a las </a:t>
            </a:r>
            <a:r>
              <a:rPr lang="es-ES" sz="1200" b="1" dirty="0" err="1"/>
              <a:t>ETTs</a:t>
            </a:r>
            <a:r>
              <a:rPr lang="es-ES" sz="1200" b="1" dirty="0"/>
              <a:t> </a:t>
            </a:r>
            <a:r>
              <a:rPr lang="es-ES" sz="1200" dirty="0"/>
              <a:t>(empresas de trabajo temporal), pese a las obvias </a:t>
            </a:r>
            <a:r>
              <a:rPr lang="es-ES" sz="1200" dirty="0" smtClean="0"/>
              <a:t>diferencias existentes </a:t>
            </a:r>
            <a:r>
              <a:rPr lang="es-ES" sz="1200" dirty="0"/>
              <a:t>y pese a que ninguna se constituyó nunca como tal.</a:t>
            </a:r>
            <a:endParaRPr lang="es-ES" altLang="es-ES" sz="1200" dirty="0"/>
          </a:p>
          <a:p>
            <a:endParaRPr lang="es-ES" sz="1400" dirty="0"/>
          </a:p>
          <a:p>
            <a:endParaRPr lang="en-US" sz="1400" dirty="0"/>
          </a:p>
        </p:txBody>
      </p:sp>
    </p:spTree>
    <p:extLst>
      <p:ext uri="{BB962C8B-B14F-4D97-AF65-F5344CB8AC3E}">
        <p14:creationId xmlns:p14="http://schemas.microsoft.com/office/powerpoint/2010/main" val="64862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88504" y="116632"/>
            <a:ext cx="7119937" cy="685800"/>
          </a:xfrm>
        </p:spPr>
        <p:txBody>
          <a:bodyPr/>
          <a:lstStyle/>
          <a:p>
            <a:r>
              <a:rPr lang="es-ES_tradnl" dirty="0" smtClean="0"/>
              <a:t>La Ley de Navegación Marítima</a:t>
            </a:r>
            <a:br>
              <a:rPr lang="es-ES_tradnl" dirty="0" smtClean="0"/>
            </a:br>
            <a:r>
              <a:rPr lang="es-ES_tradnl" dirty="0" smtClean="0"/>
              <a:t>Índice</a:t>
            </a:r>
            <a:endParaRPr lang="es-ES_tradnl" dirty="0"/>
          </a:p>
        </p:txBody>
      </p:sp>
      <p:graphicFrame>
        <p:nvGraphicFramePr>
          <p:cNvPr id="68611" name="Group 3"/>
          <p:cNvGraphicFramePr>
            <a:graphicFrameLocks noGrp="1"/>
          </p:cNvGraphicFramePr>
          <p:nvPr>
            <p:extLst>
              <p:ext uri="{D42A27DB-BD31-4B8C-83A1-F6EECF244321}">
                <p14:modId xmlns:p14="http://schemas.microsoft.com/office/powerpoint/2010/main" val="4216881755"/>
              </p:ext>
            </p:extLst>
          </p:nvPr>
        </p:nvGraphicFramePr>
        <p:xfrm>
          <a:off x="560512" y="1124744"/>
          <a:ext cx="8929563" cy="4067180"/>
        </p:xfrm>
        <a:graphic>
          <a:graphicData uri="http://schemas.openxmlformats.org/drawingml/2006/table">
            <a:tbl>
              <a:tblPr/>
              <a:tblGrid>
                <a:gridCol w="8929563"/>
              </a:tblGrid>
              <a:tr h="856347">
                <a:tc>
                  <a:txBody>
                    <a:bodyPr/>
                    <a:lstStyle/>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endParaRPr kumimoji="0" lang="es-ES" sz="1800" b="0" i="0" u="none" strike="noStrike" cap="none" normalizeH="0" baseline="0" dirty="0" smtClean="0">
                        <a:ln>
                          <a:noFill/>
                        </a:ln>
                        <a:solidFill>
                          <a:srgbClr val="004E23"/>
                        </a:solidFill>
                        <a:effectLst/>
                        <a:latin typeface="+mn-lt"/>
                        <a:ea typeface="ＭＳ Ｐゴシック" charset="-128"/>
                      </a:endParaRPr>
                    </a:p>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endParaRPr kumimoji="0" lang="es-ES" sz="1800" b="0" i="0" u="none" strike="noStrike" cap="none" normalizeH="0" baseline="0" dirty="0" smtClean="0">
                        <a:ln>
                          <a:noFill/>
                        </a:ln>
                        <a:solidFill>
                          <a:srgbClr val="004E23"/>
                        </a:solidFill>
                        <a:effectLst/>
                        <a:latin typeface="+mn-lt"/>
                        <a:ea typeface="ＭＳ Ｐゴシック" charset="-128"/>
                      </a:endParaRPr>
                    </a:p>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r>
                        <a:rPr kumimoji="0" lang="es-ES" sz="1800" b="0" i="0" u="none" strike="noStrike" cap="none" normalizeH="0" baseline="0" dirty="0" smtClean="0">
                          <a:ln>
                            <a:noFill/>
                          </a:ln>
                          <a:solidFill>
                            <a:srgbClr val="004E23"/>
                          </a:solidFill>
                          <a:effectLst/>
                          <a:latin typeface="+mn-lt"/>
                          <a:ea typeface="ＭＳ Ｐゴシック" charset="-128"/>
                        </a:rPr>
                        <a:t>Introducción</a:t>
                      </a:r>
                    </a:p>
                    <a:p>
                      <a:pPr marL="88900" marR="0" lvl="0" indent="0" algn="just" defTabSz="914400" rtl="0" eaLnBrk="1" fontAlgn="base" latinLnBrk="0" hangingPunct="1">
                        <a:lnSpc>
                          <a:spcPct val="90000"/>
                        </a:lnSpc>
                        <a:spcBef>
                          <a:spcPct val="0"/>
                        </a:spcBef>
                        <a:spcAft>
                          <a:spcPct val="30000"/>
                        </a:spcAft>
                        <a:buClr>
                          <a:srgbClr val="E49F35"/>
                        </a:buClr>
                        <a:buSzPct val="90000"/>
                        <a:buFont typeface="Arial" charset="0"/>
                        <a:buNone/>
                        <a:tabLst/>
                      </a:pPr>
                      <a:endParaRPr kumimoji="0" lang="es-ES" sz="1800" b="0" i="0" u="none" strike="noStrike" cap="none" normalizeH="0" baseline="0" dirty="0" smtClean="0">
                        <a:ln>
                          <a:noFill/>
                        </a:ln>
                        <a:solidFill>
                          <a:srgbClr val="004E23"/>
                        </a:solidFill>
                        <a:effectLst/>
                        <a:latin typeface="+mn-lt"/>
                        <a:ea typeface="ＭＳ Ｐゴシック" charset="-128"/>
                      </a:endParaRPr>
                    </a:p>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r>
                        <a:rPr kumimoji="0" lang="es-ES" sz="1800" b="0" i="0" u="none" strike="noStrike" cap="none" normalizeH="0" baseline="0" dirty="0" smtClean="0">
                          <a:ln>
                            <a:noFill/>
                          </a:ln>
                          <a:solidFill>
                            <a:srgbClr val="004E23"/>
                          </a:solidFill>
                          <a:effectLst/>
                          <a:latin typeface="+mn-lt"/>
                          <a:ea typeface="ＭＳ Ｐゴシック" charset="-128"/>
                        </a:rPr>
                        <a:t>Propietario, armador y naviero. La limitación de responsabilidad </a:t>
                      </a:r>
                    </a:p>
                  </a:txBody>
                  <a:tcPr marL="90000" marR="90000" marT="46800" marB="46800" horzOverflow="overflow">
                    <a:lnL w="76200" cap="flat" cmpd="sng" algn="ctr">
                      <a:solidFill>
                        <a:srgbClr val="004E23"/>
                      </a:solidFill>
                      <a:prstDash val="solid"/>
                      <a:round/>
                      <a:headEnd type="none" w="med" len="med"/>
                      <a:tailEnd type="none" w="med" len="med"/>
                    </a:lnL>
                    <a:lnR w="76200" cap="flat" cmpd="sng" algn="ctr">
                      <a:solidFill>
                        <a:srgbClr val="004E23"/>
                      </a:solidFill>
                      <a:prstDash val="solid"/>
                      <a:round/>
                      <a:headEnd type="none" w="med" len="med"/>
                      <a:tailEnd type="none" w="med" len="med"/>
                    </a:lnR>
                    <a:lnT w="28575" cap="flat" cmpd="sng" algn="ctr">
                      <a:solidFill>
                        <a:srgbClr val="004E23"/>
                      </a:solidFill>
                      <a:prstDash val="solid"/>
                      <a:round/>
                      <a:headEnd type="none" w="med" len="med"/>
                      <a:tailEnd type="none" w="med" len="med"/>
                    </a:lnT>
                    <a:lnB>
                      <a:noFill/>
                    </a:lnB>
                    <a:lnTlToBr>
                      <a:noFill/>
                    </a:lnTlToBr>
                    <a:lnBlToTr>
                      <a:noFill/>
                    </a:lnBlToTr>
                    <a:noFill/>
                  </a:tcPr>
                </a:tc>
              </a:tr>
              <a:tr h="1138565">
                <a:tc>
                  <a:txBody>
                    <a:bodyPr/>
                    <a:lstStyle/>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endParaRPr kumimoji="0" lang="es-ES" sz="1800" b="0" i="0" u="none" strike="noStrike" cap="none" normalizeH="0" baseline="0" dirty="0" smtClean="0">
                        <a:ln>
                          <a:noFill/>
                        </a:ln>
                        <a:solidFill>
                          <a:srgbClr val="004E23"/>
                        </a:solidFill>
                        <a:effectLst/>
                        <a:latin typeface="+mn-lt"/>
                        <a:ea typeface="ＭＳ Ｐゴシック" charset="-128"/>
                      </a:endParaRPr>
                    </a:p>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r>
                        <a:rPr kumimoji="0" lang="es-ES" sz="1800" b="0" i="0" u="none" strike="noStrike" cap="none" normalizeH="0" baseline="0" dirty="0" smtClean="0">
                          <a:ln>
                            <a:noFill/>
                          </a:ln>
                          <a:solidFill>
                            <a:srgbClr val="004E23"/>
                          </a:solidFill>
                          <a:effectLst/>
                          <a:latin typeface="+mn-lt"/>
                          <a:ea typeface="ＭＳ Ｐゴシック" charset="-128"/>
                        </a:rPr>
                        <a:t>Agencias de </a:t>
                      </a:r>
                      <a:r>
                        <a:rPr kumimoji="0" lang="es-ES" sz="1800" b="0" i="1" u="none" strike="noStrike" cap="none" normalizeH="0" baseline="0" dirty="0" err="1" smtClean="0">
                          <a:ln>
                            <a:noFill/>
                          </a:ln>
                          <a:solidFill>
                            <a:srgbClr val="004E23"/>
                          </a:solidFill>
                          <a:effectLst/>
                          <a:latin typeface="+mn-lt"/>
                          <a:ea typeface="ＭＳ Ｐゴシック" charset="-128"/>
                        </a:rPr>
                        <a:t>manning</a:t>
                      </a:r>
                      <a:r>
                        <a:rPr kumimoji="0" lang="es-ES" sz="1800" b="0" i="0" u="none" strike="noStrike" cap="none" normalizeH="0" baseline="0" dirty="0" smtClean="0">
                          <a:ln>
                            <a:noFill/>
                          </a:ln>
                          <a:solidFill>
                            <a:srgbClr val="004E23"/>
                          </a:solidFill>
                          <a:effectLst/>
                          <a:latin typeface="+mn-lt"/>
                          <a:ea typeface="ＭＳ Ｐゴシック" charset="-128"/>
                        </a:rPr>
                        <a:t> y </a:t>
                      </a:r>
                      <a:r>
                        <a:rPr kumimoji="0" lang="es-ES" sz="1800" b="0" i="1" u="none" strike="noStrike" cap="none" normalizeH="0" baseline="0" dirty="0" err="1" smtClean="0">
                          <a:ln>
                            <a:noFill/>
                          </a:ln>
                          <a:solidFill>
                            <a:srgbClr val="004E23"/>
                          </a:solidFill>
                          <a:effectLst/>
                          <a:latin typeface="+mn-lt"/>
                          <a:ea typeface="ＭＳ Ｐゴシック" charset="-128"/>
                        </a:rPr>
                        <a:t>management</a:t>
                      </a:r>
                      <a:r>
                        <a:rPr kumimoji="0" lang="es-ES" sz="1800" b="0" i="1" u="none" strike="noStrike" cap="none" normalizeH="0" baseline="0" dirty="0" smtClean="0">
                          <a:ln>
                            <a:noFill/>
                          </a:ln>
                          <a:solidFill>
                            <a:srgbClr val="004E23"/>
                          </a:solidFill>
                          <a:effectLst/>
                          <a:latin typeface="+mn-lt"/>
                          <a:ea typeface="ＭＳ Ｐゴシック" charset="-128"/>
                        </a:rPr>
                        <a:t> </a:t>
                      </a:r>
                    </a:p>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endParaRPr kumimoji="0" lang="es-ES" sz="1800" b="0" i="0" u="none" strike="noStrike" cap="none" normalizeH="0" baseline="0" dirty="0" smtClean="0">
                        <a:ln>
                          <a:noFill/>
                        </a:ln>
                        <a:solidFill>
                          <a:srgbClr val="004E23"/>
                        </a:solidFill>
                        <a:effectLst/>
                        <a:latin typeface="+mn-lt"/>
                        <a:ea typeface="ＭＳ Ｐゴシック" charset="-128"/>
                      </a:endParaRPr>
                    </a:p>
                    <a:p>
                      <a:pPr marL="444500" marR="0" lvl="0" indent="-355600" algn="just" defTabSz="914400" rtl="0" eaLnBrk="1" fontAlgn="base" latinLnBrk="0" hangingPunct="1">
                        <a:lnSpc>
                          <a:spcPct val="90000"/>
                        </a:lnSpc>
                        <a:spcBef>
                          <a:spcPct val="0"/>
                        </a:spcBef>
                        <a:spcAft>
                          <a:spcPct val="30000"/>
                        </a:spcAft>
                        <a:buClr>
                          <a:srgbClr val="E49F35"/>
                        </a:buClr>
                        <a:buSzPct val="90000"/>
                        <a:buFont typeface="Arial" charset="0"/>
                        <a:buChar char="■"/>
                        <a:tabLst/>
                      </a:pPr>
                      <a:r>
                        <a:rPr kumimoji="0" lang="es-ES" sz="1800" b="0" i="0" u="none" strike="noStrike" cap="none" normalizeH="0" baseline="0" dirty="0" smtClean="0">
                          <a:ln>
                            <a:noFill/>
                          </a:ln>
                          <a:solidFill>
                            <a:srgbClr val="004E23"/>
                          </a:solidFill>
                          <a:effectLst/>
                          <a:latin typeface="+mn-lt"/>
                          <a:ea typeface="ＭＳ Ｐゴシック" charset="-128"/>
                        </a:rPr>
                        <a:t>Novedades administrativas y procesales</a:t>
                      </a:r>
                      <a:endParaRPr kumimoji="0" lang="es-ES_tradnl" sz="1800" b="0" i="0" u="none" strike="noStrike" cap="none" normalizeH="0" baseline="0" dirty="0" smtClean="0">
                        <a:ln>
                          <a:noFill/>
                        </a:ln>
                        <a:solidFill>
                          <a:srgbClr val="004E23"/>
                        </a:solidFill>
                        <a:effectLst/>
                        <a:latin typeface="+mn-lt"/>
                        <a:ea typeface="ＭＳ Ｐゴシック" charset="-128"/>
                      </a:endParaRPr>
                    </a:p>
                  </a:txBody>
                  <a:tcPr marL="90000" marR="90000" marT="46800" marB="46800" horzOverflow="overflow">
                    <a:lnL w="76200" cap="flat" cmpd="sng" algn="ctr">
                      <a:solidFill>
                        <a:srgbClr val="004E23"/>
                      </a:solidFill>
                      <a:prstDash val="solid"/>
                      <a:round/>
                      <a:headEnd type="none" w="med" len="med"/>
                      <a:tailEnd type="none" w="med" len="med"/>
                    </a:lnL>
                    <a:lnR w="76200" cap="flat" cmpd="sng" algn="ctr">
                      <a:solidFill>
                        <a:srgbClr val="004E23"/>
                      </a:solidFill>
                      <a:prstDash val="solid"/>
                      <a:round/>
                      <a:headEnd type="none" w="med" len="med"/>
                      <a:tailEnd type="none" w="med" len="med"/>
                    </a:lnR>
                    <a:lnT>
                      <a:noFill/>
                    </a:lnT>
                    <a:lnB>
                      <a:noFill/>
                    </a:lnB>
                    <a:lnTlToBr>
                      <a:noFill/>
                    </a:lnTlToBr>
                    <a:lnBlToTr>
                      <a:noFill/>
                    </a:lnBlToTr>
                    <a:noFill/>
                  </a:tcPr>
                </a:tc>
              </a:tr>
              <a:tr h="356998">
                <a:tc>
                  <a:txBody>
                    <a:bodyPr/>
                    <a:lstStyle/>
                    <a:p>
                      <a:pPr marL="88900" marR="0" lvl="0" indent="0" algn="just" defTabSz="914400" rtl="0" eaLnBrk="1" fontAlgn="base" latinLnBrk="0" hangingPunct="1">
                        <a:lnSpc>
                          <a:spcPct val="90000"/>
                        </a:lnSpc>
                        <a:spcBef>
                          <a:spcPct val="0"/>
                        </a:spcBef>
                        <a:spcAft>
                          <a:spcPct val="30000"/>
                        </a:spcAft>
                        <a:buClr>
                          <a:srgbClr val="E49F35"/>
                        </a:buClr>
                        <a:buSzPct val="90000"/>
                        <a:buFont typeface="Arial" charset="0"/>
                        <a:buNone/>
                        <a:tabLst/>
                      </a:pPr>
                      <a:endParaRPr kumimoji="0" lang="es-ES" sz="1800" b="0" i="0" u="none" strike="noStrike" cap="none" normalizeH="0" baseline="0" dirty="0" smtClean="0">
                        <a:ln>
                          <a:noFill/>
                        </a:ln>
                        <a:solidFill>
                          <a:srgbClr val="004E23"/>
                        </a:solidFill>
                        <a:effectLst/>
                        <a:latin typeface="+mn-lt"/>
                        <a:ea typeface="ＭＳ Ｐゴシック" charset="-128"/>
                      </a:endParaRPr>
                    </a:p>
                  </a:txBody>
                  <a:tcPr marL="90000" marR="90000" marT="46800" marB="46800" horzOverflow="overflow">
                    <a:lnL w="76200" cap="flat" cmpd="sng" algn="ctr">
                      <a:solidFill>
                        <a:srgbClr val="004E23"/>
                      </a:solidFill>
                      <a:prstDash val="solid"/>
                      <a:round/>
                      <a:headEnd type="none" w="med" len="med"/>
                      <a:tailEnd type="none" w="med" len="med"/>
                    </a:lnL>
                    <a:lnR w="76200" cap="flat" cmpd="sng" algn="ctr">
                      <a:solidFill>
                        <a:srgbClr val="004E23"/>
                      </a:solidFill>
                      <a:prstDash val="solid"/>
                      <a:round/>
                      <a:headEnd type="none" w="med" len="med"/>
                      <a:tailEnd type="none" w="med" len="med"/>
                    </a:lnR>
                    <a:lnT>
                      <a:noFill/>
                    </a:lnT>
                    <a:lnB>
                      <a:noFill/>
                    </a:lnB>
                    <a:lnTlToBr>
                      <a:noFill/>
                    </a:lnTlToBr>
                    <a:lnBlToTr>
                      <a:noFill/>
                    </a:lnBlToTr>
                    <a:noFill/>
                  </a:tcPr>
                </a:tc>
              </a:tr>
              <a:tr h="356998">
                <a:tc>
                  <a:txBody>
                    <a:bodyPr/>
                    <a:lstStyle/>
                    <a:p>
                      <a:pPr marL="88900" marR="0" lvl="0" indent="0" algn="just" defTabSz="914400" rtl="0" eaLnBrk="1" fontAlgn="base" latinLnBrk="0" hangingPunct="1">
                        <a:lnSpc>
                          <a:spcPct val="90000"/>
                        </a:lnSpc>
                        <a:spcBef>
                          <a:spcPct val="0"/>
                        </a:spcBef>
                        <a:spcAft>
                          <a:spcPct val="30000"/>
                        </a:spcAft>
                        <a:buClr>
                          <a:srgbClr val="E49F35"/>
                        </a:buClr>
                        <a:buSzPct val="90000"/>
                        <a:buFont typeface="Arial" charset="0"/>
                        <a:buNone/>
                        <a:tabLst/>
                      </a:pPr>
                      <a:endParaRPr kumimoji="0" lang="es-ES" sz="1800" b="0" i="0" u="none" strike="noStrike" cap="none" normalizeH="0" baseline="0" dirty="0" smtClean="0">
                        <a:ln>
                          <a:noFill/>
                        </a:ln>
                        <a:solidFill>
                          <a:srgbClr val="004E23"/>
                        </a:solidFill>
                        <a:effectLst/>
                        <a:latin typeface="+mn-lt"/>
                        <a:ea typeface="ＭＳ Ｐゴシック" charset="-128"/>
                      </a:endParaRPr>
                    </a:p>
                  </a:txBody>
                  <a:tcPr marL="90000" marR="90000" marT="46800" marB="46800" horzOverflow="overflow">
                    <a:lnL w="76200" cap="flat" cmpd="sng" algn="ctr">
                      <a:solidFill>
                        <a:srgbClr val="004E23"/>
                      </a:solidFill>
                      <a:prstDash val="solid"/>
                      <a:round/>
                      <a:headEnd type="none" w="med" len="med"/>
                      <a:tailEnd type="none" w="med" len="med"/>
                    </a:lnL>
                    <a:lnR w="76200" cap="flat" cmpd="sng" algn="ctr">
                      <a:solidFill>
                        <a:srgbClr val="004E23"/>
                      </a:solidFill>
                      <a:prstDash val="solid"/>
                      <a:round/>
                      <a:headEnd type="none" w="med" len="med"/>
                      <a:tailEnd type="none" w="med" len="med"/>
                    </a:lnR>
                    <a:lnT>
                      <a:noFill/>
                    </a:lnT>
                    <a:lnB>
                      <a:noFill/>
                    </a:lnB>
                    <a:lnTlToBr>
                      <a:noFill/>
                    </a:lnTlToBr>
                    <a:lnBlToTr>
                      <a:noFill/>
                    </a:lnBlToTr>
                    <a:noFill/>
                  </a:tcPr>
                </a:tc>
              </a:tr>
              <a:tr h="315428">
                <a:tc>
                  <a:txBody>
                    <a:bodyPr/>
                    <a:lstStyle/>
                    <a:p>
                      <a:pPr marL="88900" marR="0" lvl="0" indent="0" algn="just" defTabSz="914400" rtl="0" eaLnBrk="1" fontAlgn="base" latinLnBrk="0" hangingPunct="1">
                        <a:lnSpc>
                          <a:spcPct val="100000"/>
                        </a:lnSpc>
                        <a:spcBef>
                          <a:spcPct val="0"/>
                        </a:spcBef>
                        <a:spcAft>
                          <a:spcPct val="30000"/>
                        </a:spcAft>
                        <a:buClr>
                          <a:srgbClr val="E49F35"/>
                        </a:buClr>
                        <a:buSzPct val="90000"/>
                        <a:buFont typeface="Arial" charset="0"/>
                        <a:buNone/>
                        <a:tabLst/>
                      </a:pPr>
                      <a:endParaRPr kumimoji="0" lang="es-ES" sz="1800" b="0" i="0" u="none" strike="noStrike" cap="none" normalizeH="0" baseline="0" dirty="0" smtClean="0">
                        <a:ln>
                          <a:noFill/>
                        </a:ln>
                        <a:solidFill>
                          <a:srgbClr val="004E23"/>
                        </a:solidFill>
                        <a:effectLst/>
                        <a:latin typeface="+mn-lt"/>
                        <a:ea typeface="ＭＳ Ｐゴシック" charset="-128"/>
                      </a:endParaRPr>
                    </a:p>
                  </a:txBody>
                  <a:tcPr marL="90000" marR="90000" marT="46800" marB="46800" horzOverflow="overflow">
                    <a:lnL w="76200" cap="flat" cmpd="sng" algn="ctr">
                      <a:solidFill>
                        <a:srgbClr val="004E23"/>
                      </a:solidFill>
                      <a:prstDash val="solid"/>
                      <a:round/>
                      <a:headEnd type="none" w="med" len="med"/>
                      <a:tailEnd type="none" w="med" len="med"/>
                    </a:lnL>
                    <a:lnR w="76200" cap="flat" cmpd="sng" algn="ctr">
                      <a:solidFill>
                        <a:srgbClr val="004E23"/>
                      </a:solidFill>
                      <a:prstDash val="solid"/>
                      <a:round/>
                      <a:headEnd type="none" w="med" len="med"/>
                      <a:tailEnd type="none" w="med" len="med"/>
                    </a:lnR>
                    <a:lnT>
                      <a:noFill/>
                    </a:lnT>
                    <a:lnB w="28575" cap="flat" cmpd="sng" algn="ctr">
                      <a:solidFill>
                        <a:srgbClr val="004E23"/>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Agencias de </a:t>
            </a:r>
            <a:r>
              <a:rPr lang="es-ES_tradnl" i="1" dirty="0" err="1"/>
              <a:t>manning</a:t>
            </a:r>
            <a:r>
              <a:rPr lang="es-ES_tradnl" dirty="0"/>
              <a:t> y </a:t>
            </a:r>
            <a:r>
              <a:rPr lang="es-ES_tradnl" i="1" dirty="0" err="1"/>
              <a:t>management</a:t>
            </a:r>
            <a:r>
              <a:rPr lang="es-ES_tradnl" i="1" dirty="0"/>
              <a:t/>
            </a:r>
            <a:br>
              <a:rPr lang="es-ES_tradnl" i="1" dirty="0"/>
            </a:br>
            <a:endParaRPr lang="es-ES" dirty="0"/>
          </a:p>
        </p:txBody>
      </p:sp>
      <p:sp>
        <p:nvSpPr>
          <p:cNvPr id="3" name="Content Placeholder 2"/>
          <p:cNvSpPr>
            <a:spLocks noGrp="1"/>
          </p:cNvSpPr>
          <p:nvPr>
            <p:ph idx="1"/>
          </p:nvPr>
        </p:nvSpPr>
        <p:spPr/>
        <p:txBody>
          <a:bodyPr/>
          <a:lstStyle/>
          <a:p>
            <a:r>
              <a:rPr lang="es-ES" altLang="es-ES" dirty="0"/>
              <a:t>La </a:t>
            </a:r>
            <a:r>
              <a:rPr lang="es-ES" altLang="es-ES" b="1" dirty="0"/>
              <a:t>LNM </a:t>
            </a:r>
            <a:r>
              <a:rPr lang="es-ES" altLang="es-ES" b="1" dirty="0" smtClean="0"/>
              <a:t>regula</a:t>
            </a:r>
            <a:r>
              <a:rPr lang="es-ES" altLang="es-ES" b="1" dirty="0"/>
              <a:t>, por primera vez</a:t>
            </a:r>
            <a:r>
              <a:rPr lang="es-ES" altLang="es-ES" dirty="0"/>
              <a:t> en España y de forma explícita, el llamado </a:t>
            </a:r>
            <a:r>
              <a:rPr lang="es-ES" altLang="es-ES" b="1" dirty="0"/>
              <a:t>contrato de gestión </a:t>
            </a:r>
            <a:r>
              <a:rPr lang="es-ES" altLang="es-ES" b="1" dirty="0" smtClean="0"/>
              <a:t>naval </a:t>
            </a:r>
            <a:r>
              <a:rPr lang="es-ES" altLang="es-ES" dirty="0" smtClean="0"/>
              <a:t>(pensando en las citadas agencias): </a:t>
            </a:r>
          </a:p>
          <a:p>
            <a:pPr lvl="1"/>
            <a:r>
              <a:rPr lang="es-ES" altLang="es-ES" sz="1400" b="1" dirty="0" smtClean="0"/>
              <a:t>Tipo </a:t>
            </a:r>
            <a:r>
              <a:rPr lang="es-ES" altLang="es-ES" sz="1400" b="1" dirty="0"/>
              <a:t>de regulación</a:t>
            </a:r>
            <a:r>
              <a:rPr lang="es-ES" altLang="es-ES" sz="1400" dirty="0"/>
              <a:t>: Se trata de una </a:t>
            </a:r>
            <a:r>
              <a:rPr lang="es-ES" altLang="es-ES" sz="1400" b="1" dirty="0"/>
              <a:t>regulación </a:t>
            </a:r>
            <a:r>
              <a:rPr lang="es-ES" altLang="es-ES" sz="1400" b="1" dirty="0" smtClean="0"/>
              <a:t>dispositiva</a:t>
            </a:r>
            <a:r>
              <a:rPr lang="es-ES" altLang="es-ES" sz="1400" dirty="0" smtClean="0"/>
              <a:t> (lo </a:t>
            </a:r>
            <a:r>
              <a:rPr lang="es-ES" altLang="es-ES" sz="1400" dirty="0"/>
              <a:t>que da completa carta de naturaleza al uso y empleo de los contratos formularios tipo </a:t>
            </a:r>
            <a:r>
              <a:rPr lang="es-ES" altLang="es-ES" sz="1400" i="1" dirty="0" smtClean="0"/>
              <a:t>standard </a:t>
            </a:r>
            <a:r>
              <a:rPr lang="es-ES" altLang="es-ES" sz="1400" dirty="0" smtClean="0"/>
              <a:t> internacionales vistos) y </a:t>
            </a:r>
            <a:r>
              <a:rPr lang="es-ES" altLang="es-ES" sz="1400" b="1" dirty="0" smtClean="0"/>
              <a:t>parcial</a:t>
            </a:r>
            <a:r>
              <a:rPr lang="es-ES" altLang="es-ES" sz="1400" dirty="0" smtClean="0"/>
              <a:t> (excluye todo lo laboral).</a:t>
            </a:r>
            <a:endParaRPr lang="es-ES" altLang="es-ES" sz="1400" dirty="0"/>
          </a:p>
          <a:p>
            <a:pPr lvl="1"/>
            <a:r>
              <a:rPr lang="es-ES" altLang="es-ES" sz="1400" b="1" dirty="0"/>
              <a:t>Definición</a:t>
            </a:r>
            <a:r>
              <a:rPr lang="es-ES" altLang="es-ES" sz="1400" dirty="0"/>
              <a:t>: Por el citado contrato, </a:t>
            </a:r>
            <a:r>
              <a:rPr lang="es-ES" altLang="es-ES" sz="1400" b="1" dirty="0"/>
              <a:t>una parte (gestor naval) se compromete, a cambio de una remuneración, a gestionar, por cuenta y en nombre del armador, todos o alguno de los aspectos implicados en la explotación del buque, tales como, entre otros, la gestión comercial, náutica, laboral o aseguradora del buque</a:t>
            </a:r>
            <a:r>
              <a:rPr lang="es-ES" altLang="es-ES" sz="1400" dirty="0"/>
              <a:t>. </a:t>
            </a:r>
            <a:endParaRPr lang="es-ES" altLang="es-ES" sz="1400" dirty="0" smtClean="0"/>
          </a:p>
          <a:p>
            <a:pPr lvl="1"/>
            <a:r>
              <a:rPr lang="es-ES" altLang="es-ES" sz="1400" b="1" dirty="0" smtClean="0"/>
              <a:t>Responsabilidad</a:t>
            </a:r>
            <a:r>
              <a:rPr lang="es-ES" altLang="es-ES" sz="1400" dirty="0"/>
              <a:t>: Se establece que las relaciones entre el armador y su gestor </a:t>
            </a:r>
            <a:r>
              <a:rPr lang="es-ES" altLang="es-ES" sz="1400" b="1" dirty="0"/>
              <a:t>se regirán por lo establecido en el contrato de gestión</a:t>
            </a:r>
            <a:r>
              <a:rPr lang="es-ES" altLang="es-ES" sz="1400" dirty="0"/>
              <a:t> y, en su defecto, </a:t>
            </a:r>
            <a:r>
              <a:rPr lang="es-ES" altLang="es-ES" sz="1400" b="1" dirty="0"/>
              <a:t>por la normas de la agencia o comisión mercantil</a:t>
            </a:r>
            <a:r>
              <a:rPr lang="es-ES" altLang="es-ES" sz="1400" dirty="0"/>
              <a:t> según se trate o no de  una relación duradera. En sus relaciones con terceros, el gestor deberá manifestar su condición de mandatario del armador y, si no lo hiciera, será solidariamente responsable con el armador de las obligaciones asumidas por cuenta de éste. Por su parte, e</a:t>
            </a:r>
            <a:r>
              <a:rPr lang="es-ES_tradnl" altLang="es-ES" sz="1400" dirty="0"/>
              <a:t>l gestor responderá solidariamente con el armador de los daños y perjuicios que se causen extracontractualmente a terceros como consecuen­cia de los actos de aquel o de los de sus depen­dientes, </a:t>
            </a:r>
            <a:r>
              <a:rPr lang="es-ES_tradnl" altLang="es-ES" sz="1400" b="1" dirty="0"/>
              <a:t>sin perjuicio del derecho</a:t>
            </a:r>
            <a:r>
              <a:rPr lang="es-ES_tradnl" altLang="es-ES" sz="1400" dirty="0"/>
              <a:t> de uno y otro </a:t>
            </a:r>
            <a:r>
              <a:rPr lang="es-ES_tradnl" altLang="es-ES" sz="1400" b="1" dirty="0"/>
              <a:t>a limitar la responsabilidad</a:t>
            </a:r>
            <a:r>
              <a:rPr lang="es-ES_tradnl" altLang="es-ES" sz="1400" dirty="0"/>
              <a:t> en los términos estableci­dos en Convenio </a:t>
            </a:r>
            <a:r>
              <a:rPr lang="es-ES_tradnl" altLang="es-ES" sz="1400" dirty="0" smtClean="0"/>
              <a:t>de </a:t>
            </a:r>
            <a:r>
              <a:rPr lang="es-ES_tradnl" altLang="es-ES" sz="1400" dirty="0"/>
              <a:t>Londres de 1976. </a:t>
            </a:r>
            <a:endParaRPr lang="es-ES" altLang="es-ES" sz="1400" dirty="0"/>
          </a:p>
          <a:p>
            <a:pPr>
              <a:lnSpc>
                <a:spcPct val="80000"/>
              </a:lnSpc>
            </a:pPr>
            <a:r>
              <a:rPr lang="es-ES" altLang="es-ES" b="1" dirty="0" smtClean="0"/>
              <a:t>No </a:t>
            </a:r>
            <a:r>
              <a:rPr lang="es-ES" altLang="es-ES" b="1" dirty="0"/>
              <a:t>es previsible que la LNM cambie </a:t>
            </a:r>
            <a:r>
              <a:rPr lang="es-ES" altLang="es-ES" b="1" dirty="0" smtClean="0"/>
              <a:t>el </a:t>
            </a:r>
            <a:r>
              <a:rPr lang="es-ES" altLang="es-ES" b="1" dirty="0"/>
              <a:t>normal uso </a:t>
            </a:r>
            <a:r>
              <a:rPr lang="es-ES" altLang="es-ES" b="1" dirty="0" smtClean="0"/>
              <a:t>de </a:t>
            </a:r>
            <a:r>
              <a:rPr lang="es-ES" altLang="es-ES" b="1" dirty="0"/>
              <a:t>los </a:t>
            </a:r>
            <a:r>
              <a:rPr lang="es-ES" altLang="es-ES" b="1" dirty="0" smtClean="0"/>
              <a:t>contratos</a:t>
            </a:r>
            <a:r>
              <a:rPr lang="es-ES" altLang="es-ES" dirty="0" smtClean="0"/>
              <a:t> formularios </a:t>
            </a:r>
            <a:r>
              <a:rPr lang="es-ES" altLang="es-ES" i="1" dirty="0" smtClean="0"/>
              <a:t>standard</a:t>
            </a:r>
            <a:r>
              <a:rPr lang="es-ES" altLang="es-ES" dirty="0" smtClean="0"/>
              <a:t> internacionales vistos. </a:t>
            </a:r>
            <a:endParaRPr lang="es-ES" dirty="0"/>
          </a:p>
        </p:txBody>
      </p:sp>
    </p:spTree>
    <p:extLst>
      <p:ext uri="{BB962C8B-B14F-4D97-AF65-F5344CB8AC3E}">
        <p14:creationId xmlns:p14="http://schemas.microsoft.com/office/powerpoint/2010/main" val="3167662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Novedades </a:t>
            </a:r>
            <a:r>
              <a:rPr lang="es-ES_tradnl" dirty="0" smtClean="0"/>
              <a:t>procesales y administrativas</a:t>
            </a:r>
            <a:r>
              <a:rPr lang="es-ES_tradnl" dirty="0"/>
              <a:t/>
            </a:r>
            <a:br>
              <a:rPr lang="es-ES_tradnl" dirty="0"/>
            </a:br>
            <a:endParaRPr lang="es-ES" dirty="0"/>
          </a:p>
        </p:txBody>
      </p:sp>
      <p:sp>
        <p:nvSpPr>
          <p:cNvPr id="3" name="Content Placeholder 2"/>
          <p:cNvSpPr>
            <a:spLocks noGrp="1"/>
          </p:cNvSpPr>
          <p:nvPr>
            <p:ph idx="1"/>
          </p:nvPr>
        </p:nvSpPr>
        <p:spPr>
          <a:xfrm>
            <a:off x="488950" y="1052512"/>
            <a:ext cx="9001125" cy="4752751"/>
          </a:xfrm>
        </p:spPr>
        <p:txBody>
          <a:bodyPr/>
          <a:lstStyle/>
          <a:p>
            <a:r>
              <a:rPr lang="es-ES_tradnl" sz="1400" b="1" dirty="0" smtClean="0"/>
              <a:t>Validez de las </a:t>
            </a:r>
            <a:r>
              <a:rPr lang="es-ES_tradnl" sz="1400" b="1" dirty="0"/>
              <a:t>cláusulas de sumisión contenidas en los documentos de transporte </a:t>
            </a:r>
            <a:r>
              <a:rPr lang="es-ES_tradnl" sz="1400" b="1" dirty="0" smtClean="0"/>
              <a:t>marítimo</a:t>
            </a:r>
            <a:r>
              <a:rPr lang="es-ES_tradnl" sz="1400" dirty="0" smtClean="0"/>
              <a:t>: La LNM condiciona su validez a </a:t>
            </a:r>
            <a:r>
              <a:rPr lang="es-ES_tradnl" sz="1400" dirty="0"/>
              <a:t>que </a:t>
            </a:r>
            <a:r>
              <a:rPr lang="es-ES_tradnl" sz="1400" b="1" dirty="0"/>
              <a:t>hayan sido negociadas individual y separadamente</a:t>
            </a:r>
            <a:r>
              <a:rPr lang="es-ES_tradnl" sz="1400" dirty="0"/>
              <a:t>, no siendo la mera inserción de una cláusula en el condicionado impreso de un contrato, por sí sola, prueba de su validez y del consentimiento de las partes</a:t>
            </a:r>
            <a:r>
              <a:rPr lang="es-ES_tradnl" sz="1400" dirty="0" smtClean="0"/>
              <a:t>.</a:t>
            </a:r>
          </a:p>
          <a:p>
            <a:endParaRPr lang="es-ES_tradnl" sz="1400" dirty="0" smtClean="0"/>
          </a:p>
          <a:p>
            <a:r>
              <a:rPr lang="es-ES_tradnl" sz="1400" dirty="0" smtClean="0"/>
              <a:t>Se </a:t>
            </a:r>
            <a:r>
              <a:rPr lang="es-ES" sz="1400" dirty="0" smtClean="0"/>
              <a:t>regula, por primera vez, </a:t>
            </a:r>
            <a:r>
              <a:rPr lang="es-ES" sz="1400" dirty="0"/>
              <a:t>un </a:t>
            </a:r>
            <a:r>
              <a:rPr lang="es-ES" sz="1400" b="1" dirty="0"/>
              <a:t>procedimiento para limitar la responsabilidad por créditos </a:t>
            </a:r>
            <a:r>
              <a:rPr lang="es-ES" sz="1400" b="1" dirty="0" smtClean="0"/>
              <a:t>marítimos</a:t>
            </a:r>
            <a:r>
              <a:rPr lang="es-ES" sz="1400" dirty="0" smtClean="0"/>
              <a:t>. Ver lo ya comentado anteriormente.</a:t>
            </a:r>
          </a:p>
          <a:p>
            <a:pPr marL="363538" lvl="1" indent="-363538">
              <a:spcBef>
                <a:spcPct val="0"/>
              </a:spcBef>
              <a:buClr>
                <a:srgbClr val="E49F35"/>
              </a:buClr>
            </a:pPr>
            <a:endParaRPr lang="es-ES" sz="1400" b="1" dirty="0" smtClean="0"/>
          </a:p>
          <a:p>
            <a:pPr marL="363538" lvl="1" indent="-363538">
              <a:spcBef>
                <a:spcPct val="0"/>
              </a:spcBef>
              <a:buClr>
                <a:srgbClr val="E49F35"/>
              </a:buClr>
            </a:pPr>
            <a:r>
              <a:rPr lang="es-ES" sz="1400" b="1" dirty="0" smtClean="0"/>
              <a:t>Venta forzosa de buque</a:t>
            </a:r>
            <a:r>
              <a:rPr lang="es-ES" sz="1400" dirty="0"/>
              <a:t> </a:t>
            </a:r>
            <a:r>
              <a:rPr lang="es-ES" altLang="es-ES" sz="1400" dirty="0" smtClean="0"/>
              <a:t>(ejecuciones hipotecarias, subasta </a:t>
            </a:r>
            <a:r>
              <a:rPr lang="es-ES" altLang="es-ES" sz="1400" dirty="0"/>
              <a:t>pública de buques abandonados y demás</a:t>
            </a:r>
            <a:r>
              <a:rPr lang="es-ES" altLang="es-ES" sz="1400" dirty="0" smtClean="0"/>
              <a:t>):</a:t>
            </a:r>
            <a:r>
              <a:rPr lang="es-ES" sz="1400" dirty="0" smtClean="0"/>
              <a:t> La LNM establece un procedimiento específico al respecto sujeto </a:t>
            </a:r>
            <a:r>
              <a:rPr lang="es-ES" sz="1400" dirty="0"/>
              <a:t>al Convenio de privilegios e hipotecas de </a:t>
            </a:r>
            <a:r>
              <a:rPr lang="es-ES" sz="1400" dirty="0" smtClean="0"/>
              <a:t>1993, la LEC y a la normativa administrativa para la subasta de los bienes muebles sujetos a publicidad registral.  </a:t>
            </a:r>
          </a:p>
          <a:p>
            <a:pPr marL="363538" lvl="1" indent="-363538">
              <a:spcBef>
                <a:spcPct val="0"/>
              </a:spcBef>
              <a:buClr>
                <a:srgbClr val="E49F35"/>
              </a:buClr>
            </a:pPr>
            <a:endParaRPr lang="es-ES_tradnl" sz="1400" b="1" dirty="0" smtClean="0"/>
          </a:p>
          <a:p>
            <a:pPr marL="363538" lvl="1" indent="-363538">
              <a:spcBef>
                <a:spcPct val="0"/>
              </a:spcBef>
              <a:buClr>
                <a:srgbClr val="E49F35"/>
              </a:buClr>
            </a:pPr>
            <a:r>
              <a:rPr lang="es-ES_tradnl" sz="1400" b="1" dirty="0" smtClean="0"/>
              <a:t>Nuevos </a:t>
            </a:r>
            <a:r>
              <a:rPr lang="es-ES_tradnl" sz="1400" b="1" dirty="0"/>
              <a:t>plazos de prescripción para el ejercicio de </a:t>
            </a:r>
            <a:r>
              <a:rPr lang="es-ES_tradnl" sz="1400" b="1" dirty="0" smtClean="0"/>
              <a:t>acciones: </a:t>
            </a:r>
            <a:r>
              <a:rPr lang="es-ES_tradnl" sz="1400" dirty="0" smtClean="0"/>
              <a:t> </a:t>
            </a:r>
          </a:p>
          <a:p>
            <a:pPr lvl="1"/>
            <a:r>
              <a:rPr lang="es-ES_tradnl" sz="1200" dirty="0" smtClean="0"/>
              <a:t>Destaca </a:t>
            </a:r>
            <a:r>
              <a:rPr lang="es-ES_tradnl" sz="1200" dirty="0"/>
              <a:t>la reducción significativa del </a:t>
            </a:r>
            <a:r>
              <a:rPr lang="es-ES_tradnl" sz="1200" b="1" dirty="0"/>
              <a:t>plazo de prescripción </a:t>
            </a:r>
            <a:r>
              <a:rPr lang="es-ES_tradnl" sz="1200" b="1" dirty="0" smtClean="0"/>
              <a:t>para </a:t>
            </a:r>
            <a:r>
              <a:rPr lang="es-ES_tradnl" sz="1200" b="1" dirty="0"/>
              <a:t>el ejercicio de acciones nacidas del incumplimiento del contrato de construcción </a:t>
            </a:r>
            <a:r>
              <a:rPr lang="es-ES_tradnl" sz="1200" b="1" dirty="0" smtClean="0"/>
              <a:t>naval</a:t>
            </a:r>
            <a:r>
              <a:rPr lang="es-ES_tradnl" sz="1200" dirty="0" smtClean="0"/>
              <a:t>, </a:t>
            </a:r>
            <a:r>
              <a:rPr lang="es-ES_tradnl" sz="1200" dirty="0"/>
              <a:t>que prescribirán a los </a:t>
            </a:r>
            <a:r>
              <a:rPr lang="es-ES_tradnl" sz="1200" b="1" dirty="0" smtClean="0"/>
              <a:t>3 años</a:t>
            </a:r>
            <a:r>
              <a:rPr lang="es-ES_tradnl" sz="1200" dirty="0" smtClean="0"/>
              <a:t> y no a los 15 años como hasta ahora. Ver lo ya comentado al respecto.</a:t>
            </a:r>
          </a:p>
          <a:p>
            <a:pPr lvl="1"/>
            <a:r>
              <a:rPr lang="es-ES_tradnl" sz="1200" dirty="0" smtClean="0"/>
              <a:t>Los </a:t>
            </a:r>
            <a:r>
              <a:rPr lang="es-ES_tradnl" sz="1200" b="1" dirty="0"/>
              <a:t>derechos derivados del contrato de seguro prescriben en el plazo de </a:t>
            </a:r>
            <a:r>
              <a:rPr lang="es-ES_tradnl" sz="1200" b="1" dirty="0" smtClean="0"/>
              <a:t>2 años</a:t>
            </a:r>
            <a:r>
              <a:rPr lang="es-ES_tradnl" sz="1200" dirty="0" smtClean="0"/>
              <a:t> </a:t>
            </a:r>
            <a:r>
              <a:rPr lang="es-ES_tradnl" sz="1200" dirty="0"/>
              <a:t>a partir del momento en que pudieron ejercitarse, a diferencia del anterior plazo de </a:t>
            </a:r>
            <a:r>
              <a:rPr lang="es-ES_tradnl" sz="1200" dirty="0" smtClean="0"/>
              <a:t>3 </a:t>
            </a:r>
            <a:r>
              <a:rPr lang="es-ES_tradnl" sz="1200" dirty="0"/>
              <a:t>años desde el término del contrato o desde la fecha del siniestro previsto en el extinto artículo 954 del </a:t>
            </a:r>
            <a:r>
              <a:rPr lang="es-ES_tradnl" sz="1200" dirty="0" err="1"/>
              <a:t>CCo</a:t>
            </a:r>
            <a:r>
              <a:rPr lang="es-ES_tradnl" sz="1200" dirty="0"/>
              <a:t>.  </a:t>
            </a:r>
            <a:endParaRPr lang="es-ES" sz="1200" dirty="0"/>
          </a:p>
          <a:p>
            <a:endParaRPr lang="es-ES" sz="1400" dirty="0"/>
          </a:p>
        </p:txBody>
      </p:sp>
    </p:spTree>
    <p:extLst>
      <p:ext uri="{BB962C8B-B14F-4D97-AF65-F5344CB8AC3E}">
        <p14:creationId xmlns:p14="http://schemas.microsoft.com/office/powerpoint/2010/main" val="1202205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Novedades procesales y administrativas</a:t>
            </a:r>
            <a:br>
              <a:rPr lang="es-ES_tradnl" dirty="0"/>
            </a:br>
            <a:endParaRPr lang="es-ES" dirty="0"/>
          </a:p>
        </p:txBody>
      </p:sp>
      <p:sp>
        <p:nvSpPr>
          <p:cNvPr id="3" name="Content Placeholder 2"/>
          <p:cNvSpPr>
            <a:spLocks noGrp="1"/>
          </p:cNvSpPr>
          <p:nvPr>
            <p:ph idx="1"/>
          </p:nvPr>
        </p:nvSpPr>
        <p:spPr>
          <a:xfrm>
            <a:off x="488950" y="1052512"/>
            <a:ext cx="9001125" cy="5040783"/>
          </a:xfrm>
        </p:spPr>
        <p:txBody>
          <a:bodyPr/>
          <a:lstStyle/>
          <a:p>
            <a:r>
              <a:rPr lang="es-ES_tradnl" b="1" dirty="0" smtClean="0"/>
              <a:t>Competencia internacional </a:t>
            </a:r>
          </a:p>
          <a:p>
            <a:pPr lvl="1"/>
            <a:r>
              <a:rPr lang="es-ES_tradnl" sz="1400" dirty="0" smtClean="0"/>
              <a:t>Validez </a:t>
            </a:r>
            <a:r>
              <a:rPr lang="es-ES_tradnl" sz="1400" dirty="0"/>
              <a:t>de las cláusulas de sumisión contenidas en los documentos de transporte marítimo: La LNM condiciona su validez a que hayan sido negociadas individual y separadamente, no siendo la mera inserción de una cláusula en el condicionado impreso de un contrato, por sí sola, prueba de su validez y del consentimiento de las partes.</a:t>
            </a:r>
          </a:p>
          <a:p>
            <a:r>
              <a:rPr lang="es-ES_tradnl" b="1" dirty="0" smtClean="0"/>
              <a:t>Embargo </a:t>
            </a:r>
            <a:r>
              <a:rPr lang="es-ES_tradnl" b="1" dirty="0"/>
              <a:t>preventivo de </a:t>
            </a:r>
            <a:r>
              <a:rPr lang="es-ES_tradnl" b="1" dirty="0" smtClean="0"/>
              <a:t>buques (</a:t>
            </a:r>
            <a:r>
              <a:rPr lang="es-ES_tradnl" b="1" i="1" dirty="0" err="1" smtClean="0"/>
              <a:t>maritime</a:t>
            </a:r>
            <a:r>
              <a:rPr lang="es-ES_tradnl" b="1" i="1" dirty="0" smtClean="0"/>
              <a:t> </a:t>
            </a:r>
            <a:r>
              <a:rPr lang="es-ES_tradnl" b="1" i="1" dirty="0" err="1" smtClean="0"/>
              <a:t>claims</a:t>
            </a:r>
            <a:r>
              <a:rPr lang="es-ES_tradnl" b="1" dirty="0" smtClean="0"/>
              <a:t>)</a:t>
            </a:r>
            <a:r>
              <a:rPr lang="es-ES_tradnl" dirty="0" smtClean="0"/>
              <a:t> </a:t>
            </a:r>
          </a:p>
          <a:p>
            <a:pPr lvl="1"/>
            <a:r>
              <a:rPr lang="es-ES_tradnl" sz="1400" dirty="0" smtClean="0"/>
              <a:t>S</a:t>
            </a:r>
            <a:r>
              <a:rPr lang="es-ES" sz="1400" dirty="0" smtClean="0"/>
              <a:t>e </a:t>
            </a:r>
            <a:r>
              <a:rPr lang="es-ES" sz="1400" dirty="0"/>
              <a:t>establece, tanto para buques nacionales como </a:t>
            </a:r>
            <a:r>
              <a:rPr lang="es-ES" sz="1400" dirty="0" smtClean="0"/>
              <a:t>extranjeros (incluyendo expresamente embarcaciones y buques de recreo), </a:t>
            </a:r>
            <a:r>
              <a:rPr lang="es-ES" sz="1400" dirty="0"/>
              <a:t>la aplicación primaria del Convenio Internacional sobre el embargo preventivo de buques de 1999, seguido por lo dispuesto en la propia LNM y, supletoriamente, lo establecido en la </a:t>
            </a:r>
            <a:r>
              <a:rPr lang="es-ES" sz="1400" dirty="0" smtClean="0"/>
              <a:t>LEC. </a:t>
            </a:r>
          </a:p>
          <a:p>
            <a:pPr lvl="1"/>
            <a:r>
              <a:rPr lang="es-ES" sz="1400" dirty="0" smtClean="0"/>
              <a:t>Se puede notificar </a:t>
            </a:r>
            <a:r>
              <a:rPr lang="es-ES" sz="1400" dirty="0"/>
              <a:t>la demanda y el auto de embargo al consignatario (además de al capitán). </a:t>
            </a:r>
            <a:endParaRPr lang="es-ES" sz="1400" dirty="0" smtClean="0"/>
          </a:p>
          <a:p>
            <a:pPr lvl="1"/>
            <a:r>
              <a:rPr lang="es-ES" sz="1400" dirty="0" smtClean="0"/>
              <a:t>Se cuantifica la </a:t>
            </a:r>
            <a:r>
              <a:rPr lang="es-ES" sz="1400" dirty="0"/>
              <a:t>garantía exigida al embargante del buque en al menos un 15% del importe del crédito marítimo alegado, lo cual es especialmente llamativo ya que algunos países de la UE no exigen garantía alguna al </a:t>
            </a:r>
            <a:r>
              <a:rPr lang="es-ES" sz="1400" dirty="0" smtClean="0"/>
              <a:t>embargante. Además, se </a:t>
            </a:r>
            <a:r>
              <a:rPr lang="es-ES" sz="1400" dirty="0"/>
              <a:t>sigue sin admitir las cartas de garantía de los </a:t>
            </a:r>
            <a:r>
              <a:rPr lang="es-ES" sz="1400" i="1" dirty="0"/>
              <a:t>P&amp;I Clubs</a:t>
            </a:r>
            <a:r>
              <a:rPr lang="es-ES" sz="1400" dirty="0"/>
              <a:t> </a:t>
            </a:r>
            <a:r>
              <a:rPr lang="es-ES" sz="1400" dirty="0" smtClean="0"/>
              <a:t>(salvo acuerdo entre las partes) para </a:t>
            </a:r>
            <a:r>
              <a:rPr lang="es-ES" sz="1400" dirty="0"/>
              <a:t>levantar los </a:t>
            </a:r>
            <a:r>
              <a:rPr lang="es-ES" sz="1400" dirty="0" smtClean="0"/>
              <a:t>embargos, a </a:t>
            </a:r>
            <a:r>
              <a:rPr lang="es-ES" sz="1400" dirty="0"/>
              <a:t>diferencia de la mayoría de los países de nuestro </a:t>
            </a:r>
            <a:r>
              <a:rPr lang="es-ES" sz="1400" dirty="0" smtClean="0"/>
              <a:t>entorno.</a:t>
            </a:r>
          </a:p>
          <a:p>
            <a:pPr lvl="1"/>
            <a:r>
              <a:rPr lang="es-ES" sz="1400" dirty="0" smtClean="0"/>
              <a:t>Se </a:t>
            </a:r>
            <a:r>
              <a:rPr lang="es-ES" sz="1400" dirty="0"/>
              <a:t>permite solicitar el embargo de un buque sin necesidad de esperar a que el mismo se encuentre en aguas portuarias, pues se prevé (entre otras alternativas) que el embargo se pueda solicitar ante el órgano judicial del puerto o lugar al que se espera que el buque arribe. </a:t>
            </a:r>
          </a:p>
          <a:p>
            <a:endParaRPr lang="es-ES" sz="1400" dirty="0"/>
          </a:p>
        </p:txBody>
      </p:sp>
    </p:spTree>
    <p:extLst>
      <p:ext uri="{BB962C8B-B14F-4D97-AF65-F5344CB8AC3E}">
        <p14:creationId xmlns:p14="http://schemas.microsoft.com/office/powerpoint/2010/main" val="302988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Ley de Navegación Marítima  </a:t>
            </a:r>
            <a:br>
              <a:rPr lang="es-ES_tradnl" dirty="0"/>
            </a:br>
            <a:r>
              <a:rPr lang="es-ES_tradnl" dirty="0"/>
              <a:t>Novedades procesales y administrativas</a:t>
            </a:r>
            <a:br>
              <a:rPr lang="es-ES_tradnl" dirty="0"/>
            </a:br>
            <a:endParaRPr lang="es-ES" dirty="0"/>
          </a:p>
        </p:txBody>
      </p:sp>
      <p:sp>
        <p:nvSpPr>
          <p:cNvPr id="3" name="Content Placeholder 2"/>
          <p:cNvSpPr>
            <a:spLocks noGrp="1"/>
          </p:cNvSpPr>
          <p:nvPr>
            <p:ph idx="1"/>
          </p:nvPr>
        </p:nvSpPr>
        <p:spPr/>
        <p:txBody>
          <a:bodyPr/>
          <a:lstStyle/>
          <a:p>
            <a:r>
              <a:rPr lang="es-ES" b="1" dirty="0" smtClean="0"/>
              <a:t>Venta forzosa de buques</a:t>
            </a:r>
          </a:p>
          <a:p>
            <a:pPr lvl="1"/>
            <a:r>
              <a:rPr lang="es-ES" sz="1400" dirty="0" smtClean="0"/>
              <a:t>La LNM ha venido a clarificar en parte la venta forzosa de buques, tanto judicial (ejecuciones hipotecarias, venta para el pago de deudas, etc.) como administrativa (abandono de buques en puerto, etc.). Por primera vez además se hace extensivo el régimen a las embarcaciones y buques de recreo. </a:t>
            </a:r>
          </a:p>
          <a:p>
            <a:pPr lvl="1"/>
            <a:r>
              <a:rPr lang="es-ES" sz="1400" dirty="0" smtClean="0"/>
              <a:t>Se aplicará el Convenio sobre privilegios </a:t>
            </a:r>
            <a:r>
              <a:rPr lang="es-ES" sz="1400" dirty="0"/>
              <a:t>m</a:t>
            </a:r>
            <a:r>
              <a:rPr lang="es-ES" sz="1400" dirty="0" smtClean="0"/>
              <a:t>arítimos e hipoteca naval, que establece un régimen de notificaciones (al propietario, al Registro del buque, a los titulares de créditos marítimos, etc.), y en lo no regulado en dicho Convenio, se acudirá bien a la LEC, bien a la normativa administrativa aplicable para la subasta de bienes muebles sujetos a publicidad registral (Ley 33/2003, de Patrimonio de las Administraciones Públicas, entre otras). </a:t>
            </a:r>
          </a:p>
          <a:p>
            <a:pPr lvl="1"/>
            <a:r>
              <a:rPr lang="es-ES" sz="1400" dirty="0" smtClean="0"/>
              <a:t>La venta realizada conforme a las normas de la LNM tiene por efecto la extinción de cualesquiera hipotecas, privilegios, cargas y gravámenes, inscritos o no, que pesen sobre el buque (salvo los que acepte el adquirente)</a:t>
            </a:r>
          </a:p>
          <a:p>
            <a:pPr lvl="1"/>
            <a:r>
              <a:rPr lang="es-ES" sz="1400" dirty="0" smtClean="0"/>
              <a:t>El producto se destina al pago del crédito del ejecutante, una vez deducidos una serie de gastos (costas y gastos derivados de la venta, gastos de conservación del buque, posible crédito del astillero que mantuviese la posesión del buque, etc.).</a:t>
            </a:r>
            <a:endParaRPr lang="es-ES" sz="1400" dirty="0"/>
          </a:p>
        </p:txBody>
      </p:sp>
    </p:spTree>
    <p:extLst>
      <p:ext uri="{BB962C8B-B14F-4D97-AF65-F5344CB8AC3E}">
        <p14:creationId xmlns:p14="http://schemas.microsoft.com/office/powerpoint/2010/main" val="2302869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  </a:t>
            </a:r>
            <a:br>
              <a:rPr lang="es-ES_tradnl" dirty="0"/>
            </a:br>
            <a:r>
              <a:rPr lang="es-ES_tradnl" dirty="0"/>
              <a:t>Novedades procesales </a:t>
            </a:r>
            <a:r>
              <a:rPr lang="es-ES_tradnl" dirty="0" smtClean="0"/>
              <a:t>y administrativas</a:t>
            </a:r>
            <a:r>
              <a:rPr lang="es-ES_tradnl" dirty="0"/>
              <a:t/>
            </a:r>
            <a:br>
              <a:rPr lang="es-ES_tradnl" dirty="0"/>
            </a:br>
            <a:endParaRPr lang="es-ES" dirty="0"/>
          </a:p>
        </p:txBody>
      </p:sp>
      <p:sp>
        <p:nvSpPr>
          <p:cNvPr id="3" name="Content Placeholder 2"/>
          <p:cNvSpPr>
            <a:spLocks noGrp="1"/>
          </p:cNvSpPr>
          <p:nvPr>
            <p:ph idx="1"/>
          </p:nvPr>
        </p:nvSpPr>
        <p:spPr/>
        <p:txBody>
          <a:bodyPr/>
          <a:lstStyle/>
          <a:p>
            <a:r>
              <a:rPr lang="es-ES_tradnl" b="1" dirty="0" smtClean="0"/>
              <a:t>Certificación pública de expedientes marítimos (antiguos expedientes </a:t>
            </a:r>
            <a:r>
              <a:rPr lang="es-ES_tradnl" b="1" dirty="0"/>
              <a:t>de jurisdicción </a:t>
            </a:r>
            <a:r>
              <a:rPr lang="es-ES_tradnl" b="1" dirty="0" smtClean="0"/>
              <a:t>voluntaria)</a:t>
            </a:r>
            <a:endParaRPr lang="es-ES" dirty="0"/>
          </a:p>
          <a:p>
            <a:pPr lvl="1"/>
            <a:r>
              <a:rPr lang="es-ES_tradnl" dirty="0" smtClean="0"/>
              <a:t>Se </a:t>
            </a:r>
            <a:r>
              <a:rPr lang="es-ES_tradnl" b="1" dirty="0"/>
              <a:t>actualizan los expedientes de jurisdicción voluntaria</a:t>
            </a:r>
            <a:r>
              <a:rPr lang="es-ES_tradnl" dirty="0"/>
              <a:t>, eliminando aquellos que habían perdido su razón de ser, como la autorización para la descarga del buque o el procedimiento de la apertura de escotillas. Sin embargo, sí se mantienen expedientes como la protesta de mar, la liquidación de la avería gruesa, el depósito y venta de mercancías y equipajes en el transporte marítimo, dotándose de </a:t>
            </a:r>
            <a:r>
              <a:rPr lang="es-ES_tradnl" b="1" dirty="0"/>
              <a:t>competencia a los notarios</a:t>
            </a:r>
            <a:r>
              <a:rPr lang="es-ES_tradnl" dirty="0"/>
              <a:t> para c</a:t>
            </a:r>
            <a:r>
              <a:rPr lang="es-ES_tradnl" dirty="0" smtClean="0"/>
              <a:t>onocer </a:t>
            </a:r>
            <a:r>
              <a:rPr lang="es-ES_tradnl" dirty="0"/>
              <a:t>de este tipo de expedientes. </a:t>
            </a:r>
            <a:endParaRPr lang="es-ES" dirty="0"/>
          </a:p>
          <a:p>
            <a:pPr lvl="1"/>
            <a:r>
              <a:rPr lang="es-ES_tradnl" dirty="0" smtClean="0"/>
              <a:t>Como </a:t>
            </a:r>
            <a:r>
              <a:rPr lang="es-ES_tradnl" dirty="0"/>
              <a:t>novedad, se introduce un </a:t>
            </a:r>
            <a:r>
              <a:rPr lang="es-ES_tradnl" b="1" dirty="0"/>
              <a:t>nuevo expediente</a:t>
            </a:r>
            <a:r>
              <a:rPr lang="es-ES_tradnl" dirty="0"/>
              <a:t>, el </a:t>
            </a:r>
            <a:r>
              <a:rPr lang="es-ES_tradnl" b="1" dirty="0"/>
              <a:t>relativo al extravío, sustracción o destrucción del conocimiento de embarque</a:t>
            </a:r>
            <a:r>
              <a:rPr lang="es-ES_tradnl" dirty="0"/>
              <a:t>, en el que el tenedor desposeído del mismo puede acudir ante el notario competente, requiriéndole para que inste al porteador a que no se entreguen las mercancías a tercera persona para que el título sea amortizado y que se le reconozca la titularidad del conocimiento de embarque desaparecido. </a:t>
            </a:r>
            <a:endParaRPr lang="es-ES" dirty="0"/>
          </a:p>
        </p:txBody>
      </p:sp>
    </p:spTree>
    <p:extLst>
      <p:ext uri="{BB962C8B-B14F-4D97-AF65-F5344CB8AC3E}">
        <p14:creationId xmlns:p14="http://schemas.microsoft.com/office/powerpoint/2010/main" val="3467276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 dirty="0" smtClean="0"/>
              <a:t>La Ley de Navegación Marítima</a:t>
            </a:r>
            <a:endParaRPr lang="es-ES" dirty="0"/>
          </a:p>
        </p:txBody>
      </p:sp>
      <p:sp>
        <p:nvSpPr>
          <p:cNvPr id="25603" name="Content Placeholder 2"/>
          <p:cNvSpPr>
            <a:spLocks noGrp="1"/>
          </p:cNvSpPr>
          <p:nvPr>
            <p:ph idx="1"/>
          </p:nvPr>
        </p:nvSpPr>
        <p:spPr/>
        <p:txBody>
          <a:bodyPr/>
          <a:lstStyle/>
          <a:p>
            <a:pPr marL="0" indent="0" algn="ctr">
              <a:buNone/>
            </a:pPr>
            <a:endParaRPr lang="es-ES" dirty="0" smtClean="0"/>
          </a:p>
          <a:p>
            <a:pPr marL="0" indent="0" algn="ctr">
              <a:buNone/>
            </a:pPr>
            <a:endParaRPr lang="es-ES" dirty="0"/>
          </a:p>
          <a:p>
            <a:pPr marL="0" indent="0" algn="ctr">
              <a:buNone/>
            </a:pPr>
            <a:endParaRPr lang="es-ES" dirty="0" smtClean="0"/>
          </a:p>
          <a:p>
            <a:pPr marL="0" indent="0" algn="ctr">
              <a:buNone/>
            </a:pPr>
            <a:endParaRPr lang="es-ES" dirty="0"/>
          </a:p>
          <a:p>
            <a:pPr marL="0" indent="0" algn="ctr">
              <a:buNone/>
            </a:pPr>
            <a:endParaRPr lang="es-ES" dirty="0" smtClean="0"/>
          </a:p>
          <a:p>
            <a:pPr marL="0" indent="0" algn="ctr">
              <a:buNone/>
            </a:pPr>
            <a:r>
              <a:rPr lang="es-ES" sz="2800" b="1" dirty="0" smtClean="0"/>
              <a:t>GRACIAS POR VUESTRA ATENCIÓN</a:t>
            </a:r>
          </a:p>
        </p:txBody>
      </p:sp>
    </p:spTree>
    <p:extLst>
      <p:ext uri="{BB962C8B-B14F-4D97-AF65-F5344CB8AC3E}">
        <p14:creationId xmlns:p14="http://schemas.microsoft.com/office/powerpoint/2010/main" val="15450540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88504" y="291821"/>
            <a:ext cx="7119937" cy="623455"/>
          </a:xfrm>
        </p:spPr>
        <p:txBody>
          <a:bodyPr/>
          <a:lstStyle/>
          <a:p>
            <a:r>
              <a:rPr lang="es-ES_tradnl" dirty="0" smtClean="0"/>
              <a:t>La Ley </a:t>
            </a:r>
            <a:r>
              <a:rPr lang="es-ES_tradnl" dirty="0"/>
              <a:t>de Navegación Marítima</a:t>
            </a:r>
            <a:br>
              <a:rPr lang="es-ES_tradnl" dirty="0"/>
            </a:br>
            <a:r>
              <a:rPr lang="es-ES_tradnl" dirty="0" smtClean="0"/>
              <a:t>Introducción</a:t>
            </a:r>
          </a:p>
        </p:txBody>
      </p:sp>
      <p:sp>
        <p:nvSpPr>
          <p:cNvPr id="7" name="Content Placeholder 6"/>
          <p:cNvSpPr>
            <a:spLocks noGrp="1"/>
          </p:cNvSpPr>
          <p:nvPr>
            <p:ph idx="1"/>
          </p:nvPr>
        </p:nvSpPr>
        <p:spPr/>
        <p:txBody>
          <a:bodyPr/>
          <a:lstStyle/>
          <a:p>
            <a:r>
              <a:rPr lang="es-ES_tradnl" dirty="0" smtClean="0"/>
              <a:t>La Ley </a:t>
            </a:r>
            <a:r>
              <a:rPr lang="es-ES_tradnl" dirty="0"/>
              <a:t>14/2014, de 24 de julio de 2014, de Navegación Marítima (en adelante, LNM</a:t>
            </a:r>
            <a:r>
              <a:rPr lang="es-ES_tradnl" dirty="0" smtClean="0"/>
              <a:t>) </a:t>
            </a:r>
          </a:p>
          <a:p>
            <a:pPr lvl="1"/>
            <a:r>
              <a:rPr lang="es-ES_tradnl" sz="1400" b="1" dirty="0" smtClean="0"/>
              <a:t>entró en </a:t>
            </a:r>
            <a:r>
              <a:rPr lang="es-ES_tradnl" sz="1400" b="1" dirty="0"/>
              <a:t>vigor el </a:t>
            </a:r>
            <a:r>
              <a:rPr lang="es-ES_tradnl" sz="1400" b="1" dirty="0" smtClean="0"/>
              <a:t>25 </a:t>
            </a:r>
            <a:r>
              <a:rPr lang="es-ES_tradnl" sz="1400" b="1" dirty="0"/>
              <a:t>de septiembre </a:t>
            </a:r>
            <a:r>
              <a:rPr lang="es-ES_tradnl" sz="1400" b="1" dirty="0" smtClean="0"/>
              <a:t>de 2014</a:t>
            </a:r>
            <a:r>
              <a:rPr lang="es-ES_tradnl" sz="1400" dirty="0" smtClean="0"/>
              <a:t> (2 </a:t>
            </a:r>
            <a:r>
              <a:rPr lang="es-ES_tradnl" sz="1400" dirty="0"/>
              <a:t>meses después de su publicación en el BOE</a:t>
            </a:r>
            <a:r>
              <a:rPr lang="es-ES_tradnl" sz="1400" dirty="0" smtClean="0"/>
              <a:t>) y, sin embargo, ya ha sido modificada por la DF 6ª de la Ley 9/2015 de medidas urgentes en materia concursal, que introdujo cambios menores en relación a los modos de inscripción de los contratos de construcción e hipoteca naval en el Registro de Bienes Muebles.  </a:t>
            </a:r>
          </a:p>
          <a:p>
            <a:pPr lvl="1"/>
            <a:r>
              <a:rPr lang="es-ES_tradnl" sz="1400" b="1" dirty="0" smtClean="0"/>
              <a:t>actualiza, moderniza </a:t>
            </a:r>
            <a:r>
              <a:rPr lang="es-ES_tradnl" sz="1400" b="1" dirty="0"/>
              <a:t>y </a:t>
            </a:r>
            <a:r>
              <a:rPr lang="es-ES_tradnl" sz="1400" b="1" dirty="0" smtClean="0"/>
              <a:t>codifica</a:t>
            </a:r>
            <a:r>
              <a:rPr lang="es-ES_tradnl" sz="1400" dirty="0" smtClean="0"/>
              <a:t> </a:t>
            </a:r>
            <a:r>
              <a:rPr lang="es-ES_tradnl" sz="1400" dirty="0"/>
              <a:t>gran parte del Derecho </a:t>
            </a:r>
            <a:r>
              <a:rPr lang="es-ES_tradnl" sz="1400" dirty="0" smtClean="0"/>
              <a:t>Marítimo, y </a:t>
            </a:r>
            <a:r>
              <a:rPr lang="es-ES_tradnl" sz="1400" b="1" dirty="0" smtClean="0"/>
              <a:t>termina con </a:t>
            </a:r>
            <a:r>
              <a:rPr lang="es-ES_tradnl" sz="1400" b="1" dirty="0"/>
              <a:t>la dualidad de regímenes jurídicos </a:t>
            </a:r>
            <a:r>
              <a:rPr lang="es-ES_tradnl" sz="1400" b="1" dirty="0" smtClean="0"/>
              <a:t>hasta ahora aplicables </a:t>
            </a:r>
            <a:r>
              <a:rPr lang="es-ES_tradnl" sz="1400" b="1" dirty="0"/>
              <a:t>a los supuestos nacionales e internacionales</a:t>
            </a:r>
            <a:r>
              <a:rPr lang="es-ES_tradnl" sz="1400" dirty="0"/>
              <a:t> </a:t>
            </a:r>
            <a:r>
              <a:rPr lang="es-ES_tradnl" sz="1400" b="1" dirty="0"/>
              <a:t>en algunas materias concretas </a:t>
            </a:r>
            <a:r>
              <a:rPr lang="es-ES_tradnl" sz="1400" dirty="0"/>
              <a:t>(transporte </a:t>
            </a:r>
            <a:r>
              <a:rPr lang="es-ES_tradnl" sz="1400" dirty="0" smtClean="0"/>
              <a:t>marítimo</a:t>
            </a:r>
            <a:r>
              <a:rPr lang="es-ES_tradnl" sz="1400" dirty="0"/>
              <a:t>, abordaje, salvamento, </a:t>
            </a:r>
            <a:r>
              <a:rPr lang="es-ES_tradnl" sz="1400" dirty="0" smtClean="0"/>
              <a:t>limitación de responsabilidad, créditos marítimos, etc.), al derogar la normativa española hasta ahora aplicable; </a:t>
            </a:r>
          </a:p>
          <a:p>
            <a:pPr lvl="1"/>
            <a:r>
              <a:rPr lang="es-ES_tradnl" sz="1400" dirty="0" smtClean="0"/>
              <a:t>establece la </a:t>
            </a:r>
            <a:r>
              <a:rPr lang="es-ES_tradnl" sz="1400" b="1" dirty="0" smtClean="0"/>
              <a:t>primacía de los convenios internacionales</a:t>
            </a:r>
            <a:r>
              <a:rPr lang="es-ES_tradnl" sz="1400" dirty="0" smtClean="0"/>
              <a:t> ya que la propia LNM prevé expresamente que la misma se </a:t>
            </a:r>
            <a:r>
              <a:rPr lang="es-ES_tradnl" sz="1400" dirty="0"/>
              <a:t>aplicará en tanto no se oponga a lo dispuesto en los tratados internacionales vigentes en España y en las normas de la UE que regulen la misma </a:t>
            </a:r>
            <a:r>
              <a:rPr lang="es-ES_tradnl" sz="1400" dirty="0" smtClean="0"/>
              <a:t>materia; y</a:t>
            </a:r>
          </a:p>
          <a:p>
            <a:pPr lvl="1"/>
            <a:r>
              <a:rPr lang="es-ES_tradnl" sz="1400" b="1" dirty="0" smtClean="0"/>
              <a:t>refleja </a:t>
            </a:r>
            <a:r>
              <a:rPr lang="es-ES_tradnl" sz="1400" b="1" dirty="0"/>
              <a:t>la realidad práctica actual</a:t>
            </a:r>
            <a:r>
              <a:rPr lang="es-ES_tradnl" sz="1400" dirty="0"/>
              <a:t> del sector marítimo, pues, al regular determinadas cuestiones (compraventa, construcción, agencias de </a:t>
            </a:r>
            <a:r>
              <a:rPr lang="es-ES_tradnl" sz="1400" i="1" dirty="0" err="1"/>
              <a:t>manning</a:t>
            </a:r>
            <a:r>
              <a:rPr lang="es-ES_tradnl" sz="1400" dirty="0"/>
              <a:t> y </a:t>
            </a:r>
            <a:r>
              <a:rPr lang="es-ES_tradnl" sz="1400" i="1" dirty="0" err="1"/>
              <a:t>management</a:t>
            </a:r>
            <a:r>
              <a:rPr lang="es-ES_tradnl" sz="1400" dirty="0"/>
              <a:t>, fletamentos, etc.) de forma fundamentalmente dispositiva, da plena carta de naturaleza al uso mayoritario y generalizado de los contratos tipo </a:t>
            </a:r>
            <a:r>
              <a:rPr lang="es-ES_tradnl" sz="1400" i="1" dirty="0" smtClean="0"/>
              <a:t>standard  </a:t>
            </a:r>
            <a:r>
              <a:rPr lang="es-ES_tradnl" sz="1400" dirty="0" smtClean="0"/>
              <a:t>internacionales ya empleados </a:t>
            </a:r>
            <a:r>
              <a:rPr lang="es-ES_tradnl" sz="1400" dirty="0"/>
              <a:t>al respecto en el </a:t>
            </a:r>
            <a:r>
              <a:rPr lang="es-ES_tradnl" sz="1400" dirty="0" smtClean="0"/>
              <a:t>sector.</a:t>
            </a:r>
          </a:p>
          <a:p>
            <a:pPr marL="0" indent="0">
              <a:buNone/>
            </a:pPr>
            <a:endParaRPr lang="es-ES" sz="1400" dirty="0" smtClean="0"/>
          </a:p>
        </p:txBody>
      </p:sp>
    </p:spTree>
    <p:extLst>
      <p:ext uri="{BB962C8B-B14F-4D97-AF65-F5344CB8AC3E}">
        <p14:creationId xmlns:p14="http://schemas.microsoft.com/office/powerpoint/2010/main" val="1405200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a:t>La </a:t>
            </a:r>
            <a:r>
              <a:rPr lang="es-ES_tradnl" dirty="0" smtClean="0"/>
              <a:t>Ley </a:t>
            </a:r>
            <a:r>
              <a:rPr lang="es-ES_tradnl" dirty="0"/>
              <a:t>de Navegación Marítima</a:t>
            </a:r>
            <a:br>
              <a:rPr lang="es-ES_tradnl" dirty="0"/>
            </a:br>
            <a:r>
              <a:rPr lang="es-ES_tradnl" dirty="0" smtClean="0"/>
              <a:t>Introducción  </a:t>
            </a:r>
            <a:endParaRPr lang="es-ES" dirty="0"/>
          </a:p>
        </p:txBody>
      </p:sp>
      <p:sp>
        <p:nvSpPr>
          <p:cNvPr id="3" name="Content Placeholder 2"/>
          <p:cNvSpPr>
            <a:spLocks noGrp="1"/>
          </p:cNvSpPr>
          <p:nvPr>
            <p:ph idx="1"/>
          </p:nvPr>
        </p:nvSpPr>
        <p:spPr/>
        <p:txBody>
          <a:bodyPr/>
          <a:lstStyle/>
          <a:p>
            <a:pPr lvl="1"/>
            <a:r>
              <a:rPr lang="es-ES" sz="1400" dirty="0" smtClean="0"/>
              <a:t>Ha sido </a:t>
            </a:r>
            <a:r>
              <a:rPr lang="es-ES" sz="1400" b="1" dirty="0" smtClean="0"/>
              <a:t>esperada</a:t>
            </a:r>
            <a:r>
              <a:rPr lang="es-ES" sz="1400" dirty="0" smtClean="0"/>
              <a:t> durante mucho tiempo (llega tras </a:t>
            </a:r>
            <a:r>
              <a:rPr lang="es-ES_tradnl" sz="1400" dirty="0" smtClean="0"/>
              <a:t>14 </a:t>
            </a:r>
            <a:r>
              <a:rPr lang="es-ES_tradnl" sz="1400" dirty="0"/>
              <a:t>años de estudios y 3 Proyectos de Ley </a:t>
            </a:r>
            <a:r>
              <a:rPr lang="es-ES_tradnl" sz="1400" dirty="0" smtClean="0"/>
              <a:t>de distintos gobiernos que </a:t>
            </a:r>
            <a:r>
              <a:rPr lang="es-ES_tradnl" sz="1400" dirty="0"/>
              <a:t>ni siquiera llegaron a iniciar su tramitación </a:t>
            </a:r>
            <a:r>
              <a:rPr lang="es-ES_tradnl" sz="1400" dirty="0" smtClean="0"/>
              <a:t>parlamentaria); ha estado </a:t>
            </a:r>
            <a:r>
              <a:rPr lang="es-ES" sz="1400" b="1" dirty="0" smtClean="0"/>
              <a:t> </a:t>
            </a:r>
            <a:r>
              <a:rPr lang="es-ES" sz="1400" b="1" dirty="0"/>
              <a:t>debidamente consensuada</a:t>
            </a:r>
            <a:r>
              <a:rPr lang="es-ES" sz="1400" dirty="0"/>
              <a:t> </a:t>
            </a:r>
            <a:r>
              <a:rPr lang="es-ES" sz="1400" dirty="0" smtClean="0"/>
              <a:t>(</a:t>
            </a:r>
            <a:r>
              <a:rPr lang="es-ES" sz="1400" dirty="0"/>
              <a:t>tras consultas variadas a los agentes económicos y sociales y a la Administración</a:t>
            </a:r>
            <a:r>
              <a:rPr lang="es-ES" sz="1400" dirty="0" smtClean="0"/>
              <a:t>) y parece que ha sido </a:t>
            </a:r>
            <a:r>
              <a:rPr lang="es-ES" sz="1400" b="1" dirty="0" smtClean="0"/>
              <a:t>bien acogida, </a:t>
            </a:r>
            <a:r>
              <a:rPr lang="es-ES" sz="1400" dirty="0" smtClean="0"/>
              <a:t>siendo </a:t>
            </a:r>
            <a:r>
              <a:rPr lang="es-ES" sz="1400" dirty="0"/>
              <a:t>previsible </a:t>
            </a:r>
            <a:r>
              <a:rPr lang="es-ES" sz="1400" dirty="0" smtClean="0"/>
              <a:t>que tenga una larga vida.  </a:t>
            </a:r>
            <a:endParaRPr lang="es-ES" sz="1400" dirty="0"/>
          </a:p>
          <a:p>
            <a:pPr lvl="1"/>
            <a:r>
              <a:rPr lang="es-ES" sz="1400" dirty="0" smtClean="0"/>
              <a:t>Era </a:t>
            </a:r>
            <a:r>
              <a:rPr lang="es-ES" sz="1400" b="1" dirty="0" smtClean="0"/>
              <a:t>necesaria</a:t>
            </a:r>
            <a:r>
              <a:rPr lang="es-ES" sz="1400" dirty="0" smtClean="0"/>
              <a:t> por la muy obsoleta, desfasada y dispersa regulación hasta ahora existente sobre todo en determinadas cuestiones. Nótese que el Código de Comercio (</a:t>
            </a:r>
            <a:r>
              <a:rPr lang="es-ES" sz="1400" dirty="0" err="1" smtClean="0"/>
              <a:t>CCo</a:t>
            </a:r>
            <a:r>
              <a:rPr lang="es-ES" sz="1400" dirty="0" smtClean="0"/>
              <a:t>) no sólo es de 1885, sino que parte del mismo estaba inspirado en el Código de Comercio de 1829 que, de hecho, incluso se seguía aplicando a algunos expedientes de jurisdicción voluntaria.  El </a:t>
            </a:r>
            <a:r>
              <a:rPr lang="es-ES" sz="1400" dirty="0" err="1" smtClean="0"/>
              <a:t>Cco</a:t>
            </a:r>
            <a:r>
              <a:rPr lang="es-ES" sz="1400" dirty="0" smtClean="0"/>
              <a:t> pensaba en la navegación a vela y regulaba figuras desaparecidas en la práctica como el préstamo a la gruesa ventura y, sin embargo, no regulaba otras cuestiones claves (construcción y compraventa de buque, agencias de </a:t>
            </a:r>
            <a:r>
              <a:rPr lang="es-ES" sz="1400" i="1" dirty="0" err="1" smtClean="0"/>
              <a:t>manning</a:t>
            </a:r>
            <a:r>
              <a:rPr lang="es-ES" sz="1400" dirty="0" smtClean="0"/>
              <a:t>, sociedades de clasificación, etc.) justamente por no existir en aquella época. </a:t>
            </a:r>
          </a:p>
          <a:p>
            <a:pPr lvl="1"/>
            <a:r>
              <a:rPr lang="es-ES" sz="1400" dirty="0" smtClean="0"/>
              <a:t>Es una ley </a:t>
            </a:r>
            <a:r>
              <a:rPr lang="es-ES" sz="1400" b="1" dirty="0" smtClean="0"/>
              <a:t>técnica y no política</a:t>
            </a:r>
            <a:r>
              <a:rPr lang="es-ES" sz="1400" dirty="0" smtClean="0"/>
              <a:t>, lo que, si bien ha facilitado finalmente su aprobación, al mismo tiempo la ha retrasado, pues, pese a que no había oposición real a su aprobación (ni política ni sectorial), nunca fue una prioridad política por no ser una materia muy mediática.   </a:t>
            </a:r>
          </a:p>
          <a:p>
            <a:pPr lvl="1"/>
            <a:r>
              <a:rPr lang="es-ES" sz="1400" dirty="0" smtClean="0"/>
              <a:t>Será muy probablemente la </a:t>
            </a:r>
            <a:r>
              <a:rPr lang="es-ES" sz="1400" b="1" dirty="0" smtClean="0"/>
              <a:t>ley básica y de referencia del Derecho Marítimo español</a:t>
            </a:r>
            <a:r>
              <a:rPr lang="es-ES" sz="1400" dirty="0" smtClean="0"/>
              <a:t> junto al vigente Texto Refundido de la Ley de Puertos del Estado y de la Marina Mercante (en lo sucesivo TRLPEMM). La LNM incluso prevé un texto refundido de ambas.</a:t>
            </a:r>
          </a:p>
          <a:p>
            <a:pPr lvl="1"/>
            <a:r>
              <a:rPr lang="es-ES_tradnl" sz="1400" dirty="0" smtClean="0"/>
              <a:t>Anécdotas</a:t>
            </a:r>
            <a:r>
              <a:rPr lang="es-ES_tradnl" sz="1400" dirty="0"/>
              <a:t>: primera ley sancionada por el actual Rey de España (Felipe VI); publicada en el BOE el día de Santiago (25 de julio de 2014); y ya se han editado varios libros monográficos (Arroyo, </a:t>
            </a:r>
            <a:r>
              <a:rPr lang="es-ES_tradnl" sz="1400" dirty="0" err="1"/>
              <a:t>Begines</a:t>
            </a:r>
            <a:r>
              <a:rPr lang="es-ES_tradnl" sz="1400" dirty="0"/>
              <a:t>, AEDM, etc.), pese a ser muy </a:t>
            </a:r>
            <a:r>
              <a:rPr lang="es-ES_tradnl" sz="1400" dirty="0" smtClean="0"/>
              <a:t>reciente. </a:t>
            </a:r>
            <a:endParaRPr lang="es-ES" sz="1400" dirty="0"/>
          </a:p>
          <a:p>
            <a:pPr lvl="1"/>
            <a:endParaRPr lang="es-ES" sz="1400" dirty="0" smtClean="0"/>
          </a:p>
        </p:txBody>
      </p:sp>
      <p:sp>
        <p:nvSpPr>
          <p:cNvPr id="4" name="Rectangle 3"/>
          <p:cNvSpPr/>
          <p:nvPr/>
        </p:nvSpPr>
        <p:spPr>
          <a:xfrm>
            <a:off x="2476500" y="2521059"/>
            <a:ext cx="4953000" cy="307777"/>
          </a:xfrm>
          <a:prstGeom prst="rect">
            <a:avLst/>
          </a:prstGeom>
        </p:spPr>
        <p:txBody>
          <a:bodyPr>
            <a:spAutoFit/>
          </a:bodyPr>
          <a:lstStyle/>
          <a:p>
            <a:r>
              <a:rPr lang="es-ES_tradnl" dirty="0" smtClean="0"/>
              <a:t>.</a:t>
            </a:r>
            <a:endParaRPr lang="es-ES" dirty="0"/>
          </a:p>
        </p:txBody>
      </p:sp>
    </p:spTree>
    <p:extLst>
      <p:ext uri="{BB962C8B-B14F-4D97-AF65-F5344CB8AC3E}">
        <p14:creationId xmlns:p14="http://schemas.microsoft.com/office/powerpoint/2010/main" val="2355194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p:txBody>
          <a:bodyPr/>
          <a:lstStyle/>
          <a:p>
            <a:r>
              <a:rPr lang="en-US" dirty="0" smtClean="0"/>
              <a:t>La Ley de </a:t>
            </a:r>
            <a:r>
              <a:rPr lang="en-US" dirty="0" err="1" smtClean="0"/>
              <a:t>Navegación</a:t>
            </a:r>
            <a:r>
              <a:rPr lang="en-US" dirty="0" smtClean="0"/>
              <a:t> </a:t>
            </a:r>
            <a:r>
              <a:rPr lang="en-US" dirty="0" err="1" smtClean="0"/>
              <a:t>Marítima</a:t>
            </a:r>
            <a:r>
              <a:rPr lang="en-US" dirty="0" smtClean="0"/>
              <a:t> </a:t>
            </a:r>
            <a:br>
              <a:rPr lang="en-US" dirty="0" smtClean="0"/>
            </a:br>
            <a:r>
              <a:rPr lang="en-US" dirty="0" err="1" smtClean="0"/>
              <a:t>Introducción</a:t>
            </a:r>
            <a:r>
              <a:rPr lang="en-US" dirty="0" smtClean="0"/>
              <a:t> </a:t>
            </a:r>
          </a:p>
        </p:txBody>
      </p:sp>
      <p:sp>
        <p:nvSpPr>
          <p:cNvPr id="6147" name="Rectangle 5"/>
          <p:cNvSpPr>
            <a:spLocks noGrp="1" noChangeArrowheads="1"/>
          </p:cNvSpPr>
          <p:nvPr>
            <p:ph type="body" idx="1"/>
          </p:nvPr>
        </p:nvSpPr>
        <p:spPr/>
        <p:txBody>
          <a:bodyPr/>
          <a:lstStyle/>
          <a:p>
            <a:r>
              <a:rPr lang="es-ES" dirty="0" smtClean="0"/>
              <a:t>La </a:t>
            </a:r>
            <a:r>
              <a:rPr lang="es-ES_tradnl" dirty="0"/>
              <a:t>LNM </a:t>
            </a:r>
            <a:r>
              <a:rPr lang="es-ES_tradnl" b="1" dirty="0"/>
              <a:t>deroga expresamente</a:t>
            </a:r>
            <a:r>
              <a:rPr lang="es-ES_tradnl" dirty="0"/>
              <a:t>, entre otras </a:t>
            </a:r>
            <a:r>
              <a:rPr lang="es-ES_tradnl" dirty="0" smtClean="0"/>
              <a:t>leyes, las siguientes:</a:t>
            </a:r>
            <a:endParaRPr lang="es-ES_tradnl" dirty="0"/>
          </a:p>
          <a:p>
            <a:pPr lvl="1"/>
            <a:r>
              <a:rPr lang="es-ES_tradnl" sz="1400" dirty="0" smtClean="0"/>
              <a:t>El </a:t>
            </a:r>
            <a:r>
              <a:rPr lang="es-ES_tradnl" sz="1400" b="1" dirty="0"/>
              <a:t>Libro III y otros artículos del </a:t>
            </a:r>
            <a:r>
              <a:rPr lang="es-ES_tradnl" sz="1400" b="1" dirty="0" err="1" smtClean="0"/>
              <a:t>Cco</a:t>
            </a:r>
            <a:r>
              <a:rPr lang="es-ES_tradnl" sz="1400" b="1" dirty="0" smtClean="0"/>
              <a:t> </a:t>
            </a:r>
            <a:r>
              <a:rPr lang="es-ES_tradnl" sz="1400" dirty="0" smtClean="0"/>
              <a:t>que</a:t>
            </a:r>
            <a:r>
              <a:rPr lang="es-ES_tradnl" sz="1400" b="1" dirty="0" smtClean="0"/>
              <a:t> </a:t>
            </a:r>
            <a:r>
              <a:rPr lang="es-ES_tradnl" sz="1400" dirty="0" smtClean="0"/>
              <a:t>regulaba hasta ahora gran parte del Derecho Marítimo español (capitán, fletamento por viaje, conocimiento de embarque, limitación de responsabilidad del naviero, avería gruesa, abordaje, etc.)</a:t>
            </a:r>
            <a:endParaRPr lang="es-ES_tradnl" sz="1400" dirty="0"/>
          </a:p>
          <a:p>
            <a:pPr lvl="1"/>
            <a:r>
              <a:rPr lang="es-ES_tradnl" sz="1400" dirty="0" smtClean="0"/>
              <a:t>La </a:t>
            </a:r>
            <a:r>
              <a:rPr lang="es-ES_tradnl" sz="1400" b="1" dirty="0"/>
              <a:t>Ley de Hipoteca Naval</a:t>
            </a:r>
            <a:r>
              <a:rPr lang="es-ES_tradnl" sz="1400" dirty="0"/>
              <a:t> de 1893 (LHN), </a:t>
            </a:r>
            <a:r>
              <a:rPr lang="es-ES_tradnl" sz="1400" dirty="0" smtClean="0"/>
              <a:t>aun cuando gran parte de la misma ha pasado a ser la regulación de la hipoteca naval en la LNM, si bien debidamente actualizada y simplificada. </a:t>
            </a:r>
            <a:endParaRPr lang="es-ES_tradnl" sz="1400" dirty="0"/>
          </a:p>
          <a:p>
            <a:pPr lvl="1"/>
            <a:r>
              <a:rPr lang="es-ES_tradnl" sz="1400" dirty="0" smtClean="0"/>
              <a:t>La </a:t>
            </a:r>
            <a:r>
              <a:rPr lang="es-ES_tradnl" sz="1400" b="1" dirty="0"/>
              <a:t>Ley</a:t>
            </a:r>
            <a:r>
              <a:rPr lang="es-ES_tradnl" sz="1400" dirty="0"/>
              <a:t> de 1949 de </a:t>
            </a:r>
            <a:r>
              <a:rPr lang="es-ES_tradnl" sz="1400" b="1" dirty="0"/>
              <a:t>transporte marítimo de mercancías en régimen de conocimiento de embarque </a:t>
            </a:r>
            <a:r>
              <a:rPr lang="es-ES_tradnl" sz="1400" dirty="0"/>
              <a:t>(LTM</a:t>
            </a:r>
            <a:r>
              <a:rPr lang="es-ES_tradnl" sz="1400" dirty="0" smtClean="0"/>
              <a:t>) que introdujo en España las Reglas de la Haya-Visby sobre la materia. Aun cuando la totalidad de la doctrina entendía con razón que la citada LTM ya estaba implícitamente derogada desde la ratificación por España del Protocolo de Visby, algunos jueces (incluido el Tribunal Supremo) la seguían aplicando, por lo que la derogación expresa aporta seguridad jurídica, sobre todo teniendo en cuenta que la LTM se apartaba de las Reglas de la Haya-Visby en algunas cuestiones claves. </a:t>
            </a:r>
            <a:endParaRPr lang="es-ES_tradnl" sz="1400" dirty="0"/>
          </a:p>
          <a:p>
            <a:pPr lvl="1"/>
            <a:r>
              <a:rPr lang="es-ES_tradnl" sz="1400" dirty="0" smtClean="0"/>
              <a:t>La </a:t>
            </a:r>
            <a:r>
              <a:rPr lang="es-ES_tradnl" sz="1400" b="1" dirty="0"/>
              <a:t>Ley</a:t>
            </a:r>
            <a:r>
              <a:rPr lang="es-ES_tradnl" sz="1400" dirty="0"/>
              <a:t> 60/1962 sobre </a:t>
            </a:r>
            <a:r>
              <a:rPr lang="es-ES_tradnl" sz="1400" b="1" dirty="0"/>
              <a:t>auxilios, salvamentos, remolques, hallazgos y extracciones marítimas</a:t>
            </a:r>
            <a:r>
              <a:rPr lang="es-ES_tradnl" sz="1400" dirty="0"/>
              <a:t> -LAS-, (excepto las disposiciones del </a:t>
            </a:r>
            <a:r>
              <a:rPr lang="es-ES_tradnl" sz="1400" dirty="0" smtClean="0"/>
              <a:t>Título </a:t>
            </a:r>
            <a:r>
              <a:rPr lang="es-ES_tradnl" sz="1400" dirty="0"/>
              <a:t>II, que continuarán en vigor en calidad de normas reglamentarias</a:t>
            </a:r>
            <a:r>
              <a:rPr lang="es-ES_tradnl" sz="1400" dirty="0" smtClean="0"/>
              <a:t>) como consecuencia de la articulación de un concepto único y omnicomprensivo de salvamento regido exclusivamente por el Convenio de Londres de 1989 al respecto. </a:t>
            </a:r>
            <a:endParaRPr lang="en-US" dirty="0" smtClean="0"/>
          </a:p>
        </p:txBody>
      </p:sp>
    </p:spTree>
    <p:extLst>
      <p:ext uri="{BB962C8B-B14F-4D97-AF65-F5344CB8AC3E}">
        <p14:creationId xmlns:p14="http://schemas.microsoft.com/office/powerpoint/2010/main" val="1857830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6"/>
          <p:cNvSpPr>
            <a:spLocks noGrp="1" noChangeArrowheads="1"/>
          </p:cNvSpPr>
          <p:nvPr>
            <p:ph type="title"/>
          </p:nvPr>
        </p:nvSpPr>
        <p:spPr/>
        <p:txBody>
          <a:bodyPr/>
          <a:lstStyle/>
          <a:p>
            <a:r>
              <a:rPr lang="es-ES_tradnl" dirty="0" smtClean="0"/>
              <a:t>La Ley de Navegación Marítima</a:t>
            </a:r>
            <a:br>
              <a:rPr lang="es-ES_tradnl" dirty="0" smtClean="0"/>
            </a:br>
            <a:r>
              <a:rPr lang="es-ES_tradnl" dirty="0" smtClean="0"/>
              <a:t>Introducción </a:t>
            </a:r>
            <a:endParaRPr lang="en-US" dirty="0" smtClean="0"/>
          </a:p>
        </p:txBody>
      </p:sp>
      <p:sp>
        <p:nvSpPr>
          <p:cNvPr id="7170" name="Rectangle 5"/>
          <p:cNvSpPr>
            <a:spLocks noGrp="1" noChangeArrowheads="1"/>
          </p:cNvSpPr>
          <p:nvPr>
            <p:ph type="body" idx="1"/>
          </p:nvPr>
        </p:nvSpPr>
        <p:spPr/>
        <p:txBody>
          <a:bodyPr/>
          <a:lstStyle/>
          <a:p>
            <a:r>
              <a:rPr lang="es-ES" b="1" dirty="0" smtClean="0"/>
              <a:t>Valoración positiva general</a:t>
            </a:r>
            <a:r>
              <a:rPr lang="es-ES" dirty="0" smtClean="0"/>
              <a:t>, pues</a:t>
            </a:r>
          </a:p>
          <a:p>
            <a:pPr lvl="1"/>
            <a:r>
              <a:rPr lang="es-ES" sz="1400" dirty="0" smtClean="0"/>
              <a:t>La actualización y simplificación vista nos aliena (salvo excepciones) con lo observable en la mayoría de los países de nuestro entorno.</a:t>
            </a:r>
          </a:p>
          <a:p>
            <a:pPr lvl="1"/>
            <a:r>
              <a:rPr lang="es-ES" sz="1400" dirty="0" smtClean="0"/>
              <a:t>Ello es muy importante en un sector eminentemente internacional, liberalizado y globalizado dónde entendemos que la mayoría de las reglas del juego debieran ser similares.  </a:t>
            </a:r>
          </a:p>
          <a:p>
            <a:r>
              <a:rPr lang="es-ES" dirty="0" smtClean="0"/>
              <a:t>Sin embargo, </a:t>
            </a:r>
            <a:r>
              <a:rPr lang="es-ES" b="1" dirty="0" smtClean="0"/>
              <a:t>valoramos negativamente</a:t>
            </a:r>
            <a:r>
              <a:rPr lang="es-ES" dirty="0" smtClean="0"/>
              <a:t> (por alejarnos de lo observable en los países de nuestro entorno) el </a:t>
            </a:r>
            <a:r>
              <a:rPr lang="es-ES" b="1" dirty="0" smtClean="0"/>
              <a:t>reconocimiento de la</a:t>
            </a:r>
            <a:r>
              <a:rPr lang="es-ES" dirty="0" smtClean="0"/>
              <a:t> </a:t>
            </a:r>
            <a:r>
              <a:rPr lang="es-ES" b="1" dirty="0" smtClean="0"/>
              <a:t>acción directa contra los </a:t>
            </a:r>
            <a:r>
              <a:rPr lang="es-ES" b="1" i="1" dirty="0" smtClean="0"/>
              <a:t>P&amp;I Clubs</a:t>
            </a:r>
            <a:r>
              <a:rPr lang="es-ES" dirty="0"/>
              <a:t> </a:t>
            </a:r>
            <a:r>
              <a:rPr lang="es-ES" dirty="0" smtClean="0"/>
              <a:t>y la </a:t>
            </a:r>
            <a:r>
              <a:rPr lang="es-ES" b="1" dirty="0" smtClean="0"/>
              <a:t>consagración de la responsabilidad ilimitada de las sociedades de clasificación</a:t>
            </a:r>
            <a:r>
              <a:rPr lang="es-ES" dirty="0" smtClean="0"/>
              <a:t> cuando actúan por delegación de la Administración.  </a:t>
            </a:r>
          </a:p>
          <a:p>
            <a:r>
              <a:rPr lang="es-ES" b="1" dirty="0" smtClean="0"/>
              <a:t>¿Revolución? No</a:t>
            </a:r>
            <a:r>
              <a:rPr lang="es-ES" dirty="0" smtClean="0"/>
              <a:t>, si bien sí hay cambios importantes, no son radicales, pues</a:t>
            </a:r>
          </a:p>
          <a:p>
            <a:pPr lvl="1"/>
            <a:r>
              <a:rPr lang="es-ES" sz="1400" b="1" dirty="0" smtClean="0"/>
              <a:t>España ya había ratificado muchos de los convenios internacionales claves</a:t>
            </a:r>
            <a:r>
              <a:rPr lang="es-ES" sz="1400" dirty="0" smtClean="0"/>
              <a:t> (transporte, salvamento, limitación de responsabilidad, embargo preventivo, créditos marítimos privilegiados, etc.) y, por tanto, los mismos ya se aplicaban al menos a los llamados supuestos internacionales. </a:t>
            </a:r>
          </a:p>
          <a:p>
            <a:pPr lvl="1"/>
            <a:r>
              <a:rPr lang="es-ES" sz="1400" dirty="0" smtClean="0"/>
              <a:t>La parte derogada del </a:t>
            </a:r>
            <a:r>
              <a:rPr lang="es-ES" sz="1400" dirty="0" err="1" smtClean="0"/>
              <a:t>Cco</a:t>
            </a:r>
            <a:r>
              <a:rPr lang="es-ES" sz="1400" dirty="0" smtClean="0"/>
              <a:t> era parcialmente dispositiva y </a:t>
            </a:r>
            <a:r>
              <a:rPr lang="es-ES" sz="1400" b="1" dirty="0" smtClean="0"/>
              <a:t>permitía cierta utilización de los </a:t>
            </a:r>
            <a:r>
              <a:rPr lang="es-ES_tradnl" sz="1400" b="1" dirty="0" smtClean="0"/>
              <a:t>contratos </a:t>
            </a:r>
            <a:r>
              <a:rPr lang="es-ES_tradnl" sz="1400" b="1" dirty="0"/>
              <a:t>tipo </a:t>
            </a:r>
            <a:r>
              <a:rPr lang="es-ES_tradnl" sz="1400" b="1" i="1" dirty="0" err="1"/>
              <a:t>standar</a:t>
            </a:r>
            <a:r>
              <a:rPr lang="es-ES_tradnl" sz="1400" b="1" dirty="0"/>
              <a:t> internacionales</a:t>
            </a:r>
            <a:r>
              <a:rPr lang="es-ES_tradnl" sz="1400" dirty="0"/>
              <a:t> </a:t>
            </a:r>
            <a:r>
              <a:rPr lang="es-ES_tradnl" sz="1400" dirty="0" smtClean="0"/>
              <a:t>mayoritariamente empleados. Igual ocurría con las materias que ni siquiera estaban reguladas. Cuestiones claves (</a:t>
            </a:r>
            <a:r>
              <a:rPr lang="es-ES_tradnl" sz="1400" dirty="0"/>
              <a:t>compraventa, construcción, agencias de </a:t>
            </a:r>
            <a:r>
              <a:rPr lang="es-ES_tradnl" sz="1400" i="1" dirty="0" err="1" smtClean="0"/>
              <a:t>manning</a:t>
            </a:r>
            <a:r>
              <a:rPr lang="es-ES_tradnl" sz="1400" dirty="0" smtClean="0"/>
              <a:t>, </a:t>
            </a:r>
            <a:r>
              <a:rPr lang="es-ES_tradnl" sz="1400" dirty="0"/>
              <a:t>fletamentos, etc.) </a:t>
            </a:r>
            <a:r>
              <a:rPr lang="es-ES_tradnl" sz="1400" dirty="0" smtClean="0"/>
              <a:t>ya se regían, al menos en parte, por los contratos citados. </a:t>
            </a:r>
            <a:endParaRPr lang="es-ES_tradnl" sz="1400" dirty="0"/>
          </a:p>
          <a:p>
            <a:endParaRPr lang="es-ES" sz="1400" dirty="0" smtClean="0"/>
          </a:p>
          <a:p>
            <a:endParaRPr lang="es-ES" dirty="0" smtClean="0"/>
          </a:p>
          <a:p>
            <a:endParaRPr lang="es-ES" dirty="0" smtClean="0"/>
          </a:p>
        </p:txBody>
      </p:sp>
    </p:spTree>
    <p:extLst>
      <p:ext uri="{BB962C8B-B14F-4D97-AF65-F5344CB8AC3E}">
        <p14:creationId xmlns:p14="http://schemas.microsoft.com/office/powerpoint/2010/main" val="1886832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lvl="0"/>
            <a:r>
              <a:rPr lang="es-ES_tradnl" dirty="0" smtClean="0"/>
              <a:t>La Ley de Navegación Marítima </a:t>
            </a:r>
            <a:br>
              <a:rPr lang="es-ES_tradnl" dirty="0" smtClean="0"/>
            </a:br>
            <a:r>
              <a:rPr lang="es-ES_tradnl" dirty="0" smtClean="0"/>
              <a:t>Propietario, armador y naviero. Limitación de responsabilidad </a:t>
            </a:r>
            <a:br>
              <a:rPr lang="es-ES_tradnl" dirty="0" smtClean="0"/>
            </a:br>
            <a:endParaRPr lang="es-ES" dirty="0"/>
          </a:p>
        </p:txBody>
      </p:sp>
      <p:sp>
        <p:nvSpPr>
          <p:cNvPr id="3" name="Content Placeholder 2"/>
          <p:cNvSpPr>
            <a:spLocks noGrp="1"/>
          </p:cNvSpPr>
          <p:nvPr>
            <p:ph idx="1"/>
          </p:nvPr>
        </p:nvSpPr>
        <p:spPr>
          <a:xfrm>
            <a:off x="488504" y="1052736"/>
            <a:ext cx="9001125" cy="4572000"/>
          </a:xfrm>
        </p:spPr>
        <p:txBody>
          <a:bodyPr/>
          <a:lstStyle/>
          <a:p>
            <a:r>
              <a:rPr lang="es-ES" altLang="es-ES" b="1" dirty="0"/>
              <a:t>Antes de la LNM</a:t>
            </a:r>
            <a:r>
              <a:rPr lang="es-ES" altLang="es-ES" dirty="0"/>
              <a:t>, los conceptos de </a:t>
            </a:r>
            <a:r>
              <a:rPr lang="es-ES" altLang="es-ES" b="1" dirty="0" smtClean="0"/>
              <a:t>propietario, armador </a:t>
            </a:r>
            <a:r>
              <a:rPr lang="es-ES" altLang="es-ES" b="1" dirty="0"/>
              <a:t>y naviero eran muy confusos</a:t>
            </a:r>
            <a:r>
              <a:rPr lang="es-ES" altLang="es-ES" dirty="0"/>
              <a:t> (sobre todo los dos </a:t>
            </a:r>
            <a:r>
              <a:rPr lang="es-ES" altLang="es-ES" dirty="0" smtClean="0"/>
              <a:t>últimos), pues</a:t>
            </a:r>
            <a:endParaRPr lang="es-ES" altLang="es-ES" dirty="0"/>
          </a:p>
          <a:p>
            <a:pPr lvl="1"/>
            <a:r>
              <a:rPr lang="es-ES" altLang="es-ES" sz="1400" dirty="0"/>
              <a:t>Los artículos 586 del </a:t>
            </a:r>
            <a:r>
              <a:rPr lang="es-ES" altLang="es-ES" sz="1400" dirty="0" err="1"/>
              <a:t>CCo</a:t>
            </a:r>
            <a:r>
              <a:rPr lang="es-ES" altLang="es-ES" sz="1400" dirty="0"/>
              <a:t> y 3 de la LTM (ambas normas han sido derogadas expresamente por la LNM) equiparaban impropiamente las figuras de naviero y consignatario. </a:t>
            </a:r>
          </a:p>
          <a:p>
            <a:pPr lvl="1"/>
            <a:r>
              <a:rPr lang="es-ES" altLang="es-ES" sz="1400" dirty="0"/>
              <a:t>Del artículo 3 de la LTM se deducía una equiparación entre las figuras de armador y arrendatario a casco desnudo de un buque. </a:t>
            </a:r>
          </a:p>
          <a:p>
            <a:pPr lvl="1"/>
            <a:r>
              <a:rPr lang="es-ES" altLang="es-ES" sz="1400" dirty="0"/>
              <a:t>Los convenios OIT y los convenios colectivos identifican </a:t>
            </a:r>
            <a:r>
              <a:rPr lang="es-ES" altLang="es-ES" sz="1400" dirty="0" smtClean="0"/>
              <a:t>al armador </a:t>
            </a:r>
            <a:r>
              <a:rPr lang="es-ES" altLang="es-ES" sz="1400" dirty="0"/>
              <a:t>como el empleador de la dotación del buque. </a:t>
            </a:r>
          </a:p>
          <a:p>
            <a:pPr lvl="1"/>
            <a:r>
              <a:rPr lang="es-ES" altLang="es-ES" sz="1400" dirty="0"/>
              <a:t>El artículo 7 de la LAS (ley igualmente derogada con ciertos matices por la LNM) entendía al armador como el </a:t>
            </a:r>
            <a:r>
              <a:rPr lang="es-ES" altLang="es-ES" sz="1400" i="1" dirty="0"/>
              <a:t>“explotador”</a:t>
            </a:r>
            <a:r>
              <a:rPr lang="es-ES" altLang="es-ES" sz="1400" dirty="0"/>
              <a:t> del buque, es decir asociándolo </a:t>
            </a:r>
            <a:r>
              <a:rPr lang="es-ES" altLang="es-ES" sz="1400" dirty="0" smtClean="0"/>
              <a:t>realmente </a:t>
            </a:r>
            <a:r>
              <a:rPr lang="es-ES" altLang="es-ES" sz="1400" dirty="0"/>
              <a:t>al naviero. </a:t>
            </a:r>
          </a:p>
          <a:p>
            <a:pPr lvl="1"/>
            <a:r>
              <a:rPr lang="es-ES" altLang="es-ES" sz="1400" dirty="0"/>
              <a:t>Otros convenios y leyes asociaban armador con el propietario del buque o incluso utilizaban indistintamente los términos armador y naviero como si fueran sinónimos (artículo 11 y concordantes </a:t>
            </a:r>
            <a:r>
              <a:rPr lang="es-ES" altLang="es-ES" sz="1400" dirty="0" smtClean="0"/>
              <a:t>del </a:t>
            </a:r>
            <a:r>
              <a:rPr lang="es-ES" altLang="es-ES" sz="1400" dirty="0"/>
              <a:t>vigente RD 1027/1989 sobre abanderamiento, matriculación y </a:t>
            </a:r>
            <a:r>
              <a:rPr lang="es-ES" altLang="es-ES" sz="1400" dirty="0" smtClean="0"/>
              <a:t>registro).</a:t>
            </a:r>
          </a:p>
          <a:p>
            <a:pPr lvl="1"/>
            <a:r>
              <a:rPr lang="es-ES" altLang="es-ES" sz="1400" dirty="0" smtClean="0"/>
              <a:t>Lo único claro era que </a:t>
            </a:r>
            <a:r>
              <a:rPr lang="es-ES" altLang="es-ES" sz="1400" b="1" dirty="0" smtClean="0"/>
              <a:t>propietario de buque era quién constaba registralmente como  tal</a:t>
            </a:r>
            <a:r>
              <a:rPr lang="es-ES" altLang="es-ES" sz="1400" dirty="0" smtClean="0"/>
              <a:t>.</a:t>
            </a:r>
          </a:p>
          <a:p>
            <a:pPr lvl="1"/>
            <a:r>
              <a:rPr lang="es-ES" altLang="es-ES" sz="1400" dirty="0" smtClean="0"/>
              <a:t>La </a:t>
            </a:r>
            <a:r>
              <a:rPr lang="es-ES" altLang="es-ES" sz="1400" b="1" dirty="0" smtClean="0"/>
              <a:t>doctrina</a:t>
            </a:r>
            <a:r>
              <a:rPr lang="es-ES" altLang="es-ES" sz="1400" dirty="0" smtClean="0"/>
              <a:t> estaba </a:t>
            </a:r>
            <a:r>
              <a:rPr lang="es-ES" altLang="es-ES" sz="1400" b="1" dirty="0" smtClean="0"/>
              <a:t>dividida</a:t>
            </a:r>
            <a:r>
              <a:rPr lang="es-ES" altLang="es-ES" sz="1400" dirty="0" smtClean="0"/>
              <a:t> y había opiniones </a:t>
            </a:r>
            <a:r>
              <a:rPr lang="es-ES" altLang="es-ES" sz="1400" dirty="0"/>
              <a:t>variadas y </a:t>
            </a:r>
            <a:r>
              <a:rPr lang="es-ES" altLang="es-ES" sz="1400" dirty="0" smtClean="0"/>
              <a:t>contradictorias.</a:t>
            </a:r>
          </a:p>
          <a:p>
            <a:pPr lvl="1"/>
            <a:endParaRPr lang="es-ES" altLang="es-ES" dirty="0" smtClean="0"/>
          </a:p>
        </p:txBody>
      </p:sp>
    </p:spTree>
    <p:extLst>
      <p:ext uri="{BB962C8B-B14F-4D97-AF65-F5344CB8AC3E}">
        <p14:creationId xmlns:p14="http://schemas.microsoft.com/office/powerpoint/2010/main" val="602786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La Ley de </a:t>
            </a:r>
            <a:r>
              <a:rPr lang="es-ES_tradnl" dirty="0"/>
              <a:t>N</a:t>
            </a:r>
            <a:r>
              <a:rPr lang="es-ES_tradnl" dirty="0" smtClean="0"/>
              <a:t>avegación Marítima  </a:t>
            </a:r>
            <a:r>
              <a:rPr lang="es-ES_tradnl" dirty="0"/>
              <a:t/>
            </a:r>
            <a:br>
              <a:rPr lang="es-ES_tradnl" dirty="0"/>
            </a:br>
            <a:r>
              <a:rPr lang="es-ES_tradnl" dirty="0"/>
              <a:t>Propietario, armador y naviero. Limitación de responsabilidad </a:t>
            </a:r>
            <a:br>
              <a:rPr lang="es-ES_tradnl" dirty="0"/>
            </a:br>
            <a:endParaRPr lang="es-ES" dirty="0"/>
          </a:p>
        </p:txBody>
      </p:sp>
      <p:sp>
        <p:nvSpPr>
          <p:cNvPr id="3" name="Content Placeholder 2"/>
          <p:cNvSpPr>
            <a:spLocks noGrp="1"/>
          </p:cNvSpPr>
          <p:nvPr>
            <p:ph idx="1"/>
          </p:nvPr>
        </p:nvSpPr>
        <p:spPr/>
        <p:txBody>
          <a:bodyPr/>
          <a:lstStyle/>
          <a:p>
            <a:endParaRPr lang="es-ES" dirty="0" smtClean="0"/>
          </a:p>
          <a:p>
            <a:r>
              <a:rPr lang="es-ES" dirty="0" smtClean="0"/>
              <a:t>La LNM define al </a:t>
            </a:r>
          </a:p>
          <a:p>
            <a:pPr lvl="1"/>
            <a:r>
              <a:rPr lang="es-ES_tradnl" altLang="es-ES" b="1" dirty="0" smtClean="0"/>
              <a:t>Naviero</a:t>
            </a:r>
            <a:r>
              <a:rPr lang="es-ES_tradnl" altLang="es-ES" dirty="0" smtClean="0"/>
              <a:t> como </a:t>
            </a:r>
            <a:r>
              <a:rPr lang="es-ES_tradnl" altLang="es-ES" dirty="0"/>
              <a:t>la </a:t>
            </a:r>
            <a:r>
              <a:rPr lang="es-ES_tradnl" altLang="es-ES" b="1" dirty="0"/>
              <a:t>persona física o jurídica que, utilizando buques mercantes propios o ajenos, se dedique a la explotación de los mismos</a:t>
            </a:r>
            <a:r>
              <a:rPr lang="es-ES_tradnl" altLang="es-ES" dirty="0"/>
              <a:t>, aun cuando ello no constituya su actividad principal, bajo cualquier modalidad admitida por los usos </a:t>
            </a:r>
            <a:r>
              <a:rPr lang="es-ES_tradnl" altLang="es-ES" dirty="0" smtClean="0"/>
              <a:t>internacionales (mismo concepto que el ya existente en el TRLPEMM); </a:t>
            </a:r>
            <a:endParaRPr lang="es-ES" altLang="es-ES" dirty="0"/>
          </a:p>
          <a:p>
            <a:pPr lvl="1"/>
            <a:r>
              <a:rPr lang="es-ES" b="1" dirty="0" smtClean="0"/>
              <a:t>Armador</a:t>
            </a:r>
            <a:r>
              <a:rPr lang="es-ES" dirty="0" smtClean="0"/>
              <a:t> </a:t>
            </a:r>
            <a:r>
              <a:rPr lang="es-ES_tradnl" altLang="es-ES" b="1" dirty="0" smtClean="0"/>
              <a:t>como </a:t>
            </a:r>
            <a:r>
              <a:rPr lang="es-ES_tradnl" altLang="es-ES" b="1" dirty="0"/>
              <a:t>quien, siendo o no su propietario, tiene la posesión de un buque directamente o a través de sus dependientes, y lo dedica a la navegación en su propio nombre y bajo su </a:t>
            </a:r>
            <a:r>
              <a:rPr lang="es-ES_tradnl" altLang="es-ES" b="1" dirty="0" smtClean="0"/>
              <a:t>responsabilidad</a:t>
            </a:r>
            <a:r>
              <a:rPr lang="es-ES_tradnl" altLang="es-ES" dirty="0" smtClean="0"/>
              <a:t> (concepto nuevo inspirado en el de los Convenios OIT);</a:t>
            </a:r>
          </a:p>
          <a:p>
            <a:pPr lvl="1"/>
            <a:r>
              <a:rPr lang="es-ES" altLang="es-ES" b="1" dirty="0" smtClean="0"/>
              <a:t>Propietario </a:t>
            </a:r>
            <a:r>
              <a:rPr lang="es-ES" altLang="es-ES" b="1" dirty="0"/>
              <a:t>de buque es quién </a:t>
            </a:r>
            <a:r>
              <a:rPr lang="es-ES" altLang="es-ES" b="1" dirty="0" smtClean="0"/>
              <a:t>consta registralmente </a:t>
            </a:r>
            <a:r>
              <a:rPr lang="es-ES" altLang="es-ES" b="1" dirty="0"/>
              <a:t>como </a:t>
            </a:r>
            <a:r>
              <a:rPr lang="es-ES" altLang="es-ES" b="1" dirty="0" smtClean="0"/>
              <a:t>tal </a:t>
            </a:r>
            <a:r>
              <a:rPr lang="es-ES" altLang="es-ES" dirty="0" smtClean="0"/>
              <a:t>(como antes). La LNM no ha cambiado nada al respecto.</a:t>
            </a:r>
            <a:endParaRPr lang="es-ES_tradnl" altLang="es-ES" dirty="0"/>
          </a:p>
          <a:p>
            <a:pPr marL="285750" indent="-285750">
              <a:lnSpc>
                <a:spcPct val="80000"/>
              </a:lnSpc>
              <a:buFont typeface="Wingdings" panose="05000000000000000000" pitchFamily="2" charset="2"/>
              <a:buChar char="§"/>
            </a:pPr>
            <a:endParaRPr lang="es-ES" altLang="es-ES" dirty="0" smtClean="0"/>
          </a:p>
        </p:txBody>
      </p:sp>
    </p:spTree>
    <p:extLst>
      <p:ext uri="{BB962C8B-B14F-4D97-AF65-F5344CB8AC3E}">
        <p14:creationId xmlns:p14="http://schemas.microsoft.com/office/powerpoint/2010/main" val="878095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La Ley </a:t>
            </a:r>
            <a:r>
              <a:rPr lang="es-ES_tradnl" dirty="0"/>
              <a:t>de Navegación Marítima  </a:t>
            </a:r>
            <a:br>
              <a:rPr lang="es-ES_tradnl" dirty="0"/>
            </a:br>
            <a:r>
              <a:rPr lang="es-ES_tradnl" dirty="0" smtClean="0"/>
              <a:t>Propietario</a:t>
            </a:r>
            <a:r>
              <a:rPr lang="es-ES_tradnl" dirty="0"/>
              <a:t>, armador y naviero. Limitación de responsabilidad </a:t>
            </a:r>
            <a:br>
              <a:rPr lang="es-ES_tradnl" dirty="0"/>
            </a:br>
            <a:endParaRPr lang="es-ES" dirty="0"/>
          </a:p>
        </p:txBody>
      </p:sp>
      <p:sp>
        <p:nvSpPr>
          <p:cNvPr id="3" name="Content Placeholder 2"/>
          <p:cNvSpPr>
            <a:spLocks noGrp="1"/>
          </p:cNvSpPr>
          <p:nvPr>
            <p:ph idx="1"/>
          </p:nvPr>
        </p:nvSpPr>
        <p:spPr/>
        <p:txBody>
          <a:bodyPr/>
          <a:lstStyle/>
          <a:p>
            <a:pPr marL="285750" indent="-285750">
              <a:lnSpc>
                <a:spcPct val="80000"/>
              </a:lnSpc>
              <a:buFont typeface="Wingdings" panose="05000000000000000000" pitchFamily="2" charset="2"/>
              <a:buChar char="§"/>
            </a:pPr>
            <a:r>
              <a:rPr lang="es-ES" altLang="es-ES" dirty="0" smtClean="0"/>
              <a:t>Entendemos </a:t>
            </a:r>
            <a:r>
              <a:rPr lang="es-ES" altLang="es-ES" dirty="0"/>
              <a:t>que la LNM distingue entre propietario, armador y naviero en el sentido de que son </a:t>
            </a:r>
            <a:r>
              <a:rPr lang="es-ES" altLang="es-ES" b="1" dirty="0"/>
              <a:t>conceptos que </a:t>
            </a:r>
            <a:r>
              <a:rPr lang="es-ES_tradnl" altLang="es-ES" b="1" dirty="0"/>
              <a:t>pueden coincidir en una misma </a:t>
            </a:r>
            <a:r>
              <a:rPr lang="es-ES_tradnl" altLang="es-ES" b="1" dirty="0" smtClean="0"/>
              <a:t>parte, si </a:t>
            </a:r>
            <a:r>
              <a:rPr lang="es-ES_tradnl" altLang="es-ES" b="1" dirty="0"/>
              <a:t>bien no tienen necesariamente por qué hacerlo</a:t>
            </a:r>
            <a:r>
              <a:rPr lang="es-ES_tradnl" altLang="es-ES" dirty="0"/>
              <a:t> </a:t>
            </a:r>
            <a:r>
              <a:rPr lang="es-ES_tradnl" altLang="es-ES" dirty="0" smtClean="0"/>
              <a:t>(que es lo </a:t>
            </a:r>
            <a:r>
              <a:rPr lang="es-ES_tradnl" altLang="es-ES" dirty="0"/>
              <a:t>más habitual en la explotación naviera actual) de forma que:  </a:t>
            </a:r>
          </a:p>
          <a:p>
            <a:pPr marL="742950" lvl="1" indent="-285750">
              <a:lnSpc>
                <a:spcPct val="80000"/>
              </a:lnSpc>
              <a:buFont typeface="Wingdings" panose="05000000000000000000" pitchFamily="2" charset="2"/>
              <a:buChar char="§"/>
            </a:pPr>
            <a:r>
              <a:rPr lang="es-ES_tradnl" altLang="es-ES" b="1" dirty="0"/>
              <a:t>armador</a:t>
            </a:r>
            <a:r>
              <a:rPr lang="es-ES_tradnl" altLang="es-ES" dirty="0"/>
              <a:t> se asocia a la persona que dota (dotación), pertrecha y avitualla a un buque y que, como tal, tiene la </a:t>
            </a:r>
            <a:r>
              <a:rPr lang="es-ES_tradnl" altLang="es-ES" b="1" dirty="0"/>
              <a:t>gestión técnico-náutica </a:t>
            </a:r>
            <a:r>
              <a:rPr lang="es-ES_tradnl" altLang="es-ES" dirty="0"/>
              <a:t>del mismo y su </a:t>
            </a:r>
            <a:r>
              <a:rPr lang="es-ES_tradnl" altLang="es-ES" dirty="0" smtClean="0"/>
              <a:t>posesión; </a:t>
            </a:r>
          </a:p>
          <a:p>
            <a:pPr marL="742950" lvl="1" indent="-285750">
              <a:lnSpc>
                <a:spcPct val="80000"/>
              </a:lnSpc>
              <a:buFont typeface="Wingdings" panose="05000000000000000000" pitchFamily="2" charset="2"/>
              <a:buChar char="§"/>
            </a:pPr>
            <a:r>
              <a:rPr lang="es-ES_tradnl" altLang="es-ES" dirty="0" smtClean="0"/>
              <a:t>n</a:t>
            </a:r>
            <a:r>
              <a:rPr lang="es-ES_tradnl" altLang="es-ES" b="1" dirty="0" smtClean="0"/>
              <a:t>aviero</a:t>
            </a:r>
            <a:r>
              <a:rPr lang="es-ES_tradnl" altLang="es-ES" dirty="0" smtClean="0"/>
              <a:t> </a:t>
            </a:r>
            <a:r>
              <a:rPr lang="es-ES_tradnl" altLang="es-ES" dirty="0"/>
              <a:t>se asocia a la persona que se dedica a la explotación de un buque previamente armado (lo que en la inmensa mayoría de los casos implica afectarlo al transporte de mercancías y/o pasajeros) y, como tal, ostenta la </a:t>
            </a:r>
            <a:r>
              <a:rPr lang="es-ES_tradnl" altLang="es-ES" b="1" dirty="0"/>
              <a:t>gestión comercial</a:t>
            </a:r>
            <a:r>
              <a:rPr lang="es-ES_tradnl" altLang="es-ES" dirty="0"/>
              <a:t> del </a:t>
            </a:r>
            <a:r>
              <a:rPr lang="es-ES_tradnl" altLang="es-ES" dirty="0" smtClean="0"/>
              <a:t>mismo; y </a:t>
            </a:r>
            <a:endParaRPr lang="es-ES_tradnl" altLang="es-ES" dirty="0"/>
          </a:p>
          <a:p>
            <a:pPr marL="742950" lvl="1" indent="-285750">
              <a:lnSpc>
                <a:spcPct val="80000"/>
              </a:lnSpc>
              <a:buFont typeface="Wingdings" panose="05000000000000000000" pitchFamily="2" charset="2"/>
              <a:buChar char="§"/>
            </a:pPr>
            <a:r>
              <a:rPr lang="es-ES_tradnl" altLang="es-ES" b="1" dirty="0"/>
              <a:t>la labor del armador es previa a la del naviero</a:t>
            </a:r>
            <a:r>
              <a:rPr lang="es-ES_tradnl" altLang="es-ES" dirty="0"/>
              <a:t>, pues no se puede explotar un buque si no está antes preparado (armado) para ello.   </a:t>
            </a:r>
            <a:endParaRPr lang="es-ES_tradnl" altLang="es-ES" dirty="0" smtClean="0"/>
          </a:p>
          <a:p>
            <a:r>
              <a:rPr lang="es-ES" dirty="0"/>
              <a:t>Esperemos que los cambios </a:t>
            </a:r>
            <a:r>
              <a:rPr lang="es-ES" dirty="0" smtClean="0"/>
              <a:t>permitan </a:t>
            </a:r>
            <a:r>
              <a:rPr lang="es-ES" dirty="0"/>
              <a:t>distinguir </a:t>
            </a:r>
            <a:r>
              <a:rPr lang="es-ES" dirty="0" smtClean="0"/>
              <a:t>correctamente entre </a:t>
            </a:r>
            <a:r>
              <a:rPr lang="es-ES" dirty="0"/>
              <a:t>propietario (desde luego la parte más fácil de identificar), armador y naviero</a:t>
            </a:r>
            <a:r>
              <a:rPr lang="es-ES" dirty="0" smtClean="0"/>
              <a:t>. La derogación </a:t>
            </a:r>
            <a:r>
              <a:rPr lang="es-ES" dirty="0"/>
              <a:t>del </a:t>
            </a:r>
            <a:r>
              <a:rPr lang="es-ES" dirty="0" err="1"/>
              <a:t>Cco</a:t>
            </a:r>
            <a:r>
              <a:rPr lang="es-ES" dirty="0"/>
              <a:t>, LTM y LAS (con algunos matices) por la </a:t>
            </a:r>
            <a:r>
              <a:rPr lang="es-ES" dirty="0" smtClean="0"/>
              <a:t>LNM </a:t>
            </a:r>
            <a:r>
              <a:rPr lang="en-US" dirty="0" err="1" smtClean="0"/>
              <a:t>debe</a:t>
            </a:r>
            <a:r>
              <a:rPr lang="en-US" dirty="0" smtClean="0"/>
              <a:t> </a:t>
            </a:r>
            <a:r>
              <a:rPr lang="en-US" dirty="0" err="1"/>
              <a:t>ayudar</a:t>
            </a:r>
            <a:r>
              <a:rPr lang="en-US" dirty="0"/>
              <a:t> a </a:t>
            </a:r>
            <a:r>
              <a:rPr lang="en-US" dirty="0" err="1"/>
              <a:t>ello</a:t>
            </a:r>
            <a:r>
              <a:rPr lang="en-US" dirty="0"/>
              <a:t>.</a:t>
            </a:r>
            <a:endParaRPr lang="es-ES_tradnl" altLang="es-ES" dirty="0"/>
          </a:p>
        </p:txBody>
      </p:sp>
    </p:spTree>
    <p:extLst>
      <p:ext uri="{BB962C8B-B14F-4D97-AF65-F5344CB8AC3E}">
        <p14:creationId xmlns:p14="http://schemas.microsoft.com/office/powerpoint/2010/main" val="1041952539"/>
      </p:ext>
    </p:extLst>
  </p:cSld>
  <p:clrMapOvr>
    <a:masterClrMapping/>
  </p:clrMapOvr>
</p:sld>
</file>

<file path=ppt/theme/theme1.xml><?xml version="1.0" encoding="utf-8"?>
<a:theme xmlns:a="http://schemas.openxmlformats.org/drawingml/2006/main" name="Firma">
  <a:themeElements>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ción en blanco">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4C8365"/>
        </a:solidFill>
        <a:ln w="17780" cap="flat" cmpd="sng" algn="ctr">
          <a:solidFill>
            <a:srgbClr val="004E23"/>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1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4C8365"/>
        </a:solidFill>
        <a:ln w="17780" cap="flat" cmpd="sng" algn="ctr">
          <a:solidFill>
            <a:srgbClr val="004E23"/>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_tradnl" sz="14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Presentación en blanc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ción en blanc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ción en blanc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ción en blanc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ción en blanc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ción en blanc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ción en blanco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ción en blanc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ción en blanc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ción en blanc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ción en blanc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ción en blanc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4593</Words>
  <Application>Microsoft Office PowerPoint</Application>
  <PresentationFormat>A4 (210 x 297 mm)</PresentationFormat>
  <Paragraphs>182</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Firma</vt:lpstr>
      <vt:lpstr>“LA LEY DE NAVEGACIÓN MARÍTIMA”   Palma de Mallorca, 13 de enero de 2016 </vt:lpstr>
      <vt:lpstr>La Ley de Navegación Marítima Índice</vt:lpstr>
      <vt:lpstr>La Ley de Navegación Marítima Introducción</vt:lpstr>
      <vt:lpstr>La Ley de Navegación Marítima Introducción  </vt:lpstr>
      <vt:lpstr>La Ley de Navegación Marítima  Introducción </vt:lpstr>
      <vt:lpstr>La Ley de Navegación Marítima Introducción </vt:lpstr>
      <vt:lpstr>La Ley de Navegación Marítima  Propietario, armador y naviero. Limitación de responsabilidad  </vt:lpstr>
      <vt:lpstr>La Ley de Navegación Marítima   Propietario, armador y naviero. Limitación de responsabilidad  </vt:lpstr>
      <vt:lpstr>La Ley de Navegación Marítima   Propietario, armador y naviero. Limitación de responsabilidad  </vt:lpstr>
      <vt:lpstr>La Ley de Navegación Marítima   Propietario, armador y naviero. Limitación de responsabilidad  </vt:lpstr>
      <vt:lpstr>La Ley de Navegación Marítima   Propietario, armador y naviero. Limitación de responsabilidad  </vt:lpstr>
      <vt:lpstr>La Ley de Navegación Marítima   Propietario, armador y naviero. Limitación de responsabilidad</vt:lpstr>
      <vt:lpstr>La Ley de Navegación Marítima   Propietario, armador y naviero. Limitación de responsabilidad</vt:lpstr>
      <vt:lpstr>La Ley de Navegación Marítima   Propietario, armador y naviero. Limitación de responsabilidad  </vt:lpstr>
      <vt:lpstr>La Ley de Navegación Marítima   Propietario, armador y naviero. Limitación de responsabilidad  </vt:lpstr>
      <vt:lpstr>La Ley de Navegación Marítima   Agencias de manning y management </vt:lpstr>
      <vt:lpstr>La Ley de Navegación Marítima   Agencias de manning y management </vt:lpstr>
      <vt:lpstr>La Ley de Navegación Marítima   Agencias de manning y management </vt:lpstr>
      <vt:lpstr>La Ley de Navegación Marítima   Agencias de manning y management </vt:lpstr>
      <vt:lpstr>La Ley de Navegación Marítima   Agencias de manning y management </vt:lpstr>
      <vt:lpstr>La Ley de Navegación Marítima   Novedades procesales y administrativas </vt:lpstr>
      <vt:lpstr>La Ley de Navegación Marítima   Novedades procesales y administrativas </vt:lpstr>
      <vt:lpstr>La Ley de Navegación Marítima   Novedades procesales y administrativas </vt:lpstr>
      <vt:lpstr>La Ley de Navegación Marítima   Novedades procesales y administrativas </vt:lpstr>
      <vt:lpstr>La Ley de Navegación Marítima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LEY DE NAVEGACIÓN MARÍTIMA”   Palma de Mallorca, 13 de enero de 2016 </dc:title>
  <dc:creator>Gabriel García del Moral</dc:creator>
  <cp:lastModifiedBy>Gabriel García del Moral</cp:lastModifiedBy>
  <cp:revision>1</cp:revision>
  <dcterms:modified xsi:type="dcterms:W3CDTF">2016-01-12T11:16:05Z</dcterms:modified>
</cp:coreProperties>
</file>