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3" r:id="rId1"/>
  </p:sldMasterIdLst>
  <p:notesMasterIdLst>
    <p:notesMasterId r:id="rId27"/>
  </p:notesMasterIdLst>
  <p:sldIdLst>
    <p:sldId id="469" r:id="rId2"/>
    <p:sldId id="464" r:id="rId3"/>
    <p:sldId id="529" r:id="rId4"/>
    <p:sldId id="540" r:id="rId5"/>
    <p:sldId id="510" r:id="rId6"/>
    <p:sldId id="530" r:id="rId7"/>
    <p:sldId id="532" r:id="rId8"/>
    <p:sldId id="539" r:id="rId9"/>
    <p:sldId id="533" r:id="rId10"/>
    <p:sldId id="511" r:id="rId11"/>
    <p:sldId id="538" r:id="rId12"/>
    <p:sldId id="537" r:id="rId13"/>
    <p:sldId id="534" r:id="rId14"/>
    <p:sldId id="520" r:id="rId15"/>
    <p:sldId id="521" r:id="rId16"/>
    <p:sldId id="522" r:id="rId17"/>
    <p:sldId id="523" r:id="rId18"/>
    <p:sldId id="525" r:id="rId19"/>
    <p:sldId id="535" r:id="rId20"/>
    <p:sldId id="536" r:id="rId21"/>
    <p:sldId id="524" r:id="rId22"/>
    <p:sldId id="526" r:id="rId23"/>
    <p:sldId id="527" r:id="rId24"/>
    <p:sldId id="528" r:id="rId25"/>
    <p:sldId id="541" r:id="rId26"/>
  </p:sldIdLst>
  <p:sldSz cx="9144000" cy="6858000" type="screen4x3"/>
  <p:notesSz cx="6834188" cy="9979025"/>
  <p:defaultTextStyle>
    <a:defPPr>
      <a:defRPr lang="es-E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CC0000"/>
    <a:srgbClr val="6633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40" autoAdjust="0"/>
    <p:restoredTop sz="94681" autoAdjust="0"/>
  </p:normalViewPr>
  <p:slideViewPr>
    <p:cSldViewPr>
      <p:cViewPr>
        <p:scale>
          <a:sx n="66" d="100"/>
          <a:sy n="66" d="100"/>
        </p:scale>
        <p:origin x="-1324" y="-56"/>
      </p:cViewPr>
      <p:guideLst>
        <p:guide orient="horz" pos="2160"/>
        <p:guide pos="2880"/>
      </p:guideLst>
    </p:cSldViewPr>
  </p:slideViewPr>
  <p:outlineViewPr>
    <p:cViewPr>
      <p:scale>
        <a:sx n="33" d="100"/>
        <a:sy n="33" d="100"/>
      </p:scale>
      <p:origin x="48" y="74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60688" cy="498475"/>
          </a:xfrm>
          <a:prstGeom prst="rect">
            <a:avLst/>
          </a:prstGeom>
        </p:spPr>
        <p:txBody>
          <a:bodyPr vert="horz" lIns="91440" tIns="45720" rIns="91440" bIns="45720" rtlCol="0"/>
          <a:lstStyle>
            <a:lvl1pPr algn="l">
              <a:defRPr sz="1200">
                <a:latin typeface="Arial" charset="0"/>
                <a:cs typeface="+mn-cs"/>
              </a:defRPr>
            </a:lvl1pPr>
          </a:lstStyle>
          <a:p>
            <a:pPr>
              <a:defRPr/>
            </a:pPr>
            <a:endParaRPr lang="es-ES"/>
          </a:p>
        </p:txBody>
      </p:sp>
      <p:sp>
        <p:nvSpPr>
          <p:cNvPr id="3" name="2 Marcador de fecha"/>
          <p:cNvSpPr>
            <a:spLocks noGrp="1"/>
          </p:cNvSpPr>
          <p:nvPr>
            <p:ph type="dt" idx="1"/>
          </p:nvPr>
        </p:nvSpPr>
        <p:spPr>
          <a:xfrm>
            <a:off x="3871913" y="0"/>
            <a:ext cx="2960687" cy="498475"/>
          </a:xfrm>
          <a:prstGeom prst="rect">
            <a:avLst/>
          </a:prstGeom>
        </p:spPr>
        <p:txBody>
          <a:bodyPr vert="horz" lIns="91440" tIns="45720" rIns="91440" bIns="45720" rtlCol="0"/>
          <a:lstStyle>
            <a:lvl1pPr algn="r">
              <a:defRPr sz="1200">
                <a:latin typeface="Arial" charset="0"/>
                <a:cs typeface="+mn-cs"/>
              </a:defRPr>
            </a:lvl1pPr>
          </a:lstStyle>
          <a:p>
            <a:pPr>
              <a:defRPr/>
            </a:pPr>
            <a:fld id="{E0FA8A44-A814-440C-8851-1CE8B0FC0780}" type="datetimeFigureOut">
              <a:rPr lang="es-ES"/>
              <a:pPr>
                <a:defRPr/>
              </a:pPr>
              <a:t>13/01/2016</a:t>
            </a:fld>
            <a:endParaRPr lang="es-ES"/>
          </a:p>
        </p:txBody>
      </p:sp>
      <p:sp>
        <p:nvSpPr>
          <p:cNvPr id="4" name="3 Marcador de imagen de diapositiva"/>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4213" y="4740275"/>
            <a:ext cx="5467350" cy="4491038"/>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9478963"/>
            <a:ext cx="2960688" cy="498475"/>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s-ES"/>
          </a:p>
        </p:txBody>
      </p:sp>
      <p:sp>
        <p:nvSpPr>
          <p:cNvPr id="7" name="6 Marcador de número de diapositiva"/>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a:defRPr sz="1200">
                <a:latin typeface="Arial" charset="0"/>
                <a:cs typeface="+mn-cs"/>
              </a:defRPr>
            </a:lvl1pPr>
          </a:lstStyle>
          <a:p>
            <a:pPr>
              <a:defRPr/>
            </a:pPr>
            <a:fld id="{7385E9A0-FD2A-4699-9F9D-465F98019BAD}" type="slidenum">
              <a:rPr lang="es-ES"/>
              <a:pPr>
                <a:defRPr/>
              </a:pPr>
              <a:t>‹Nº›</a:t>
            </a:fld>
            <a:endParaRPr lang="es-ES"/>
          </a:p>
        </p:txBody>
      </p:sp>
    </p:spTree>
    <p:extLst>
      <p:ext uri="{BB962C8B-B14F-4D97-AF65-F5344CB8AC3E}">
        <p14:creationId xmlns:p14="http://schemas.microsoft.com/office/powerpoint/2010/main" val="16810022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smtClean="0"/>
          </a:p>
        </p:txBody>
      </p:sp>
      <p:sp>
        <p:nvSpPr>
          <p:cNvPr id="2560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689AC9E-F348-4C72-9861-7099B32BF172}" type="slidenum">
              <a:rPr lang="es-ES">
                <a:solidFill>
                  <a:prstClr val="black"/>
                </a:solidFill>
              </a:rPr>
              <a:pPr>
                <a:defRPr/>
              </a:pPr>
              <a:t>1</a:t>
            </a:fld>
            <a:endParaRPr lang="es-E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2C3DC95-89AE-4F54-92A1-D6EBEFCA2A2F}"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8EA6011-7EBA-432C-A786-C632A1E08E99}"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AC1BF82-A74F-4BE7-A28C-0850BF1BCBA3}"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8BAEF29-CCA7-42D0-B77F-D3ED977774B0}"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7C1FD66-01D6-41C3-AFFF-DF7D4D030E9B}"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78562036-A52E-47DF-AB74-01ACFF33329F}"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3 Marcador de fecha"/>
          <p:cNvSpPr>
            <a:spLocks noGrp="1"/>
          </p:cNvSpPr>
          <p:nvPr>
            <p:ph type="dt" sz="half" idx="10"/>
          </p:nvPr>
        </p:nvSpPr>
        <p:spPr/>
        <p:txBody>
          <a:bodyPr/>
          <a:lstStyle>
            <a:lvl1pPr>
              <a:defRPr/>
            </a:lvl1pPr>
          </a:lstStyle>
          <a:p>
            <a:pPr>
              <a:defRPr/>
            </a:pPr>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F835C951-ACD6-43A1-BC10-DC6D41047A32}"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3 Marcador de fecha"/>
          <p:cNvSpPr>
            <a:spLocks noGrp="1"/>
          </p:cNvSpPr>
          <p:nvPr>
            <p:ph type="dt" sz="half" idx="10"/>
          </p:nvPr>
        </p:nvSpPr>
        <p:spPr/>
        <p:txBody>
          <a:bodyPr/>
          <a:lstStyle>
            <a:lvl1pPr>
              <a:defRPr/>
            </a:lvl1pPr>
          </a:lstStyle>
          <a:p>
            <a:pPr>
              <a:defRPr/>
            </a:pPr>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B66B4CEF-804A-4FC5-BBD1-5C08A3FF4FBE}"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9B81FEBA-F3EF-4AB2-A3C8-07FACF062AA5}"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FED33575-41D0-452E-9A10-9AD4D2BA3498}"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5C96092D-955A-4385-AD62-D66C76ECB995}"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78000"/>
            <a:lum/>
          </a:blip>
          <a:srcRect/>
          <a:stretch>
            <a:fillRect l="-9000" r="-9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ES_tradnl"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F312ED5-CBA4-4F77-95DF-EAE870BA9F5F}"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106" r:id="rId1"/>
    <p:sldLayoutId id="2147484107" r:id="rId2"/>
    <p:sldLayoutId id="2147484108" r:id="rId3"/>
    <p:sldLayoutId id="2147484109" r:id="rId4"/>
    <p:sldLayoutId id="2147484110" r:id="rId5"/>
    <p:sldLayoutId id="2147484111" r:id="rId6"/>
    <p:sldLayoutId id="2147484112" r:id="rId7"/>
    <p:sldLayoutId id="2147484113" r:id="rId8"/>
    <p:sldLayoutId id="2147484114" r:id="rId9"/>
    <p:sldLayoutId id="2147484115" r:id="rId10"/>
    <p:sldLayoutId id="214748411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8 Subtítulo"/>
          <p:cNvSpPr>
            <a:spLocks noGrp="1"/>
          </p:cNvSpPr>
          <p:nvPr>
            <p:ph type="subTitle" idx="1"/>
          </p:nvPr>
        </p:nvSpPr>
        <p:spPr>
          <a:xfrm>
            <a:off x="2362200" y="6049963"/>
            <a:ext cx="6705600" cy="685800"/>
          </a:xfrm>
        </p:spPr>
        <p:txBody>
          <a:bodyPr/>
          <a:lstStyle/>
          <a:p>
            <a:pPr algn="ctr"/>
            <a:endParaRPr lang="es-ES" dirty="0" smtClean="0"/>
          </a:p>
        </p:txBody>
      </p:sp>
      <p:sp>
        <p:nvSpPr>
          <p:cNvPr id="8" name="7 CuadroTexto"/>
          <p:cNvSpPr txBox="1"/>
          <p:nvPr/>
        </p:nvSpPr>
        <p:spPr>
          <a:xfrm>
            <a:off x="2339975" y="5157788"/>
            <a:ext cx="6804025" cy="338554"/>
          </a:xfrm>
          <a:prstGeom prst="rect">
            <a:avLst/>
          </a:prstGeom>
          <a:solidFill>
            <a:schemeClr val="bg2"/>
          </a:solidFill>
        </p:spPr>
        <p:txBody>
          <a:bodyPr>
            <a:spAutoFit/>
          </a:bodyPr>
          <a:lstStyle/>
          <a:p>
            <a:pPr fontAlgn="base">
              <a:spcBef>
                <a:spcPct val="0"/>
              </a:spcBef>
              <a:spcAft>
                <a:spcPct val="0"/>
              </a:spcAft>
              <a:defRPr/>
            </a:pPr>
            <a:r>
              <a:rPr lang="es-ES" sz="1600" b="1" dirty="0">
                <a:latin typeface="Arial" pitchFamily="34" charset="0"/>
                <a:cs typeface="Arial" pitchFamily="34" charset="0"/>
              </a:rPr>
              <a:t>Carlos Sanlorenzo </a:t>
            </a:r>
            <a:r>
              <a:rPr lang="es-ES" sz="1600" b="1" dirty="0" smtClean="0">
                <a:latin typeface="Arial" pitchFamily="34" charset="0"/>
                <a:cs typeface="Arial" pitchFamily="34" charset="0"/>
              </a:rPr>
              <a:t>Ferri, Secretario General </a:t>
            </a:r>
            <a:r>
              <a:rPr lang="es-ES" sz="1600" b="1" dirty="0" err="1" smtClean="0">
                <a:latin typeface="Arial" pitchFamily="34" charset="0"/>
                <a:cs typeface="Arial" pitchFamily="34" charset="0"/>
              </a:rPr>
              <a:t>Anen</a:t>
            </a:r>
            <a:endParaRPr lang="es-ES" sz="1600" b="1" dirty="0" smtClean="0">
              <a:latin typeface="Arial" pitchFamily="34" charset="0"/>
              <a:cs typeface="Arial" pitchFamily="34" charset="0"/>
            </a:endParaRPr>
          </a:p>
        </p:txBody>
      </p:sp>
      <p:sp>
        <p:nvSpPr>
          <p:cNvPr id="7" name="6 Rectángulo"/>
          <p:cNvSpPr/>
          <p:nvPr/>
        </p:nvSpPr>
        <p:spPr>
          <a:xfrm>
            <a:off x="803265" y="476672"/>
            <a:ext cx="6807620" cy="3970318"/>
          </a:xfrm>
          <a:prstGeom prst="rect">
            <a:avLst/>
          </a:prstGeom>
        </p:spPr>
        <p:txBody>
          <a:bodyPr wrap="square">
            <a:spAutoFit/>
          </a:bodyPr>
          <a:lstStyle/>
          <a:p>
            <a:endParaRPr lang="es-ES" b="1" dirty="0" smtClean="0">
              <a:latin typeface="Arial" pitchFamily="34" charset="0"/>
              <a:cs typeface="Arial" pitchFamily="34" charset="0"/>
            </a:endParaRPr>
          </a:p>
          <a:p>
            <a:endParaRPr lang="es-ES" b="1" dirty="0"/>
          </a:p>
          <a:p>
            <a:pPr algn="ctr"/>
            <a:r>
              <a:rPr lang="es-ES" sz="4000" b="1" dirty="0" smtClean="0">
                <a:solidFill>
                  <a:schemeClr val="tx2"/>
                </a:solidFill>
              </a:rPr>
              <a:t>Nueva Ley de Navegación Marítima</a:t>
            </a:r>
          </a:p>
          <a:p>
            <a:pPr algn="ctr"/>
            <a:endParaRPr lang="es-ES" sz="4000" b="1" dirty="0">
              <a:solidFill>
                <a:schemeClr val="tx2"/>
              </a:solidFill>
            </a:endParaRPr>
          </a:p>
          <a:p>
            <a:pPr algn="ctr"/>
            <a:r>
              <a:rPr lang="es-ES" sz="3200" b="1" dirty="0" smtClean="0">
                <a:solidFill>
                  <a:schemeClr val="tx2"/>
                </a:solidFill>
                <a:latin typeface="Arial" pitchFamily="34" charset="0"/>
                <a:cs typeface="Arial" pitchFamily="34" charset="0"/>
              </a:rPr>
              <a:t>Oportunidades y amenazas para el sector náutico balear</a:t>
            </a:r>
          </a:p>
          <a:p>
            <a:pPr algn="ctr"/>
            <a:endParaRPr lang="es-ES" sz="3200" b="1" dirty="0">
              <a:latin typeface="Arial" pitchFamily="34" charset="0"/>
              <a:cs typeface="Arial" pitchFamily="34" charset="0"/>
            </a:endParaRPr>
          </a:p>
        </p:txBody>
      </p:sp>
    </p:spTree>
    <p:extLst>
      <p:ext uri="{BB962C8B-B14F-4D97-AF65-F5344CB8AC3E}">
        <p14:creationId xmlns:p14="http://schemas.microsoft.com/office/powerpoint/2010/main" val="893902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ASPECTOS REGISTRALES</a:t>
            </a:r>
          </a:p>
          <a:p>
            <a:pPr algn="just">
              <a:buNone/>
            </a:pPr>
            <a:endParaRPr lang="es-ES" b="1" dirty="0">
              <a:solidFill>
                <a:schemeClr val="tx2"/>
              </a:solidFill>
            </a:endParaRPr>
          </a:p>
          <a:p>
            <a:pPr algn="just">
              <a:buNone/>
            </a:pPr>
            <a:r>
              <a:rPr lang="es-ES" b="1" dirty="0" smtClean="0">
                <a:solidFill>
                  <a:schemeClr val="tx2"/>
                </a:solidFill>
              </a:rPr>
              <a:t>	Sistema dual de registro (art. 65 LNM)</a:t>
            </a:r>
          </a:p>
          <a:p>
            <a:pPr algn="just">
              <a:buNone/>
            </a:pPr>
            <a:endParaRPr lang="es-ES" b="1" dirty="0" smtClean="0">
              <a:solidFill>
                <a:schemeClr val="tx2"/>
              </a:solidFill>
            </a:endParaRPr>
          </a:p>
          <a:p>
            <a:pPr algn="just">
              <a:buNone/>
            </a:pPr>
            <a:r>
              <a:rPr lang="es-ES" sz="2400" b="1" dirty="0" smtClean="0">
                <a:solidFill>
                  <a:schemeClr val="tx2"/>
                </a:solidFill>
              </a:rPr>
              <a:t>	1º) Registro de buques y empresas Navieras: matriculación, abanderamiento  y control administrativo (art. 65.2)</a:t>
            </a:r>
          </a:p>
          <a:p>
            <a:pPr algn="just">
              <a:buNone/>
            </a:pPr>
            <a:r>
              <a:rPr lang="es-ES" sz="2400" b="1" dirty="0">
                <a:solidFill>
                  <a:schemeClr val="tx2"/>
                </a:solidFill>
              </a:rPr>
              <a:t>	</a:t>
            </a:r>
            <a:r>
              <a:rPr lang="es-ES" sz="2400" b="1" dirty="0" smtClean="0">
                <a:solidFill>
                  <a:schemeClr val="tx2"/>
                </a:solidFill>
              </a:rPr>
              <a:t>2º) Registro de Bienes Muebles para la inscripción de titularidades y gravámenes con el objetivo de proporcionar seguridad jurídica</a:t>
            </a:r>
          </a:p>
          <a:p>
            <a:pPr algn="just">
              <a:buNone/>
            </a:pPr>
            <a:r>
              <a:rPr lang="es-ES" sz="2400" b="1" dirty="0">
                <a:solidFill>
                  <a:schemeClr val="tx2"/>
                </a:solidFill>
              </a:rPr>
              <a:t>	</a:t>
            </a:r>
            <a:r>
              <a:rPr lang="es-ES" sz="2400" b="1" dirty="0" smtClean="0">
                <a:solidFill>
                  <a:schemeClr val="tx2"/>
                </a:solidFill>
              </a:rPr>
              <a:t>Esta última opción es potestativa para las embarcaciones y buques de recreo (art. 65.1 y 69)</a:t>
            </a:r>
            <a:endParaRPr lang="es-ES" sz="2400" b="1" dirty="0">
              <a:solidFill>
                <a:schemeClr val="tx2"/>
              </a:solidFill>
            </a:endParaRPr>
          </a:p>
        </p:txBody>
      </p:sp>
    </p:spTree>
    <p:extLst>
      <p:ext uri="{BB962C8B-B14F-4D97-AF65-F5344CB8AC3E}">
        <p14:creationId xmlns:p14="http://schemas.microsoft.com/office/powerpoint/2010/main" val="286541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ASPECTOS REGISTRALES</a:t>
            </a:r>
          </a:p>
          <a:p>
            <a:pPr algn="just">
              <a:buNone/>
            </a:pPr>
            <a:endParaRPr lang="es-ES" b="1" dirty="0">
              <a:solidFill>
                <a:schemeClr val="tx2"/>
              </a:solidFill>
            </a:endParaRPr>
          </a:p>
          <a:p>
            <a:pPr algn="just">
              <a:buNone/>
            </a:pPr>
            <a:r>
              <a:rPr lang="es-ES" b="1" dirty="0" smtClean="0">
                <a:solidFill>
                  <a:schemeClr val="tx2"/>
                </a:solidFill>
              </a:rPr>
              <a:t>	Ventajas de la inscripción en el RBM</a:t>
            </a:r>
          </a:p>
          <a:p>
            <a:pPr algn="just">
              <a:buNone/>
            </a:pPr>
            <a:r>
              <a:rPr lang="es-ES" sz="2400" b="1" dirty="0" smtClean="0">
                <a:solidFill>
                  <a:schemeClr val="tx2"/>
                </a:solidFill>
              </a:rPr>
              <a:t>	Produce efectos de </a:t>
            </a:r>
            <a:r>
              <a:rPr lang="es-ES" sz="2400" b="1" dirty="0" err="1" smtClean="0">
                <a:solidFill>
                  <a:schemeClr val="tx2"/>
                </a:solidFill>
              </a:rPr>
              <a:t>oponibilidad</a:t>
            </a:r>
            <a:r>
              <a:rPr lang="es-ES" sz="2400" b="1" dirty="0" smtClean="0">
                <a:solidFill>
                  <a:schemeClr val="tx2"/>
                </a:solidFill>
              </a:rPr>
              <a:t> erga omnes de los actos y contratos inscritos</a:t>
            </a:r>
          </a:p>
          <a:p>
            <a:pPr algn="just">
              <a:buNone/>
            </a:pPr>
            <a:r>
              <a:rPr lang="es-ES" sz="2400" b="1" dirty="0">
                <a:solidFill>
                  <a:schemeClr val="tx2"/>
                </a:solidFill>
              </a:rPr>
              <a:t>	</a:t>
            </a:r>
            <a:r>
              <a:rPr lang="es-ES" sz="2400" b="1" dirty="0" smtClean="0">
                <a:solidFill>
                  <a:schemeClr val="tx2"/>
                </a:solidFill>
              </a:rPr>
              <a:t>Principio de tracto registral </a:t>
            </a:r>
          </a:p>
          <a:p>
            <a:pPr algn="just">
              <a:buNone/>
            </a:pPr>
            <a:r>
              <a:rPr lang="es-ES" sz="2400" b="1" dirty="0">
                <a:solidFill>
                  <a:schemeClr val="tx2"/>
                </a:solidFill>
              </a:rPr>
              <a:t>	</a:t>
            </a:r>
            <a:r>
              <a:rPr lang="es-ES" sz="2400" b="1" dirty="0" smtClean="0">
                <a:solidFill>
                  <a:schemeClr val="tx2"/>
                </a:solidFill>
              </a:rPr>
              <a:t>Publicidad formal</a:t>
            </a:r>
          </a:p>
          <a:p>
            <a:pPr algn="just">
              <a:buNone/>
            </a:pPr>
            <a:r>
              <a:rPr lang="es-ES" sz="2400" b="1" dirty="0">
                <a:solidFill>
                  <a:schemeClr val="tx2"/>
                </a:solidFill>
              </a:rPr>
              <a:t>	</a:t>
            </a:r>
            <a:r>
              <a:rPr lang="es-ES" sz="2400" b="1" dirty="0" smtClean="0">
                <a:solidFill>
                  <a:schemeClr val="tx2"/>
                </a:solidFill>
              </a:rPr>
              <a:t>Principio de legalidad en su aspecto de calificación registral</a:t>
            </a:r>
          </a:p>
          <a:p>
            <a:pPr algn="just">
              <a:buNone/>
            </a:pPr>
            <a:r>
              <a:rPr lang="es-ES" sz="2400" b="1" dirty="0">
                <a:solidFill>
                  <a:schemeClr val="tx2"/>
                </a:solidFill>
              </a:rPr>
              <a:t>	</a:t>
            </a:r>
            <a:r>
              <a:rPr lang="es-ES" sz="2400" b="1" dirty="0" smtClean="0">
                <a:solidFill>
                  <a:schemeClr val="tx2"/>
                </a:solidFill>
              </a:rPr>
              <a:t>Legitimación</a:t>
            </a:r>
          </a:p>
          <a:p>
            <a:pPr algn="just">
              <a:buNone/>
            </a:pPr>
            <a:r>
              <a:rPr lang="es-ES" sz="2400" b="1" dirty="0">
                <a:solidFill>
                  <a:schemeClr val="tx2"/>
                </a:solidFill>
              </a:rPr>
              <a:t>	</a:t>
            </a:r>
            <a:r>
              <a:rPr lang="es-ES" sz="2400" b="1" dirty="0" smtClean="0">
                <a:solidFill>
                  <a:schemeClr val="tx2"/>
                </a:solidFill>
              </a:rPr>
              <a:t>Fe pública registral</a:t>
            </a:r>
            <a:endParaRPr lang="es-ES" sz="2400" b="1" dirty="0">
              <a:solidFill>
                <a:schemeClr val="tx2"/>
              </a:solidFill>
            </a:endParaRPr>
          </a:p>
        </p:txBody>
      </p:sp>
    </p:spTree>
    <p:extLst>
      <p:ext uri="{BB962C8B-B14F-4D97-AF65-F5344CB8AC3E}">
        <p14:creationId xmlns:p14="http://schemas.microsoft.com/office/powerpoint/2010/main" val="1568159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	REGISTRO MARÍTIMO</a:t>
            </a:r>
            <a:endParaRPr lang="es-ES" b="1" dirty="0">
              <a:solidFill>
                <a:schemeClr val="tx2"/>
              </a:solidFill>
            </a:endParaRPr>
          </a:p>
          <a:p>
            <a:pPr algn="just">
              <a:buNone/>
            </a:pPr>
            <a:r>
              <a:rPr lang="es-ES" b="1" dirty="0" smtClean="0">
                <a:solidFill>
                  <a:schemeClr val="tx2"/>
                </a:solidFill>
              </a:rPr>
              <a:t>	</a:t>
            </a:r>
          </a:p>
          <a:p>
            <a:pPr algn="just">
              <a:buNone/>
            </a:pPr>
            <a:r>
              <a:rPr lang="es-ES" sz="2800" b="1" dirty="0">
                <a:solidFill>
                  <a:schemeClr val="tx2"/>
                </a:solidFill>
              </a:rPr>
              <a:t>	</a:t>
            </a:r>
            <a:r>
              <a:rPr lang="es-ES" sz="2800" b="1" dirty="0" smtClean="0">
                <a:solidFill>
                  <a:schemeClr val="tx2"/>
                </a:solidFill>
              </a:rPr>
              <a:t>Artículo 78.3 Reglamentariamente </a:t>
            </a:r>
            <a:r>
              <a:rPr lang="es-ES" sz="2800" b="1" dirty="0">
                <a:solidFill>
                  <a:schemeClr val="tx2"/>
                </a:solidFill>
              </a:rPr>
              <a:t>se establecerá un régimen simplificado de documentación para los buques de recreo o deportivos y para las embarcaciones</a:t>
            </a:r>
            <a:r>
              <a:rPr lang="es-ES" sz="2800" b="1" dirty="0" smtClean="0">
                <a:solidFill>
                  <a:schemeClr val="tx2"/>
                </a:solidFill>
              </a:rPr>
              <a:t>.</a:t>
            </a:r>
          </a:p>
          <a:p>
            <a:pPr algn="just">
              <a:buNone/>
            </a:pPr>
            <a:r>
              <a:rPr lang="es-ES" sz="2800" b="1" dirty="0" smtClean="0">
                <a:solidFill>
                  <a:schemeClr val="tx2"/>
                </a:solidFill>
              </a:rPr>
              <a:t>	Embarcaciones de recreo: RD 1435/2010</a:t>
            </a:r>
          </a:p>
          <a:p>
            <a:pPr algn="just">
              <a:buNone/>
            </a:pPr>
            <a:r>
              <a:rPr lang="es-ES" sz="2800" b="1" dirty="0">
                <a:solidFill>
                  <a:schemeClr val="tx2"/>
                </a:solidFill>
              </a:rPr>
              <a:t>	</a:t>
            </a:r>
            <a:r>
              <a:rPr lang="es-ES" sz="2800" b="1" dirty="0" smtClean="0">
                <a:solidFill>
                  <a:schemeClr val="tx2"/>
                </a:solidFill>
              </a:rPr>
              <a:t>Buques de recreo: RD 1027/89 en conjunción con los artículos 78 a 96 LNM y código de </a:t>
            </a:r>
            <a:r>
              <a:rPr lang="es-ES" sz="2800" b="1" dirty="0" err="1" smtClean="0">
                <a:solidFill>
                  <a:schemeClr val="tx2"/>
                </a:solidFill>
              </a:rPr>
              <a:t>megayates</a:t>
            </a:r>
            <a:endParaRPr lang="es-ES" sz="2800" b="1" dirty="0">
              <a:solidFill>
                <a:schemeClr val="tx2"/>
              </a:solidFill>
            </a:endParaRPr>
          </a:p>
          <a:p>
            <a:pPr algn="just">
              <a:buNone/>
            </a:pPr>
            <a:endParaRPr lang="es-ES" b="1" dirty="0">
              <a:solidFill>
                <a:schemeClr val="tx2"/>
              </a:solidFill>
            </a:endParaRPr>
          </a:p>
        </p:txBody>
      </p:sp>
    </p:spTree>
    <p:extLst>
      <p:ext uri="{BB962C8B-B14F-4D97-AF65-F5344CB8AC3E}">
        <p14:creationId xmlns:p14="http://schemas.microsoft.com/office/powerpoint/2010/main" val="3706046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ASPECTOS REGISTRALES</a:t>
            </a:r>
          </a:p>
          <a:p>
            <a:pPr algn="just" eaLnBrk="1" hangingPunct="1">
              <a:buFont typeface="Wingdings" pitchFamily="2" charset="2"/>
              <a:buNone/>
            </a:pPr>
            <a:r>
              <a:rPr lang="es-ES" b="1" dirty="0" smtClean="0">
                <a:solidFill>
                  <a:schemeClr val="tx2"/>
                </a:solidFill>
              </a:rPr>
              <a:t>	</a:t>
            </a:r>
            <a:r>
              <a:rPr lang="es-ES" sz="1800" b="1" i="1" dirty="0">
                <a:solidFill>
                  <a:schemeClr val="tx2"/>
                </a:solidFill>
                <a:cs typeface="Arial" pitchFamily="34" charset="0"/>
              </a:rPr>
              <a:t>Disposición Adicional 1ª Ley Impuestos Especiales:</a:t>
            </a:r>
          </a:p>
          <a:p>
            <a:pPr algn="just" eaLnBrk="1" hangingPunct="1">
              <a:buFont typeface="Wingdings" pitchFamily="2" charset="2"/>
              <a:buNone/>
            </a:pPr>
            <a:r>
              <a:rPr lang="es-ES" sz="1800" b="1" i="1" dirty="0">
                <a:solidFill>
                  <a:schemeClr val="tx2"/>
                </a:solidFill>
                <a:cs typeface="Arial" pitchFamily="34" charset="0"/>
              </a:rPr>
              <a:t>1. Deberán ser objeto de matriculación definitiva en España los medios de transporte, nuevos o usados, a que se refiere la presente Ley, cuando se destinen a ser utilizados en el territorio español por personas o entidades que sean residentes en España o que sean titulares de establecimientos situados en España.</a:t>
            </a:r>
          </a:p>
          <a:p>
            <a:pPr algn="just" eaLnBrk="1" hangingPunct="1">
              <a:buFont typeface="Wingdings" pitchFamily="2" charset="2"/>
              <a:buNone/>
            </a:pPr>
            <a:r>
              <a:rPr lang="es-ES" sz="1800" b="1" i="1" dirty="0">
                <a:solidFill>
                  <a:schemeClr val="tx2"/>
                </a:solidFill>
                <a:cs typeface="Arial" pitchFamily="34" charset="0"/>
              </a:rPr>
              <a:t>2. </a:t>
            </a:r>
            <a:r>
              <a:rPr lang="es-ES" sz="1800" b="1" i="1" u="sng" dirty="0">
                <a:solidFill>
                  <a:schemeClr val="tx2"/>
                </a:solidFill>
                <a:cs typeface="Arial" pitchFamily="34" charset="0"/>
              </a:rPr>
              <a:t>Sin perjuicio de lo establecido en la normativa específica reguladora de la matriculación de medios de transporte, no será exigible el cumplimiento de la obligación prevista en el apartado anterior cuando</a:t>
            </a:r>
            <a:r>
              <a:rPr lang="es-ES" sz="1800" b="1" i="1" dirty="0">
                <a:solidFill>
                  <a:schemeClr val="tx2"/>
                </a:solidFill>
                <a:cs typeface="Arial" pitchFamily="34" charset="0"/>
              </a:rPr>
              <a:t>, en relación con la exigencia del Impuesto Especial sobre Determinados Medios de Transporte establecida en la letra d) del número 1 del artículo 65 de esta Ley y dentro de los plazos establecidos en dicho precepto:</a:t>
            </a:r>
          </a:p>
          <a:p>
            <a:pPr algn="just" eaLnBrk="1" hangingPunct="1">
              <a:buFont typeface="Wingdings" pitchFamily="2" charset="2"/>
              <a:buNone/>
            </a:pPr>
            <a:r>
              <a:rPr lang="es-ES" sz="1800" b="1" i="1" dirty="0">
                <a:solidFill>
                  <a:schemeClr val="tx2"/>
                </a:solidFill>
                <a:cs typeface="Arial" pitchFamily="34" charset="0"/>
              </a:rPr>
              <a:t>a) </a:t>
            </a:r>
            <a:r>
              <a:rPr lang="es-ES" sz="1800" b="1" i="1" u="sng" dirty="0">
                <a:solidFill>
                  <a:schemeClr val="tx2"/>
                </a:solidFill>
                <a:cs typeface="Arial" pitchFamily="34" charset="0"/>
              </a:rPr>
              <a:t>se haya autoliquidado e ingresado el impuesto, o bien…</a:t>
            </a:r>
            <a:endParaRPr lang="es-ES" sz="1800" b="1" i="1" dirty="0">
              <a:solidFill>
                <a:schemeClr val="tx2"/>
              </a:solidFill>
              <a:cs typeface="Arial" pitchFamily="34" charset="0"/>
            </a:endParaRPr>
          </a:p>
          <a:p>
            <a:pPr algn="just">
              <a:buNone/>
            </a:pPr>
            <a:endParaRPr lang="es-ES" b="1" dirty="0">
              <a:solidFill>
                <a:schemeClr val="tx2"/>
              </a:solidFill>
            </a:endParaRPr>
          </a:p>
        </p:txBody>
      </p:sp>
    </p:spTree>
    <p:extLst>
      <p:ext uri="{BB962C8B-B14F-4D97-AF65-F5344CB8AC3E}">
        <p14:creationId xmlns:p14="http://schemas.microsoft.com/office/powerpoint/2010/main" val="244978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ARRENDAMIENTO NÁUTICO </a:t>
            </a:r>
          </a:p>
          <a:p>
            <a:pPr algn="ctr">
              <a:buNone/>
            </a:pPr>
            <a:r>
              <a:rPr lang="es-ES" sz="2800" b="1" dirty="0" smtClean="0">
                <a:solidFill>
                  <a:schemeClr val="tx2"/>
                </a:solidFill>
              </a:rPr>
              <a:t>Título IV (contratos de utilización de buques) Capítulo V (Artículos 307 a 313)</a:t>
            </a:r>
            <a:endParaRPr lang="es-ES" sz="2800" b="1" dirty="0">
              <a:solidFill>
                <a:schemeClr val="tx2"/>
              </a:solidFill>
            </a:endParaRPr>
          </a:p>
          <a:p>
            <a:pPr algn="just">
              <a:buNone/>
            </a:pPr>
            <a:r>
              <a:rPr lang="es-ES" b="1" dirty="0" smtClean="0">
                <a:solidFill>
                  <a:schemeClr val="tx2"/>
                </a:solidFill>
              </a:rPr>
              <a:t>	</a:t>
            </a:r>
          </a:p>
          <a:p>
            <a:pPr algn="just">
              <a:buNone/>
            </a:pPr>
            <a:r>
              <a:rPr lang="es-ES" sz="2800" b="1" dirty="0">
                <a:solidFill>
                  <a:schemeClr val="tx2"/>
                </a:solidFill>
              </a:rPr>
              <a:t>	 </a:t>
            </a:r>
            <a:r>
              <a:rPr lang="es-ES" sz="2400" b="1" dirty="0">
                <a:solidFill>
                  <a:schemeClr val="tx2"/>
                </a:solidFill>
              </a:rPr>
              <a:t>Intervención coordinada ANEN </a:t>
            </a:r>
            <a:r>
              <a:rPr lang="es-ES" sz="2400" b="1" dirty="0" smtClean="0">
                <a:solidFill>
                  <a:schemeClr val="tx2"/>
                </a:solidFill>
              </a:rPr>
              <a:t>(AENB) y </a:t>
            </a:r>
            <a:r>
              <a:rPr lang="es-ES" sz="2400" b="1" dirty="0">
                <a:solidFill>
                  <a:schemeClr val="tx2"/>
                </a:solidFill>
              </a:rPr>
              <a:t>AEGY</a:t>
            </a:r>
            <a:endParaRPr lang="es-ES" sz="2400" b="1" dirty="0" smtClean="0">
              <a:solidFill>
                <a:schemeClr val="tx2"/>
              </a:solidFill>
            </a:endParaRPr>
          </a:p>
          <a:p>
            <a:pPr algn="just">
              <a:buNone/>
            </a:pPr>
            <a:r>
              <a:rPr lang="es-ES" sz="2400" b="1" dirty="0">
                <a:solidFill>
                  <a:schemeClr val="tx2"/>
                </a:solidFill>
              </a:rPr>
              <a:t>	</a:t>
            </a:r>
            <a:r>
              <a:rPr lang="es-ES" sz="2400" b="1" dirty="0" smtClean="0">
                <a:solidFill>
                  <a:schemeClr val="tx2"/>
                </a:solidFill>
              </a:rPr>
              <a:t>Contrato atípico a particularidad jurídica propia</a:t>
            </a:r>
          </a:p>
          <a:p>
            <a:pPr algn="just">
              <a:buNone/>
            </a:pPr>
            <a:r>
              <a:rPr lang="es-ES" sz="2400" b="1" dirty="0">
                <a:solidFill>
                  <a:schemeClr val="tx2"/>
                </a:solidFill>
              </a:rPr>
              <a:t>	</a:t>
            </a:r>
            <a:r>
              <a:rPr lang="es-ES" sz="2400" b="1" dirty="0" smtClean="0">
                <a:solidFill>
                  <a:schemeClr val="tx2"/>
                </a:solidFill>
              </a:rPr>
              <a:t>Carácter </a:t>
            </a:r>
            <a:r>
              <a:rPr lang="es-ES" sz="2400" b="1" dirty="0">
                <a:solidFill>
                  <a:schemeClr val="tx2"/>
                </a:solidFill>
              </a:rPr>
              <a:t>imperativo de las normas</a:t>
            </a:r>
          </a:p>
          <a:p>
            <a:pPr algn="just">
              <a:buNone/>
            </a:pPr>
            <a:r>
              <a:rPr lang="es-ES" sz="2400" b="1" dirty="0" smtClean="0">
                <a:solidFill>
                  <a:schemeClr val="tx2"/>
                </a:solidFill>
              </a:rPr>
              <a:t>	Regula </a:t>
            </a:r>
            <a:r>
              <a:rPr lang="es-ES" sz="2400" b="1" dirty="0">
                <a:solidFill>
                  <a:schemeClr val="tx2"/>
                </a:solidFill>
              </a:rPr>
              <a:t>la relación privada entre arrendador y arrendatario (</a:t>
            </a:r>
            <a:r>
              <a:rPr lang="es-ES" sz="2400" b="1" dirty="0" smtClean="0">
                <a:solidFill>
                  <a:schemeClr val="tx2"/>
                </a:solidFill>
              </a:rPr>
              <a:t>no gestor </a:t>
            </a:r>
            <a:r>
              <a:rPr lang="es-ES" sz="2400" b="1" dirty="0">
                <a:solidFill>
                  <a:schemeClr val="tx2"/>
                </a:solidFill>
              </a:rPr>
              <a:t>o empresa </a:t>
            </a:r>
            <a:r>
              <a:rPr lang="es-ES" sz="2400" b="1" dirty="0" err="1">
                <a:solidFill>
                  <a:schemeClr val="tx2"/>
                </a:solidFill>
              </a:rPr>
              <a:t>broker</a:t>
            </a:r>
            <a:r>
              <a:rPr lang="es-ES" sz="2400" b="1" dirty="0">
                <a:solidFill>
                  <a:schemeClr val="tx2"/>
                </a:solidFill>
              </a:rPr>
              <a:t>) no aspectos </a:t>
            </a:r>
            <a:r>
              <a:rPr lang="es-ES" sz="2400" b="1" dirty="0" smtClean="0">
                <a:solidFill>
                  <a:schemeClr val="tx2"/>
                </a:solidFill>
              </a:rPr>
              <a:t>administrativos</a:t>
            </a:r>
          </a:p>
          <a:p>
            <a:pPr algn="just">
              <a:buNone/>
            </a:pPr>
            <a:r>
              <a:rPr lang="es-ES" sz="2400" b="1" dirty="0">
                <a:solidFill>
                  <a:schemeClr val="tx2"/>
                </a:solidFill>
              </a:rPr>
              <a:t>	</a:t>
            </a:r>
            <a:r>
              <a:rPr lang="es-ES" sz="2400" b="1" dirty="0" smtClean="0">
                <a:solidFill>
                  <a:schemeClr val="tx2"/>
                </a:solidFill>
              </a:rPr>
              <a:t>Contrato de gestión naval: artículos 314 a 318</a:t>
            </a:r>
            <a:endParaRPr lang="es-ES" sz="2400" b="1" dirty="0">
              <a:solidFill>
                <a:schemeClr val="tx2"/>
              </a:solidFill>
            </a:endParaRPr>
          </a:p>
          <a:p>
            <a:pPr algn="just">
              <a:buNone/>
            </a:pPr>
            <a:endParaRPr lang="es-ES" sz="2800" b="1" dirty="0" smtClean="0">
              <a:solidFill>
                <a:schemeClr val="tx2"/>
              </a:solidFill>
            </a:endParaRPr>
          </a:p>
          <a:p>
            <a:pPr marL="0" indent="0" algn="just">
              <a:buNone/>
            </a:pPr>
            <a:r>
              <a:rPr lang="es-ES" b="1" dirty="0">
                <a:solidFill>
                  <a:schemeClr val="tx2"/>
                </a:solidFill>
              </a:rPr>
              <a:t> </a:t>
            </a:r>
            <a:r>
              <a:rPr lang="es-ES" b="1" dirty="0" smtClean="0">
                <a:solidFill>
                  <a:schemeClr val="tx2"/>
                </a:solidFill>
              </a:rPr>
              <a:t>   </a:t>
            </a:r>
            <a:endParaRPr lang="es-ES" sz="2800" b="1" dirty="0">
              <a:solidFill>
                <a:schemeClr val="tx2"/>
              </a:solidFill>
            </a:endParaRPr>
          </a:p>
        </p:txBody>
      </p:sp>
    </p:spTree>
    <p:extLst>
      <p:ext uri="{BB962C8B-B14F-4D97-AF65-F5344CB8AC3E}">
        <p14:creationId xmlns:p14="http://schemas.microsoft.com/office/powerpoint/2010/main" val="1068316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ARRENDAMIENTO NÁUTICO </a:t>
            </a:r>
          </a:p>
          <a:p>
            <a:pPr algn="ctr">
              <a:buNone/>
            </a:pPr>
            <a:r>
              <a:rPr lang="es-ES" sz="2800" b="1" dirty="0" smtClean="0">
                <a:solidFill>
                  <a:schemeClr val="tx2"/>
                </a:solidFill>
              </a:rPr>
              <a:t>Modalidades</a:t>
            </a:r>
          </a:p>
          <a:p>
            <a:pPr marL="0" indent="0" algn="just">
              <a:buNone/>
            </a:pPr>
            <a:r>
              <a:rPr lang="es-ES" sz="2400" b="1" dirty="0">
                <a:solidFill>
                  <a:schemeClr val="tx2"/>
                </a:solidFill>
              </a:rPr>
              <a:t>Concepto: </a:t>
            </a:r>
            <a:r>
              <a:rPr lang="es-ES" sz="2400" dirty="0">
                <a:solidFill>
                  <a:schemeClr val="tx2"/>
                </a:solidFill>
              </a:rPr>
              <a:t>Artículo </a:t>
            </a:r>
            <a:r>
              <a:rPr lang="es-ES" sz="2400" dirty="0" smtClean="0">
                <a:solidFill>
                  <a:schemeClr val="tx2"/>
                </a:solidFill>
              </a:rPr>
              <a:t>307</a:t>
            </a:r>
          </a:p>
          <a:p>
            <a:pPr algn="just"/>
            <a:r>
              <a:rPr lang="es-ES" sz="2400" dirty="0" smtClean="0">
                <a:solidFill>
                  <a:schemeClr val="tx2"/>
                </a:solidFill>
              </a:rPr>
              <a:t>Por </a:t>
            </a:r>
            <a:r>
              <a:rPr lang="es-ES" sz="2400" dirty="0">
                <a:solidFill>
                  <a:schemeClr val="tx2"/>
                </a:solidFill>
              </a:rPr>
              <a:t>el contrato de arrendamiento náutico el arrendador cede o pone a disposición del arrendatario, a cambio de precio, un buque o embarcación por un período de tiempo y con una finalidad exclusivamente deportiva o recreativa.</a:t>
            </a:r>
          </a:p>
          <a:p>
            <a:pPr algn="just">
              <a:buNone/>
            </a:pPr>
            <a:r>
              <a:rPr lang="es-ES" sz="2400" b="1" dirty="0" smtClean="0">
                <a:solidFill>
                  <a:schemeClr val="tx2"/>
                </a:solidFill>
              </a:rPr>
              <a:t>Categorías y regulación:</a:t>
            </a:r>
          </a:p>
          <a:p>
            <a:pPr algn="just"/>
            <a:r>
              <a:rPr lang="es-ES" sz="2400" b="1" dirty="0" smtClean="0">
                <a:solidFill>
                  <a:schemeClr val="tx2"/>
                </a:solidFill>
              </a:rPr>
              <a:t>Arrendamiento con dotación: Artículo 210 (remisión a determinados artículos del contrato de fletamento) y pactos libremente convenidos entre las partes</a:t>
            </a:r>
          </a:p>
          <a:p>
            <a:pPr algn="just"/>
            <a:r>
              <a:rPr lang="es-ES" sz="2400" b="1" dirty="0" smtClean="0">
                <a:solidFill>
                  <a:schemeClr val="tx2"/>
                </a:solidFill>
              </a:rPr>
              <a:t>Arrendamiento sin dotación: Arrendamiento de buque y pactos libremente convenidos entre las partes</a:t>
            </a:r>
          </a:p>
          <a:p>
            <a:pPr algn="just"/>
            <a:endParaRPr lang="es-ES" sz="2400" b="1" dirty="0">
              <a:solidFill>
                <a:schemeClr val="tx2"/>
              </a:solidFill>
            </a:endParaRPr>
          </a:p>
          <a:p>
            <a:pPr algn="just">
              <a:buNone/>
            </a:pPr>
            <a:endParaRPr lang="es-ES" b="1" dirty="0">
              <a:solidFill>
                <a:schemeClr val="tx2"/>
              </a:solidFill>
            </a:endParaRPr>
          </a:p>
        </p:txBody>
      </p:sp>
    </p:spTree>
    <p:extLst>
      <p:ext uri="{BB962C8B-B14F-4D97-AF65-F5344CB8AC3E}">
        <p14:creationId xmlns:p14="http://schemas.microsoft.com/office/powerpoint/2010/main" val="746991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just"/>
            <a:r>
              <a:rPr lang="es-ES" sz="2000" dirty="0">
                <a:solidFill>
                  <a:schemeClr val="tx2"/>
                </a:solidFill>
              </a:rPr>
              <a:t>El artículo 309 regula las </a:t>
            </a:r>
            <a:r>
              <a:rPr lang="es-ES" sz="2000" b="1" dirty="0">
                <a:solidFill>
                  <a:schemeClr val="tx2"/>
                </a:solidFill>
              </a:rPr>
              <a:t>consecuencias jurídicas en caso de retraso </a:t>
            </a:r>
            <a:r>
              <a:rPr lang="es-ES" sz="2000" dirty="0">
                <a:solidFill>
                  <a:schemeClr val="tx2"/>
                </a:solidFill>
              </a:rPr>
              <a:t>en la entrega de la embarcación</a:t>
            </a:r>
            <a:r>
              <a:rPr lang="es-ES" sz="2000" dirty="0" smtClean="0">
                <a:solidFill>
                  <a:schemeClr val="tx2"/>
                </a:solidFill>
              </a:rPr>
              <a:t>.</a:t>
            </a:r>
          </a:p>
          <a:p>
            <a:pPr marL="0" indent="0" algn="just">
              <a:buNone/>
            </a:pPr>
            <a:endParaRPr lang="es-ES" sz="2000" dirty="0">
              <a:solidFill>
                <a:schemeClr val="tx2"/>
              </a:solidFill>
            </a:endParaRPr>
          </a:p>
          <a:p>
            <a:pPr algn="just"/>
            <a:r>
              <a:rPr lang="es-ES" sz="2000" dirty="0">
                <a:solidFill>
                  <a:schemeClr val="tx2"/>
                </a:solidFill>
              </a:rPr>
              <a:t>En este sentido se establece que si el arrendador se retrasa en la entrega del buque o embarcación o en su puesta a disposición a favor del arrendatario, </a:t>
            </a:r>
            <a:r>
              <a:rPr lang="es-ES" sz="2000" b="1" dirty="0">
                <a:solidFill>
                  <a:schemeClr val="tx2"/>
                </a:solidFill>
              </a:rPr>
              <a:t>el arrendador deberá pagar al arrendatario la cantidad pactada a tal efecto o, en su defecto una cantidad proporcional al retraso ocasionado</a:t>
            </a:r>
            <a:r>
              <a:rPr lang="es-ES" sz="2000" dirty="0" smtClean="0">
                <a:solidFill>
                  <a:schemeClr val="tx2"/>
                </a:solidFill>
              </a:rPr>
              <a:t>.</a:t>
            </a:r>
          </a:p>
          <a:p>
            <a:pPr marL="0" indent="0" algn="just">
              <a:buNone/>
            </a:pPr>
            <a:endParaRPr lang="es-ES" sz="2000" dirty="0">
              <a:solidFill>
                <a:schemeClr val="tx2"/>
              </a:solidFill>
            </a:endParaRPr>
          </a:p>
          <a:p>
            <a:pPr algn="just"/>
            <a:r>
              <a:rPr lang="es-ES" sz="2000" b="1" dirty="0">
                <a:solidFill>
                  <a:schemeClr val="tx2"/>
                </a:solidFill>
              </a:rPr>
              <a:t>Si el retraso es superior a 48 horas</a:t>
            </a:r>
            <a:r>
              <a:rPr lang="es-ES" sz="2000" dirty="0">
                <a:solidFill>
                  <a:schemeClr val="tx2"/>
                </a:solidFill>
              </a:rPr>
              <a:t>, además de la indemnización indicada o la reclamación de daños y perjuicios que pudiera realizar el arrendatario, éste </a:t>
            </a:r>
            <a:r>
              <a:rPr lang="es-ES" sz="2000" b="1" dirty="0">
                <a:solidFill>
                  <a:schemeClr val="tx2"/>
                </a:solidFill>
              </a:rPr>
              <a:t>podrá optar entre resolver el contrato o ampliarlo por un tiempo equivalente al retraso</a:t>
            </a:r>
            <a:r>
              <a:rPr lang="es-ES" sz="2000" dirty="0">
                <a:solidFill>
                  <a:schemeClr val="tx2"/>
                </a:solidFill>
              </a:rPr>
              <a:t>. </a:t>
            </a:r>
          </a:p>
          <a:p>
            <a:pPr algn="just">
              <a:buNone/>
            </a:pPr>
            <a:endParaRPr lang="es-ES" b="1" dirty="0">
              <a:solidFill>
                <a:schemeClr val="tx2"/>
              </a:solidFill>
            </a:endParaRPr>
          </a:p>
        </p:txBody>
      </p:sp>
    </p:spTree>
    <p:extLst>
      <p:ext uri="{BB962C8B-B14F-4D97-AF65-F5344CB8AC3E}">
        <p14:creationId xmlns:p14="http://schemas.microsoft.com/office/powerpoint/2010/main" val="2388907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sz="2800" dirty="0" smtClean="0">
                <a:solidFill>
                  <a:schemeClr val="tx2"/>
                </a:solidFill>
              </a:rPr>
              <a:t>	</a:t>
            </a:r>
          </a:p>
          <a:p>
            <a:pPr algn="just">
              <a:buNone/>
            </a:pPr>
            <a:r>
              <a:rPr lang="es-ES" sz="2800" dirty="0">
                <a:solidFill>
                  <a:schemeClr val="tx2"/>
                </a:solidFill>
              </a:rPr>
              <a:t>	</a:t>
            </a:r>
            <a:r>
              <a:rPr lang="es-ES" sz="2400" dirty="0" smtClean="0">
                <a:solidFill>
                  <a:schemeClr val="tx2"/>
                </a:solidFill>
              </a:rPr>
              <a:t>En </a:t>
            </a:r>
            <a:r>
              <a:rPr lang="es-ES" sz="2400" dirty="0">
                <a:solidFill>
                  <a:schemeClr val="tx2"/>
                </a:solidFill>
              </a:rPr>
              <a:t>el supuesto del </a:t>
            </a:r>
            <a:r>
              <a:rPr lang="es-ES" sz="2400" b="1" dirty="0" err="1">
                <a:solidFill>
                  <a:schemeClr val="tx2"/>
                </a:solidFill>
              </a:rPr>
              <a:t>charter</a:t>
            </a:r>
            <a:r>
              <a:rPr lang="es-ES" sz="2400" b="1" dirty="0">
                <a:solidFill>
                  <a:schemeClr val="tx2"/>
                </a:solidFill>
              </a:rPr>
              <a:t> </a:t>
            </a:r>
            <a:r>
              <a:rPr lang="es-ES" sz="2400" b="1" dirty="0" smtClean="0">
                <a:solidFill>
                  <a:schemeClr val="tx2"/>
                </a:solidFill>
              </a:rPr>
              <a:t>con dotación</a:t>
            </a:r>
            <a:r>
              <a:rPr lang="es-ES" sz="2400" dirty="0" smtClean="0">
                <a:solidFill>
                  <a:schemeClr val="tx2"/>
                </a:solidFill>
              </a:rPr>
              <a:t>, </a:t>
            </a:r>
            <a:r>
              <a:rPr lang="es-ES" sz="2400" dirty="0">
                <a:solidFill>
                  <a:schemeClr val="tx2"/>
                </a:solidFill>
              </a:rPr>
              <a:t>señala el artículo 310 que el patrón y, en su caso, los demás miembros de la dotación, </a:t>
            </a:r>
            <a:r>
              <a:rPr lang="es-ES" sz="2400" b="1" dirty="0">
                <a:solidFill>
                  <a:schemeClr val="tx2"/>
                </a:solidFill>
              </a:rPr>
              <a:t>seguirán las instrucciones del arrendatario</a:t>
            </a:r>
            <a:r>
              <a:rPr lang="es-ES" sz="2400" dirty="0">
                <a:solidFill>
                  <a:schemeClr val="tx2"/>
                </a:solidFill>
              </a:rPr>
              <a:t> en cuanto al empleo del buque o embarcación dentro de lo pactado y </a:t>
            </a:r>
            <a:r>
              <a:rPr lang="es-ES" sz="2400" b="1" dirty="0">
                <a:solidFill>
                  <a:schemeClr val="tx2"/>
                </a:solidFill>
              </a:rPr>
              <a:t>siempre que no pongan en riesgo la seguridad a bordo o de la navegación</a:t>
            </a:r>
            <a:r>
              <a:rPr lang="es-ES" sz="2400" dirty="0">
                <a:solidFill>
                  <a:schemeClr val="tx2"/>
                </a:solidFill>
              </a:rPr>
              <a:t>, en cuyo caso prevalecerá el criterio profesional del patrón, estando obligados tanto el arrendatario como sus acompañantes a seguir las correspondientes órdenes o indicaciones impartidas por aquél.</a:t>
            </a:r>
          </a:p>
          <a:p>
            <a:pPr algn="just">
              <a:buNone/>
            </a:pPr>
            <a:endParaRPr lang="es-ES" sz="2800" dirty="0">
              <a:solidFill>
                <a:schemeClr val="tx2"/>
              </a:solidFill>
            </a:endParaRPr>
          </a:p>
        </p:txBody>
      </p:sp>
    </p:spTree>
    <p:extLst>
      <p:ext uri="{BB962C8B-B14F-4D97-AF65-F5344CB8AC3E}">
        <p14:creationId xmlns:p14="http://schemas.microsoft.com/office/powerpoint/2010/main" val="1239858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marL="0" indent="0" algn="ctr">
              <a:buNone/>
            </a:pPr>
            <a:r>
              <a:rPr lang="es-ES" sz="2400" b="1" dirty="0" smtClean="0">
                <a:solidFill>
                  <a:schemeClr val="tx2"/>
                </a:solidFill>
              </a:rPr>
              <a:t>	Artículo </a:t>
            </a:r>
            <a:r>
              <a:rPr lang="es-ES" sz="2400" b="1" dirty="0">
                <a:solidFill>
                  <a:schemeClr val="tx2"/>
                </a:solidFill>
              </a:rPr>
              <a:t>311. Deber de informar de los daños </a:t>
            </a:r>
            <a:r>
              <a:rPr lang="es-ES" sz="2400" b="1" dirty="0" smtClean="0">
                <a:solidFill>
                  <a:schemeClr val="tx2"/>
                </a:solidFill>
              </a:rPr>
              <a:t>sufridos</a:t>
            </a:r>
          </a:p>
          <a:p>
            <a:pPr marL="0" indent="0" algn="ctr">
              <a:buNone/>
            </a:pPr>
            <a:endParaRPr lang="es-ES" sz="2400" b="1" dirty="0" smtClean="0">
              <a:solidFill>
                <a:schemeClr val="tx2"/>
              </a:solidFill>
            </a:endParaRPr>
          </a:p>
          <a:p>
            <a:pPr algn="just"/>
            <a:r>
              <a:rPr lang="es-ES" sz="2000" b="1" dirty="0">
                <a:solidFill>
                  <a:schemeClr val="tx2"/>
                </a:solidFill>
              </a:rPr>
              <a:t>En el arrendamiento sin dotación, el arrendatario deberá informar al arrendador, a la mayor brevedad posible, de cualquier daño o incidente que afecte o pueda afectar a la navegabilidad o seguridad del buque o embarcación.</a:t>
            </a:r>
          </a:p>
          <a:p>
            <a:pPr algn="just"/>
            <a:endParaRPr lang="es-ES" sz="2000" dirty="0" smtClean="0">
              <a:solidFill>
                <a:schemeClr val="tx2"/>
              </a:solidFill>
            </a:endParaRPr>
          </a:p>
          <a:p>
            <a:pPr marL="0" indent="0" algn="ctr">
              <a:buNone/>
            </a:pPr>
            <a:r>
              <a:rPr lang="es-ES" sz="2000" b="1" dirty="0" smtClean="0">
                <a:solidFill>
                  <a:schemeClr val="tx2"/>
                </a:solidFill>
              </a:rPr>
              <a:t>	</a:t>
            </a:r>
            <a:r>
              <a:rPr lang="es-ES" sz="2400" b="1" dirty="0" smtClean="0">
                <a:solidFill>
                  <a:schemeClr val="tx2"/>
                </a:solidFill>
              </a:rPr>
              <a:t>Artículo </a:t>
            </a:r>
            <a:r>
              <a:rPr lang="es-ES" sz="2400" b="1" dirty="0">
                <a:solidFill>
                  <a:schemeClr val="tx2"/>
                </a:solidFill>
              </a:rPr>
              <a:t>312. Seguro </a:t>
            </a:r>
            <a:r>
              <a:rPr lang="es-ES" sz="2400" b="1" dirty="0" smtClean="0">
                <a:solidFill>
                  <a:schemeClr val="tx2"/>
                </a:solidFill>
              </a:rPr>
              <a:t>obligatorio</a:t>
            </a:r>
          </a:p>
          <a:p>
            <a:pPr marL="0" indent="0" algn="ctr">
              <a:buNone/>
            </a:pPr>
            <a:endParaRPr lang="es-ES" sz="2400" b="1" dirty="0">
              <a:solidFill>
                <a:schemeClr val="tx2"/>
              </a:solidFill>
            </a:endParaRPr>
          </a:p>
          <a:p>
            <a:pPr algn="just"/>
            <a:r>
              <a:rPr lang="es-ES" sz="2000" b="1" dirty="0">
                <a:solidFill>
                  <a:schemeClr val="tx2"/>
                </a:solidFill>
              </a:rPr>
              <a:t>El arrendador está obligado a contratar y mantener vigente, durante toda la duración del contrato, el seguro obligatorio de responsabilidad civil, en los términos previstos reglamentariamente y de conformidad con lo establecido en el artículo 464.</a:t>
            </a:r>
          </a:p>
          <a:p>
            <a:pPr algn="just"/>
            <a:endParaRPr lang="es-ES" sz="2000" b="1" dirty="0">
              <a:solidFill>
                <a:schemeClr val="tx2"/>
              </a:solidFill>
            </a:endParaRPr>
          </a:p>
          <a:p>
            <a:pPr algn="just">
              <a:buNone/>
            </a:pPr>
            <a:endParaRPr lang="es-ES" sz="2800" dirty="0">
              <a:solidFill>
                <a:schemeClr val="tx2"/>
              </a:solidFill>
            </a:endParaRPr>
          </a:p>
          <a:p>
            <a:pPr algn="just">
              <a:buNone/>
            </a:pPr>
            <a:endParaRPr lang="es-ES" sz="2800" dirty="0">
              <a:solidFill>
                <a:schemeClr val="tx2"/>
              </a:solidFill>
            </a:endParaRPr>
          </a:p>
        </p:txBody>
      </p:sp>
    </p:spTree>
    <p:extLst>
      <p:ext uri="{BB962C8B-B14F-4D97-AF65-F5344CB8AC3E}">
        <p14:creationId xmlns:p14="http://schemas.microsoft.com/office/powerpoint/2010/main" val="547987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marL="0" indent="0" algn="ctr">
              <a:buNone/>
            </a:pPr>
            <a:r>
              <a:rPr lang="es-ES" sz="2400" b="1" dirty="0" smtClean="0">
                <a:solidFill>
                  <a:schemeClr val="tx2"/>
                </a:solidFill>
              </a:rPr>
              <a:t>	Otras obligaciones del arrendamiento náutico sin dotación:</a:t>
            </a:r>
          </a:p>
          <a:p>
            <a:pPr algn="just"/>
            <a:r>
              <a:rPr lang="es-ES" sz="2000" b="1" dirty="0" smtClean="0">
                <a:solidFill>
                  <a:schemeClr val="tx2"/>
                </a:solidFill>
              </a:rPr>
              <a:t>El contrato debe formalizarse por escrito</a:t>
            </a:r>
          </a:p>
          <a:p>
            <a:pPr algn="just"/>
            <a:r>
              <a:rPr lang="es-ES" sz="2000" b="1" dirty="0" smtClean="0">
                <a:solidFill>
                  <a:schemeClr val="tx2"/>
                </a:solidFill>
              </a:rPr>
              <a:t>La embarcación se debe entregar y devolver en el lugar pactado</a:t>
            </a:r>
          </a:p>
          <a:p>
            <a:pPr algn="just"/>
            <a:r>
              <a:rPr lang="es-ES" sz="2000" b="1" dirty="0" smtClean="0">
                <a:solidFill>
                  <a:schemeClr val="tx2"/>
                </a:solidFill>
              </a:rPr>
              <a:t>La embarcación debe entregarse y mantenerse en condiciones de navegabilidad, debiendo el arrendador de llevar a cabo las reparaciones que se deriven como consecuencia de los vicios de la embarcación, salvo que sean por culpa del arrendatario</a:t>
            </a:r>
          </a:p>
          <a:p>
            <a:pPr algn="just"/>
            <a:r>
              <a:rPr lang="es-ES" sz="2000" b="1" dirty="0" smtClean="0">
                <a:solidFill>
                  <a:schemeClr val="tx2"/>
                </a:solidFill>
              </a:rPr>
              <a:t>La embarcación debe ser restituida al arrendador a la finalización del contrato en el mismo estado salvo el desgaste  normal y en el plazo pactado, pudiendo el arrendador exigir responsabilidades al arrendatario en caso de retraso culpable.</a:t>
            </a:r>
            <a:endParaRPr lang="es-ES" sz="2000" b="1" dirty="0">
              <a:solidFill>
                <a:schemeClr val="tx2"/>
              </a:solidFill>
            </a:endParaRPr>
          </a:p>
          <a:p>
            <a:pPr algn="just"/>
            <a:endParaRPr lang="es-ES" sz="2000" dirty="0" smtClean="0">
              <a:solidFill>
                <a:schemeClr val="tx2"/>
              </a:solidFill>
            </a:endParaRPr>
          </a:p>
          <a:p>
            <a:pPr marL="0" indent="0" algn="ctr">
              <a:buNone/>
            </a:pPr>
            <a:r>
              <a:rPr lang="es-ES" sz="2000" b="1" dirty="0" smtClean="0">
                <a:solidFill>
                  <a:schemeClr val="tx2"/>
                </a:solidFill>
              </a:rPr>
              <a:t>	</a:t>
            </a:r>
            <a:endParaRPr lang="es-ES" sz="2000" b="1" dirty="0">
              <a:solidFill>
                <a:schemeClr val="tx2"/>
              </a:solidFill>
            </a:endParaRPr>
          </a:p>
          <a:p>
            <a:pPr algn="just">
              <a:buNone/>
            </a:pPr>
            <a:endParaRPr lang="es-ES" sz="2800" dirty="0">
              <a:solidFill>
                <a:schemeClr val="tx2"/>
              </a:solidFill>
            </a:endParaRPr>
          </a:p>
          <a:p>
            <a:pPr algn="just">
              <a:buNone/>
            </a:pPr>
            <a:endParaRPr lang="es-ES" sz="2800" dirty="0">
              <a:solidFill>
                <a:schemeClr val="tx2"/>
              </a:solidFill>
            </a:endParaRPr>
          </a:p>
        </p:txBody>
      </p:sp>
    </p:spTree>
    <p:extLst>
      <p:ext uri="{BB962C8B-B14F-4D97-AF65-F5344CB8AC3E}">
        <p14:creationId xmlns:p14="http://schemas.microsoft.com/office/powerpoint/2010/main" val="2753434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endParaRPr lang="es-ES" b="1" dirty="0" smtClean="0">
              <a:solidFill>
                <a:schemeClr val="tx2"/>
              </a:solidFill>
            </a:endParaRPr>
          </a:p>
          <a:p>
            <a:pPr algn="ctr">
              <a:buNone/>
            </a:pPr>
            <a:r>
              <a:rPr lang="es-ES" b="1" dirty="0" smtClean="0">
                <a:solidFill>
                  <a:schemeClr val="tx2"/>
                </a:solidFill>
              </a:rPr>
              <a:t>Embarcación y buque de recreo</a:t>
            </a:r>
          </a:p>
          <a:p>
            <a:pPr algn="ctr">
              <a:buNone/>
            </a:pPr>
            <a:r>
              <a:rPr lang="es-ES" b="1" dirty="0" smtClean="0">
                <a:solidFill>
                  <a:schemeClr val="tx2"/>
                </a:solidFill>
              </a:rPr>
              <a:t>Aspectos registrales </a:t>
            </a:r>
          </a:p>
          <a:p>
            <a:pPr algn="ctr">
              <a:buNone/>
            </a:pPr>
            <a:r>
              <a:rPr lang="es-ES" b="1" dirty="0" smtClean="0">
                <a:solidFill>
                  <a:schemeClr val="tx2"/>
                </a:solidFill>
              </a:rPr>
              <a:t>Contrato de chárter náutico</a:t>
            </a:r>
          </a:p>
          <a:p>
            <a:pPr algn="ctr">
              <a:buNone/>
            </a:pPr>
            <a:r>
              <a:rPr lang="es-ES" b="1" dirty="0" smtClean="0">
                <a:solidFill>
                  <a:schemeClr val="tx2"/>
                </a:solidFill>
              </a:rPr>
              <a:t>Consignación de buques de recreo internacionales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marL="0" indent="0" algn="ctr">
              <a:buNone/>
            </a:pPr>
            <a:r>
              <a:rPr lang="es-ES" sz="2400" b="1" dirty="0" smtClean="0">
                <a:solidFill>
                  <a:schemeClr val="tx2"/>
                </a:solidFill>
              </a:rPr>
              <a:t>	Otras obligaciones del arrendamiento náutico con dotación:</a:t>
            </a:r>
          </a:p>
          <a:p>
            <a:pPr algn="just"/>
            <a:r>
              <a:rPr lang="es-ES" sz="1600" b="1" dirty="0">
                <a:solidFill>
                  <a:schemeClr val="tx2"/>
                </a:solidFill>
              </a:rPr>
              <a:t>Si el contrato se refiere a </a:t>
            </a:r>
            <a:r>
              <a:rPr lang="es-ES" sz="1600" b="1" dirty="0" smtClean="0">
                <a:solidFill>
                  <a:schemeClr val="tx2"/>
                </a:solidFill>
              </a:rPr>
              <a:t>una embarcación determinada, </a:t>
            </a:r>
            <a:r>
              <a:rPr lang="es-ES" sz="1600" b="1" dirty="0">
                <a:solidFill>
                  <a:schemeClr val="tx2"/>
                </a:solidFill>
              </a:rPr>
              <a:t>no podrá ser sustituido por </a:t>
            </a:r>
            <a:r>
              <a:rPr lang="es-ES" sz="1600" b="1" dirty="0" smtClean="0">
                <a:solidFill>
                  <a:schemeClr val="tx2"/>
                </a:solidFill>
              </a:rPr>
              <a:t>otra, </a:t>
            </a:r>
            <a:r>
              <a:rPr lang="es-ES" sz="1600" b="1" dirty="0">
                <a:solidFill>
                  <a:schemeClr val="tx2"/>
                </a:solidFill>
              </a:rPr>
              <a:t>salvo pacto en contra.</a:t>
            </a:r>
          </a:p>
          <a:p>
            <a:pPr algn="just"/>
            <a:r>
              <a:rPr lang="es-ES" sz="1600" b="1" dirty="0" smtClean="0">
                <a:solidFill>
                  <a:schemeClr val="tx2"/>
                </a:solidFill>
              </a:rPr>
              <a:t>El </a:t>
            </a:r>
            <a:r>
              <a:rPr lang="es-ES" sz="1600" b="1" dirty="0">
                <a:solidFill>
                  <a:schemeClr val="tx2"/>
                </a:solidFill>
              </a:rPr>
              <a:t>arrendatario puede resolver el contrato en caso de que no se entregue </a:t>
            </a:r>
            <a:r>
              <a:rPr lang="es-ES" sz="1600" b="1" dirty="0" smtClean="0">
                <a:solidFill>
                  <a:schemeClr val="tx2"/>
                </a:solidFill>
              </a:rPr>
              <a:t>la embarcación en </a:t>
            </a:r>
            <a:r>
              <a:rPr lang="es-ES" sz="1600" b="1" dirty="0">
                <a:solidFill>
                  <a:schemeClr val="tx2"/>
                </a:solidFill>
              </a:rPr>
              <a:t>la fecha y puerto convenido, teniendo asimismo derecho a ser indemnizado.</a:t>
            </a:r>
          </a:p>
          <a:p>
            <a:pPr algn="just"/>
            <a:r>
              <a:rPr lang="es-ES" sz="1600" b="1" dirty="0" smtClean="0">
                <a:solidFill>
                  <a:schemeClr val="tx2"/>
                </a:solidFill>
              </a:rPr>
              <a:t>Es </a:t>
            </a:r>
            <a:r>
              <a:rPr lang="es-ES" sz="1600" b="1" dirty="0">
                <a:solidFill>
                  <a:schemeClr val="tx2"/>
                </a:solidFill>
              </a:rPr>
              <a:t>obligación del arrendador que el barco se entregue en las condiciones de navegabilidad y actuar con la diligencia necesaria para que esta se mantenga durante la duración del chárter.</a:t>
            </a:r>
          </a:p>
          <a:p>
            <a:pPr algn="just"/>
            <a:r>
              <a:rPr lang="es-ES" sz="1600" b="1" dirty="0" smtClean="0">
                <a:solidFill>
                  <a:schemeClr val="tx2"/>
                </a:solidFill>
              </a:rPr>
              <a:t>El </a:t>
            </a:r>
            <a:r>
              <a:rPr lang="es-ES" sz="1600" b="1" dirty="0">
                <a:solidFill>
                  <a:schemeClr val="tx2"/>
                </a:solidFill>
              </a:rPr>
              <a:t>contrato podrá extinguirse debido a retraso sin culpa de las partes cuando no fuera exigible a las partes esperar a que se solucione la causa del retraso. Podríamos estar ante un retraso por temporal que pudiera hacer perder la finalidad del alquiler para el arrendatario. Por ejemplo, ir con el yate a un determinado evento.</a:t>
            </a:r>
          </a:p>
          <a:p>
            <a:pPr algn="just"/>
            <a:r>
              <a:rPr lang="es-ES" sz="1600" b="1" dirty="0" smtClean="0">
                <a:solidFill>
                  <a:schemeClr val="tx2"/>
                </a:solidFill>
              </a:rPr>
              <a:t>En </a:t>
            </a:r>
            <a:r>
              <a:rPr lang="es-ES" sz="1600" b="1" dirty="0">
                <a:solidFill>
                  <a:schemeClr val="tx2"/>
                </a:solidFill>
              </a:rPr>
              <a:t>caso de venta el comprador no queda obligado por aquellos alquileres </a:t>
            </a:r>
            <a:r>
              <a:rPr lang="es-ES" sz="1600" b="1" dirty="0" smtClean="0">
                <a:solidFill>
                  <a:schemeClr val="tx2"/>
                </a:solidFill>
              </a:rPr>
              <a:t>contratados. Si </a:t>
            </a:r>
            <a:r>
              <a:rPr lang="es-ES" sz="1600" b="1" dirty="0">
                <a:solidFill>
                  <a:schemeClr val="tx2"/>
                </a:solidFill>
              </a:rPr>
              <a:t>bien en este caso se trata de normas de carácter dispositivo, es decir, cabe pacto en contra, serían de aplicación directa en caso de que no se prevea algo distinto en el contrato suscrito entre las partes</a:t>
            </a:r>
          </a:p>
          <a:p>
            <a:pPr algn="just"/>
            <a:endParaRPr lang="es-ES" sz="1600" b="1" dirty="0">
              <a:solidFill>
                <a:schemeClr val="tx2"/>
              </a:solidFill>
            </a:endParaRPr>
          </a:p>
          <a:p>
            <a:pPr algn="just"/>
            <a:endParaRPr lang="es-ES" sz="1600" dirty="0" smtClean="0">
              <a:solidFill>
                <a:schemeClr val="tx2"/>
              </a:solidFill>
            </a:endParaRPr>
          </a:p>
          <a:p>
            <a:pPr marL="0" indent="0" algn="ctr">
              <a:buNone/>
            </a:pPr>
            <a:r>
              <a:rPr lang="es-ES" sz="2000" b="1" dirty="0" smtClean="0">
                <a:solidFill>
                  <a:schemeClr val="tx2"/>
                </a:solidFill>
              </a:rPr>
              <a:t>	</a:t>
            </a:r>
            <a:endParaRPr lang="es-ES" sz="2000" b="1" dirty="0">
              <a:solidFill>
                <a:schemeClr val="tx2"/>
              </a:solidFill>
            </a:endParaRPr>
          </a:p>
          <a:p>
            <a:pPr algn="just">
              <a:buNone/>
            </a:pPr>
            <a:endParaRPr lang="es-ES" sz="2800" dirty="0">
              <a:solidFill>
                <a:schemeClr val="tx2"/>
              </a:solidFill>
            </a:endParaRPr>
          </a:p>
          <a:p>
            <a:pPr algn="just">
              <a:buNone/>
            </a:pPr>
            <a:endParaRPr lang="es-ES" sz="2800" dirty="0">
              <a:solidFill>
                <a:schemeClr val="tx2"/>
              </a:solidFill>
            </a:endParaRPr>
          </a:p>
        </p:txBody>
      </p:sp>
    </p:spTree>
    <p:extLst>
      <p:ext uri="{BB962C8B-B14F-4D97-AF65-F5344CB8AC3E}">
        <p14:creationId xmlns:p14="http://schemas.microsoft.com/office/powerpoint/2010/main" val="32778734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just">
              <a:buNone/>
            </a:pPr>
            <a:r>
              <a:rPr lang="es-ES" sz="2800" dirty="0" smtClean="0">
                <a:solidFill>
                  <a:schemeClr val="tx2"/>
                </a:solidFill>
              </a:rPr>
              <a:t>	</a:t>
            </a:r>
          </a:p>
          <a:p>
            <a:pPr algn="ctr">
              <a:buNone/>
            </a:pPr>
            <a:r>
              <a:rPr lang="es-ES" sz="2800" dirty="0">
                <a:solidFill>
                  <a:schemeClr val="tx2"/>
                </a:solidFill>
              </a:rPr>
              <a:t>	</a:t>
            </a:r>
            <a:r>
              <a:rPr lang="es-ES" sz="2800" b="1" dirty="0" smtClean="0">
                <a:solidFill>
                  <a:schemeClr val="tx2"/>
                </a:solidFill>
              </a:rPr>
              <a:t>Prescripción</a:t>
            </a:r>
          </a:p>
          <a:p>
            <a:pPr algn="ctr">
              <a:buNone/>
            </a:pPr>
            <a:endParaRPr lang="es-ES" sz="2800" b="1" dirty="0" smtClean="0">
              <a:solidFill>
                <a:schemeClr val="tx2"/>
              </a:solidFill>
            </a:endParaRPr>
          </a:p>
          <a:p>
            <a:pPr algn="just">
              <a:buNone/>
            </a:pPr>
            <a:r>
              <a:rPr lang="es-ES" sz="2800" dirty="0">
                <a:solidFill>
                  <a:schemeClr val="tx2"/>
                </a:solidFill>
              </a:rPr>
              <a:t>	</a:t>
            </a:r>
            <a:r>
              <a:rPr lang="es-ES" sz="2800" dirty="0" smtClean="0">
                <a:solidFill>
                  <a:schemeClr val="tx2"/>
                </a:solidFill>
              </a:rPr>
              <a:t>El </a:t>
            </a:r>
            <a:r>
              <a:rPr lang="es-ES" sz="2800" dirty="0">
                <a:solidFill>
                  <a:schemeClr val="tx2"/>
                </a:solidFill>
              </a:rPr>
              <a:t>artículo 313 limita el plazo de prescripción al contrato de arrendamiento náutico </a:t>
            </a:r>
            <a:r>
              <a:rPr lang="es-ES" sz="2800" dirty="0" smtClean="0">
                <a:solidFill>
                  <a:schemeClr val="tx2"/>
                </a:solidFill>
              </a:rPr>
              <a:t>estableciendo </a:t>
            </a:r>
            <a:r>
              <a:rPr lang="es-ES" sz="2800" dirty="0">
                <a:solidFill>
                  <a:schemeClr val="tx2"/>
                </a:solidFill>
              </a:rPr>
              <a:t>un plazo de </a:t>
            </a:r>
            <a:r>
              <a:rPr lang="es-ES" sz="2800" b="1" u="sng" dirty="0">
                <a:solidFill>
                  <a:schemeClr val="tx2"/>
                </a:solidFill>
              </a:rPr>
              <a:t>un año </a:t>
            </a:r>
            <a:r>
              <a:rPr lang="es-ES" sz="2800" dirty="0">
                <a:solidFill>
                  <a:schemeClr val="tx2"/>
                </a:solidFill>
              </a:rPr>
              <a:t>a contar desde la fecha de la terminación del contrato o del desembarque definitivo del arrendatario y de sus acompañantes, si fuera posterior.</a:t>
            </a:r>
          </a:p>
          <a:p>
            <a:pPr algn="just">
              <a:buNone/>
            </a:pPr>
            <a:endParaRPr lang="es-ES" sz="2800" dirty="0">
              <a:solidFill>
                <a:schemeClr val="tx2"/>
              </a:solidFill>
            </a:endParaRPr>
          </a:p>
        </p:txBody>
      </p:sp>
    </p:spTree>
    <p:extLst>
      <p:ext uri="{BB962C8B-B14F-4D97-AF65-F5344CB8AC3E}">
        <p14:creationId xmlns:p14="http://schemas.microsoft.com/office/powerpoint/2010/main" val="1905778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just">
              <a:buNone/>
            </a:pPr>
            <a:r>
              <a:rPr lang="es-ES" sz="2800" dirty="0" smtClean="0">
                <a:solidFill>
                  <a:schemeClr val="tx2"/>
                </a:solidFill>
              </a:rPr>
              <a:t>	</a:t>
            </a:r>
          </a:p>
          <a:p>
            <a:pPr algn="ctr">
              <a:buNone/>
            </a:pPr>
            <a:r>
              <a:rPr lang="es-ES" sz="2800" dirty="0">
                <a:solidFill>
                  <a:schemeClr val="tx2"/>
                </a:solidFill>
              </a:rPr>
              <a:t>	</a:t>
            </a:r>
            <a:r>
              <a:rPr lang="es-ES" sz="2800" b="1" dirty="0" smtClean="0">
                <a:solidFill>
                  <a:schemeClr val="tx2"/>
                </a:solidFill>
              </a:rPr>
              <a:t>CONSIGNACIÓN DE BUQUES DE RECREO INTERNACIONALES</a:t>
            </a:r>
          </a:p>
          <a:p>
            <a:pPr algn="ctr">
              <a:buNone/>
            </a:pPr>
            <a:endParaRPr lang="es-ES" sz="2800" b="1" dirty="0">
              <a:solidFill>
                <a:schemeClr val="tx2"/>
              </a:solidFill>
            </a:endParaRPr>
          </a:p>
          <a:p>
            <a:pPr algn="just">
              <a:buNone/>
            </a:pPr>
            <a:r>
              <a:rPr lang="es-ES" sz="2800" dirty="0" smtClean="0">
                <a:solidFill>
                  <a:schemeClr val="tx2"/>
                </a:solidFill>
              </a:rPr>
              <a:t>	</a:t>
            </a:r>
            <a:r>
              <a:rPr lang="es-ES" sz="2400" b="1" dirty="0" smtClean="0">
                <a:solidFill>
                  <a:schemeClr val="tx2"/>
                </a:solidFill>
              </a:rPr>
              <a:t>Art. 10.2 Todo </a:t>
            </a:r>
            <a:r>
              <a:rPr lang="es-ES" sz="2400" b="1" dirty="0">
                <a:solidFill>
                  <a:schemeClr val="tx2"/>
                </a:solidFill>
              </a:rPr>
              <a:t>buque extranjero deberá tener un consignatario en los puertos nacionales, </a:t>
            </a:r>
            <a:r>
              <a:rPr lang="es-ES" sz="2400" b="1" u="sng" dirty="0">
                <a:solidFill>
                  <a:schemeClr val="tx2"/>
                </a:solidFill>
              </a:rPr>
              <a:t>con la excepción de las embarcaciones de recreo</a:t>
            </a:r>
            <a:r>
              <a:rPr lang="es-ES" sz="2400" b="1" dirty="0">
                <a:solidFill>
                  <a:schemeClr val="tx2"/>
                </a:solidFill>
              </a:rPr>
              <a:t>, que podrán ser directamente representadas por su propietario o capitán. La misma obligación de consignación podrá ser reglamentariamente establecida para los buques nacionales.</a:t>
            </a:r>
          </a:p>
        </p:txBody>
      </p:sp>
    </p:spTree>
    <p:extLst>
      <p:ext uri="{BB962C8B-B14F-4D97-AF65-F5344CB8AC3E}">
        <p14:creationId xmlns:p14="http://schemas.microsoft.com/office/powerpoint/2010/main" val="24724333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just">
              <a:buNone/>
            </a:pPr>
            <a:r>
              <a:rPr lang="es-ES" sz="2800" dirty="0" smtClean="0">
                <a:solidFill>
                  <a:schemeClr val="tx2"/>
                </a:solidFill>
              </a:rPr>
              <a:t>	</a:t>
            </a:r>
          </a:p>
          <a:p>
            <a:pPr algn="ctr">
              <a:buNone/>
            </a:pPr>
            <a:r>
              <a:rPr lang="es-ES" sz="2800" dirty="0">
                <a:solidFill>
                  <a:schemeClr val="tx2"/>
                </a:solidFill>
              </a:rPr>
              <a:t>	</a:t>
            </a:r>
            <a:r>
              <a:rPr lang="es-ES" sz="2800" b="1" dirty="0" smtClean="0">
                <a:solidFill>
                  <a:schemeClr val="tx2"/>
                </a:solidFill>
              </a:rPr>
              <a:t>CONSIGNACIÓN DE BUQUES DE RECREO INTERNACIONALES</a:t>
            </a:r>
          </a:p>
          <a:p>
            <a:pPr algn="ctr">
              <a:buNone/>
            </a:pPr>
            <a:endParaRPr lang="es-ES" sz="2800" b="1" dirty="0">
              <a:solidFill>
                <a:schemeClr val="tx2"/>
              </a:solidFill>
            </a:endParaRPr>
          </a:p>
          <a:p>
            <a:pPr algn="ctr">
              <a:buNone/>
            </a:pPr>
            <a:r>
              <a:rPr lang="es-ES" sz="2800" dirty="0" smtClean="0">
                <a:solidFill>
                  <a:schemeClr val="tx2"/>
                </a:solidFill>
              </a:rPr>
              <a:t>	</a:t>
            </a:r>
            <a:r>
              <a:rPr lang="es-ES" sz="2800" b="1" dirty="0" smtClean="0">
                <a:solidFill>
                  <a:schemeClr val="tx2"/>
                </a:solidFill>
              </a:rPr>
              <a:t>Omisión buques de recreo casual o intencionada?</a:t>
            </a:r>
          </a:p>
          <a:p>
            <a:pPr algn="ctr">
              <a:buNone/>
            </a:pPr>
            <a:r>
              <a:rPr lang="es-ES" sz="2800" dirty="0" smtClean="0"/>
              <a:t>	</a:t>
            </a:r>
            <a:endParaRPr lang="es-ES" sz="2800" dirty="0">
              <a:solidFill>
                <a:schemeClr val="tx2"/>
              </a:solidFill>
            </a:endParaRPr>
          </a:p>
        </p:txBody>
      </p:sp>
    </p:spTree>
    <p:extLst>
      <p:ext uri="{BB962C8B-B14F-4D97-AF65-F5344CB8AC3E}">
        <p14:creationId xmlns:p14="http://schemas.microsoft.com/office/powerpoint/2010/main" val="28693468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just">
              <a:buNone/>
            </a:pPr>
            <a:r>
              <a:rPr lang="es-ES" sz="2800" dirty="0" smtClean="0">
                <a:solidFill>
                  <a:schemeClr val="tx2"/>
                </a:solidFill>
              </a:rPr>
              <a:t>	</a:t>
            </a:r>
            <a:r>
              <a:rPr lang="es-ES" sz="2800" b="1" dirty="0">
                <a:solidFill>
                  <a:schemeClr val="tx2"/>
                </a:solidFill>
              </a:rPr>
              <a:t>Argumentos para defender la no aplicación de dicha exigencia</a:t>
            </a:r>
            <a:r>
              <a:rPr lang="es-ES" sz="2800" dirty="0"/>
              <a:t>:</a:t>
            </a:r>
          </a:p>
          <a:p>
            <a:pPr algn="just">
              <a:buNone/>
            </a:pPr>
            <a:r>
              <a:rPr lang="es-ES" sz="2800" dirty="0">
                <a:solidFill>
                  <a:schemeClr val="tx2"/>
                </a:solidFill>
              </a:rPr>
              <a:t>	</a:t>
            </a:r>
            <a:r>
              <a:rPr lang="es-ES" sz="1800" b="1" dirty="0">
                <a:solidFill>
                  <a:schemeClr val="tx2"/>
                </a:solidFill>
              </a:rPr>
              <a:t>1º) Ámbito espacial: art. 10.1 El régimen de visita y de estadía de los buques en los puertos y terminales de carga y descarga de mercancías y equipajes, y de embarque y desembarque de pasajeros y vehículos se regirá por lo previsto en la legislación portuaria y en lo no previsto en la misma por lo regulado en esta ley y en las demás leyes y reglamentos aplicables</a:t>
            </a:r>
          </a:p>
          <a:p>
            <a:pPr algn="ctr">
              <a:buNone/>
            </a:pPr>
            <a:endParaRPr lang="es-ES" sz="1800" b="1" dirty="0">
              <a:solidFill>
                <a:schemeClr val="tx2"/>
              </a:solidFill>
            </a:endParaRPr>
          </a:p>
          <a:p>
            <a:pPr algn="just">
              <a:buNone/>
            </a:pPr>
            <a:r>
              <a:rPr lang="es-ES" sz="1800" b="1" dirty="0" smtClean="0">
                <a:solidFill>
                  <a:schemeClr val="tx2"/>
                </a:solidFill>
              </a:rPr>
              <a:t>	2º) Art. 4.c) TRLPEMM 2/2011 «no son puertos comerciales los que estén destinados para ser utilizados exclusiva o principalmente por embarcaciones deportivas o de recreo.»</a:t>
            </a:r>
          </a:p>
          <a:p>
            <a:pPr algn="just">
              <a:buNone/>
            </a:pPr>
            <a:endParaRPr lang="es-ES" sz="1800" b="1" dirty="0" smtClean="0">
              <a:solidFill>
                <a:schemeClr val="tx2"/>
              </a:solidFill>
            </a:endParaRPr>
          </a:p>
          <a:p>
            <a:pPr algn="just">
              <a:buNone/>
            </a:pPr>
            <a:r>
              <a:rPr lang="es-ES" sz="1800" b="1" dirty="0">
                <a:solidFill>
                  <a:schemeClr val="tx2"/>
                </a:solidFill>
              </a:rPr>
              <a:t>	</a:t>
            </a:r>
            <a:r>
              <a:rPr lang="es-ES" sz="1800" b="1" dirty="0" smtClean="0">
                <a:solidFill>
                  <a:schemeClr val="tx2"/>
                </a:solidFill>
              </a:rPr>
              <a:t>3º) Regulación del contrato de consignación: Arts. 319 a 324.</a:t>
            </a:r>
          </a:p>
          <a:p>
            <a:pPr algn="just">
              <a:buNone/>
            </a:pPr>
            <a:endParaRPr lang="es-ES" sz="1800" b="1" dirty="0" smtClean="0">
              <a:solidFill>
                <a:schemeClr val="tx2"/>
              </a:solidFill>
            </a:endParaRPr>
          </a:p>
          <a:p>
            <a:pPr algn="just">
              <a:buNone/>
            </a:pPr>
            <a:r>
              <a:rPr lang="es-ES" sz="1800" b="1" dirty="0">
                <a:solidFill>
                  <a:schemeClr val="tx2"/>
                </a:solidFill>
              </a:rPr>
              <a:t>	</a:t>
            </a:r>
            <a:r>
              <a:rPr lang="es-ES" sz="1800" b="1" dirty="0" smtClean="0">
                <a:solidFill>
                  <a:schemeClr val="tx2"/>
                </a:solidFill>
              </a:rPr>
              <a:t>4º) Art. 259 TRLPEMM 2/2011 (Consignatario de buques)</a:t>
            </a:r>
            <a:endParaRPr lang="es-ES" sz="1800" b="1" dirty="0">
              <a:solidFill>
                <a:schemeClr val="tx2"/>
              </a:solidFill>
            </a:endParaRPr>
          </a:p>
        </p:txBody>
      </p:sp>
    </p:spTree>
    <p:extLst>
      <p:ext uri="{BB962C8B-B14F-4D97-AF65-F5344CB8AC3E}">
        <p14:creationId xmlns:p14="http://schemas.microsoft.com/office/powerpoint/2010/main" val="4156358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just">
              <a:buNone/>
            </a:pPr>
            <a:r>
              <a:rPr lang="es-ES" sz="2800" dirty="0" smtClean="0">
                <a:solidFill>
                  <a:schemeClr val="tx2"/>
                </a:solidFill>
              </a:rPr>
              <a:t>	</a:t>
            </a:r>
          </a:p>
          <a:p>
            <a:pPr algn="ctr">
              <a:buNone/>
            </a:pPr>
            <a:r>
              <a:rPr lang="es-ES" sz="2800" dirty="0">
                <a:solidFill>
                  <a:schemeClr val="tx2"/>
                </a:solidFill>
              </a:rPr>
              <a:t>	</a:t>
            </a:r>
            <a:r>
              <a:rPr lang="es-ES" sz="3600" b="1" dirty="0" smtClean="0">
                <a:solidFill>
                  <a:schemeClr val="tx2"/>
                </a:solidFill>
              </a:rPr>
              <a:t>LEY NAVEGACIÓN MARÍTIMA</a:t>
            </a:r>
          </a:p>
          <a:p>
            <a:pPr algn="ctr">
              <a:buNone/>
            </a:pPr>
            <a:endParaRPr lang="es-ES" sz="3600" b="1" dirty="0">
              <a:solidFill>
                <a:schemeClr val="tx2"/>
              </a:solidFill>
            </a:endParaRPr>
          </a:p>
          <a:p>
            <a:pPr algn="ctr">
              <a:buNone/>
            </a:pPr>
            <a:r>
              <a:rPr lang="es-ES" sz="3600" b="1" dirty="0" smtClean="0">
                <a:solidFill>
                  <a:schemeClr val="tx2"/>
                </a:solidFill>
              </a:rPr>
              <a:t>OPORTUNIDAD O AMENAZA PARA EL SECTOR NÁUTICO BALEAR</a:t>
            </a:r>
            <a:endParaRPr lang="es-ES" sz="3600" b="1" dirty="0">
              <a:solidFill>
                <a:schemeClr val="tx2"/>
              </a:solidFill>
            </a:endParaRPr>
          </a:p>
        </p:txBody>
      </p:sp>
    </p:spTree>
    <p:extLst>
      <p:ext uri="{BB962C8B-B14F-4D97-AF65-F5344CB8AC3E}">
        <p14:creationId xmlns:p14="http://schemas.microsoft.com/office/powerpoint/2010/main" val="976500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EMBARCACIÓN Y BUQUE DE RECREO: REGULACIÓN PREVIA</a:t>
            </a:r>
          </a:p>
          <a:p>
            <a:pPr algn="just">
              <a:buNone/>
            </a:pPr>
            <a:endParaRPr lang="es-ES" sz="2800" b="1" dirty="0" smtClean="0">
              <a:solidFill>
                <a:schemeClr val="tx2"/>
              </a:solidFill>
            </a:endParaRPr>
          </a:p>
          <a:p>
            <a:pPr algn="just">
              <a:buNone/>
            </a:pPr>
            <a:r>
              <a:rPr lang="es-ES" sz="2800" b="1" dirty="0" smtClean="0">
                <a:solidFill>
                  <a:schemeClr val="tx2"/>
                </a:solidFill>
              </a:rPr>
              <a:t>Buque: único objeto de regulación: concepto amplio</a:t>
            </a:r>
          </a:p>
          <a:p>
            <a:pPr algn="just">
              <a:buNone/>
            </a:pPr>
            <a:r>
              <a:rPr lang="es-ES" sz="2800" b="1" dirty="0" smtClean="0">
                <a:solidFill>
                  <a:schemeClr val="tx2"/>
                </a:solidFill>
              </a:rPr>
              <a:t>Artículos 146 Reglamento Registro Mercantil y art. 8.2 </a:t>
            </a:r>
          </a:p>
          <a:p>
            <a:pPr algn="just">
              <a:buNone/>
            </a:pPr>
            <a:r>
              <a:rPr lang="es-ES" sz="2800" b="1" dirty="0" smtClean="0">
                <a:solidFill>
                  <a:schemeClr val="tx2"/>
                </a:solidFill>
              </a:rPr>
              <a:t>LPEMM</a:t>
            </a:r>
          </a:p>
          <a:p>
            <a:pPr algn="just">
              <a:buNone/>
            </a:pPr>
            <a:r>
              <a:rPr lang="es-ES" sz="1600" b="1" i="1" dirty="0" smtClean="0">
                <a:solidFill>
                  <a:schemeClr val="tx2"/>
                </a:solidFill>
              </a:rPr>
              <a:t>«	Se </a:t>
            </a:r>
            <a:r>
              <a:rPr lang="es-ES" sz="1600" b="1" i="1" dirty="0">
                <a:solidFill>
                  <a:schemeClr val="tx2"/>
                </a:solidFill>
              </a:rPr>
              <a:t>reputarán buques, para los efectos del Código de Comercio y de este Reglamento, no sólo las embarcaciones destinadas a la navegación de cabotaje o altura, sino también los diques flotantes, pontones, dragas, gánguiles y cualquier otro aparato </a:t>
            </a:r>
            <a:r>
              <a:rPr lang="es-ES" sz="1600" b="1" i="1" u="sng" dirty="0">
                <a:solidFill>
                  <a:schemeClr val="tx2"/>
                </a:solidFill>
              </a:rPr>
              <a:t>flotante</a:t>
            </a:r>
            <a:r>
              <a:rPr lang="es-ES" sz="1600" b="1" i="1" dirty="0">
                <a:solidFill>
                  <a:schemeClr val="tx2"/>
                </a:solidFill>
              </a:rPr>
              <a:t> </a:t>
            </a:r>
            <a:r>
              <a:rPr lang="es-ES" sz="1600" b="1" i="1" u="sng" dirty="0">
                <a:solidFill>
                  <a:schemeClr val="tx2"/>
                </a:solidFill>
              </a:rPr>
              <a:t>destinado o que pueda destinarse</a:t>
            </a:r>
            <a:r>
              <a:rPr lang="es-ES" sz="1600" b="1" i="1" dirty="0">
                <a:solidFill>
                  <a:schemeClr val="tx2"/>
                </a:solidFill>
              </a:rPr>
              <a:t> a servicios de la industria o comercio marítimo o fluvial" </a:t>
            </a:r>
            <a:endParaRPr lang="es-ES" sz="1600" b="1" i="1" dirty="0" smtClean="0">
              <a:solidFill>
                <a:schemeClr val="tx2"/>
              </a:solidFill>
            </a:endParaRPr>
          </a:p>
          <a:p>
            <a:pPr algn="just">
              <a:buNone/>
            </a:pPr>
            <a:endParaRPr lang="es-ES" sz="2000" b="1" dirty="0" smtClean="0">
              <a:solidFill>
                <a:schemeClr val="tx2"/>
              </a:solidFill>
            </a:endParaRPr>
          </a:p>
          <a:p>
            <a:pPr algn="just">
              <a:buNone/>
            </a:pPr>
            <a:r>
              <a:rPr lang="es-ES" sz="2800" b="1" dirty="0" smtClean="0">
                <a:solidFill>
                  <a:schemeClr val="tx2"/>
                </a:solidFill>
              </a:rPr>
              <a:t>Irrelevante las dimensiones del mismo</a:t>
            </a:r>
          </a:p>
        </p:txBody>
      </p:sp>
    </p:spTree>
    <p:extLst>
      <p:ext uri="{BB962C8B-B14F-4D97-AF65-F5344CB8AC3E}">
        <p14:creationId xmlns:p14="http://schemas.microsoft.com/office/powerpoint/2010/main" val="648460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EMBARCACIÓN Y BUQUE DE RECREO: REGULACIÓN PREVIA</a:t>
            </a:r>
          </a:p>
          <a:p>
            <a:pPr algn="just">
              <a:buNone/>
            </a:pPr>
            <a:endParaRPr lang="es-ES" sz="2800" b="1" dirty="0" smtClean="0">
              <a:solidFill>
                <a:schemeClr val="tx2"/>
              </a:solidFill>
            </a:endParaRPr>
          </a:p>
          <a:p>
            <a:pPr algn="just">
              <a:buNone/>
            </a:pPr>
            <a:endParaRPr lang="es-ES" sz="2800" b="1" dirty="0" smtClean="0">
              <a:solidFill>
                <a:schemeClr val="tx2"/>
              </a:solidFill>
            </a:endParaRPr>
          </a:p>
          <a:p>
            <a:pPr algn="just">
              <a:buNone/>
            </a:pPr>
            <a:r>
              <a:rPr lang="es-ES" sz="2800" b="1" dirty="0" smtClean="0">
                <a:solidFill>
                  <a:schemeClr val="tx2"/>
                </a:solidFill>
              </a:rPr>
              <a:t>Embarcación: calificada por nuestro TS como buque</a:t>
            </a:r>
          </a:p>
          <a:p>
            <a:pPr algn="just">
              <a:buNone/>
            </a:pPr>
            <a:r>
              <a:rPr lang="es-ES" sz="2800" b="1" dirty="0" smtClean="0">
                <a:solidFill>
                  <a:schemeClr val="tx2"/>
                </a:solidFill>
              </a:rPr>
              <a:t>mercante y, en consecuencia, aplicables la normativa</a:t>
            </a:r>
          </a:p>
          <a:p>
            <a:pPr algn="just">
              <a:buNone/>
            </a:pPr>
            <a:r>
              <a:rPr lang="es-ES" sz="2800" b="1" dirty="0" smtClean="0">
                <a:solidFill>
                  <a:schemeClr val="tx2"/>
                </a:solidFill>
              </a:rPr>
              <a:t>de nuestro anterior Código de Comercio</a:t>
            </a:r>
          </a:p>
          <a:p>
            <a:pPr algn="just">
              <a:buNone/>
            </a:pPr>
            <a:endParaRPr lang="es-ES" sz="2800" b="1" dirty="0" smtClean="0">
              <a:solidFill>
                <a:schemeClr val="tx2"/>
              </a:solidFill>
            </a:endParaRPr>
          </a:p>
          <a:p>
            <a:pPr algn="just">
              <a:buNone/>
            </a:pPr>
            <a:r>
              <a:rPr lang="es-ES" sz="2800" b="1" dirty="0" smtClean="0">
                <a:solidFill>
                  <a:schemeClr val="tx2"/>
                </a:solidFill>
              </a:rPr>
              <a:t>Amenaza y no oportunidad</a:t>
            </a:r>
            <a:endParaRPr lang="es-ES" sz="2800" b="1" dirty="0">
              <a:solidFill>
                <a:schemeClr val="tx2"/>
              </a:solidFill>
            </a:endParaRPr>
          </a:p>
        </p:txBody>
      </p:sp>
    </p:spTree>
    <p:extLst>
      <p:ext uri="{BB962C8B-B14F-4D97-AF65-F5344CB8AC3E}">
        <p14:creationId xmlns:p14="http://schemas.microsoft.com/office/powerpoint/2010/main" val="2121810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r>
              <a:rPr lang="es-ES" sz="2800" b="1" dirty="0" smtClean="0">
                <a:solidFill>
                  <a:schemeClr val="tx2"/>
                </a:solidFill>
              </a:rPr>
              <a:t>LNM: VEHÍCULOS DE LA NAVEGACIÓN: BUQUE, EMBARCACIÓN Y ARTEFACTOS NAVALES</a:t>
            </a:r>
          </a:p>
          <a:p>
            <a:pPr algn="ctr">
              <a:buNone/>
            </a:pPr>
            <a:endParaRPr lang="es-ES" sz="2800" b="1" dirty="0" smtClean="0">
              <a:solidFill>
                <a:schemeClr val="tx2"/>
              </a:solidFill>
            </a:endParaRPr>
          </a:p>
          <a:p>
            <a:pPr algn="just"/>
            <a:r>
              <a:rPr lang="es-ES" sz="1800" b="1" dirty="0" smtClean="0">
                <a:solidFill>
                  <a:schemeClr val="tx2"/>
                </a:solidFill>
              </a:rPr>
              <a:t>Artículo </a:t>
            </a:r>
            <a:r>
              <a:rPr lang="es-ES" sz="1800" b="1" dirty="0">
                <a:solidFill>
                  <a:schemeClr val="tx2"/>
                </a:solidFill>
              </a:rPr>
              <a:t>56. Buque</a:t>
            </a:r>
            <a:r>
              <a:rPr lang="es-ES" sz="1800" b="1" dirty="0" smtClean="0">
                <a:solidFill>
                  <a:schemeClr val="tx2"/>
                </a:solidFill>
              </a:rPr>
              <a:t>.</a:t>
            </a:r>
          </a:p>
          <a:p>
            <a:pPr algn="just"/>
            <a:endParaRPr lang="es-ES" sz="1800" b="1" dirty="0">
              <a:solidFill>
                <a:schemeClr val="tx2"/>
              </a:solidFill>
            </a:endParaRPr>
          </a:p>
          <a:p>
            <a:pPr marL="0" indent="0" algn="just">
              <a:buNone/>
            </a:pPr>
            <a:r>
              <a:rPr lang="es-ES" sz="1800" b="1" dirty="0" smtClean="0">
                <a:solidFill>
                  <a:schemeClr val="tx2"/>
                </a:solidFill>
              </a:rPr>
              <a:t>	«Todo </a:t>
            </a:r>
            <a:r>
              <a:rPr lang="es-ES" sz="1800" b="1" dirty="0">
                <a:solidFill>
                  <a:schemeClr val="tx2"/>
                </a:solidFill>
              </a:rPr>
              <a:t>vehículo con estructura y capacidad para navegar por el mar </a:t>
            </a:r>
            <a:r>
              <a:rPr lang="es-ES" sz="1800" b="1" dirty="0" smtClean="0">
                <a:solidFill>
                  <a:schemeClr val="tx2"/>
                </a:solidFill>
              </a:rPr>
              <a:t>	y </a:t>
            </a:r>
            <a:r>
              <a:rPr lang="es-ES" sz="1800" b="1" dirty="0">
                <a:solidFill>
                  <a:schemeClr val="tx2"/>
                </a:solidFill>
              </a:rPr>
              <a:t>para transportar personas o cosas, que cuente con cubierta </a:t>
            </a:r>
            <a:r>
              <a:rPr lang="es-ES" sz="1800" b="1" dirty="0" smtClean="0">
                <a:solidFill>
                  <a:schemeClr val="tx2"/>
                </a:solidFill>
              </a:rPr>
              <a:t>corrida </a:t>
            </a:r>
            <a:r>
              <a:rPr lang="es-ES" sz="1800" b="1" dirty="0">
                <a:solidFill>
                  <a:schemeClr val="tx2"/>
                </a:solidFill>
              </a:rPr>
              <a:t>y de eslora igual o superior a veinticuatro metros</a:t>
            </a:r>
            <a:r>
              <a:rPr lang="es-ES" sz="1800" b="1" dirty="0" smtClean="0">
                <a:solidFill>
                  <a:schemeClr val="tx2"/>
                </a:solidFill>
              </a:rPr>
              <a:t>.»</a:t>
            </a:r>
          </a:p>
          <a:p>
            <a:pPr marL="0" indent="0" algn="just">
              <a:buNone/>
            </a:pPr>
            <a:endParaRPr lang="es-ES" sz="1800" b="1" dirty="0" smtClean="0">
              <a:solidFill>
                <a:schemeClr val="tx2"/>
              </a:solidFill>
            </a:endParaRPr>
          </a:p>
          <a:p>
            <a:pPr algn="just"/>
            <a:r>
              <a:rPr lang="es-ES" sz="1800" b="1" dirty="0" smtClean="0">
                <a:solidFill>
                  <a:schemeClr val="tx2"/>
                </a:solidFill>
              </a:rPr>
              <a:t>Artículo </a:t>
            </a:r>
            <a:r>
              <a:rPr lang="es-ES" sz="1800" b="1" dirty="0">
                <a:solidFill>
                  <a:schemeClr val="tx2"/>
                </a:solidFill>
              </a:rPr>
              <a:t>57. Embarcación.</a:t>
            </a:r>
          </a:p>
          <a:p>
            <a:pPr marL="0" indent="0" algn="just">
              <a:buNone/>
            </a:pPr>
            <a:r>
              <a:rPr lang="es-ES" sz="1800" b="1" dirty="0" smtClean="0">
                <a:solidFill>
                  <a:schemeClr val="tx2"/>
                </a:solidFill>
              </a:rPr>
              <a:t>	«Se </a:t>
            </a:r>
            <a:r>
              <a:rPr lang="es-ES" sz="1800" b="1" dirty="0">
                <a:solidFill>
                  <a:schemeClr val="tx2"/>
                </a:solidFill>
              </a:rPr>
              <a:t>entiende por embarcación el vehículo que carezca de cubierta </a:t>
            </a:r>
            <a:r>
              <a:rPr lang="es-ES" sz="1800" b="1" dirty="0" smtClean="0">
                <a:solidFill>
                  <a:schemeClr val="tx2"/>
                </a:solidFill>
              </a:rPr>
              <a:t>	corrida </a:t>
            </a:r>
            <a:r>
              <a:rPr lang="es-ES" sz="1800" b="1" dirty="0">
                <a:solidFill>
                  <a:schemeClr val="tx2"/>
                </a:solidFill>
              </a:rPr>
              <a:t>y el de eslora inferior a veinticuatro metros, siempre que, </a:t>
            </a:r>
            <a:r>
              <a:rPr lang="es-ES" sz="1800" b="1" dirty="0" smtClean="0">
                <a:solidFill>
                  <a:schemeClr val="tx2"/>
                </a:solidFill>
              </a:rPr>
              <a:t>	en </a:t>
            </a:r>
            <a:r>
              <a:rPr lang="es-ES" sz="1800" b="1" dirty="0">
                <a:solidFill>
                  <a:schemeClr val="tx2"/>
                </a:solidFill>
              </a:rPr>
              <a:t>uno y otro caso, no sea calificado reglamentariamente como </a:t>
            </a:r>
            <a:r>
              <a:rPr lang="es-ES" sz="1800" b="1" dirty="0" smtClean="0">
                <a:solidFill>
                  <a:schemeClr val="tx2"/>
                </a:solidFill>
              </a:rPr>
              <a:t>	unidad </a:t>
            </a:r>
            <a:r>
              <a:rPr lang="es-ES" sz="1800" b="1" dirty="0">
                <a:solidFill>
                  <a:schemeClr val="tx2"/>
                </a:solidFill>
              </a:rPr>
              <a:t>menor en atención a sus características de propulsión o de </a:t>
            </a:r>
            <a:r>
              <a:rPr lang="es-ES" sz="1800" b="1" dirty="0" smtClean="0">
                <a:solidFill>
                  <a:schemeClr val="tx2"/>
                </a:solidFill>
              </a:rPr>
              <a:t>utilización.»</a:t>
            </a:r>
          </a:p>
          <a:p>
            <a:pPr algn="ctr">
              <a:buNone/>
            </a:pPr>
            <a:endParaRPr lang="es-ES" b="1" dirty="0">
              <a:solidFill>
                <a:schemeClr val="tx2"/>
              </a:solidFill>
            </a:endParaRPr>
          </a:p>
        </p:txBody>
      </p:sp>
    </p:spTree>
    <p:extLst>
      <p:ext uri="{BB962C8B-B14F-4D97-AF65-F5344CB8AC3E}">
        <p14:creationId xmlns:p14="http://schemas.microsoft.com/office/powerpoint/2010/main" val="761540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EMBARCACIÓN Y BUQUE</a:t>
            </a:r>
          </a:p>
          <a:p>
            <a:pPr algn="ctr">
              <a:buNone/>
            </a:pPr>
            <a:endParaRPr lang="es-ES" b="1" dirty="0" smtClean="0">
              <a:solidFill>
                <a:schemeClr val="tx2"/>
              </a:solidFill>
            </a:endParaRPr>
          </a:p>
          <a:p>
            <a:pPr algn="just">
              <a:buNone/>
            </a:pPr>
            <a:r>
              <a:rPr lang="es-ES" b="1" dirty="0" smtClean="0">
                <a:solidFill>
                  <a:schemeClr val="tx2"/>
                </a:solidFill>
              </a:rPr>
              <a:t>	</a:t>
            </a:r>
            <a:r>
              <a:rPr lang="es-ES" sz="2800" b="1" dirty="0" smtClean="0">
                <a:solidFill>
                  <a:schemeClr val="tx2"/>
                </a:solidFill>
              </a:rPr>
              <a:t>Elementos definitorios buque: navegabilidad, capacidad para transportar, cubierta corrida y eslora igual o superior a 24 metros</a:t>
            </a:r>
          </a:p>
          <a:p>
            <a:pPr algn="just">
              <a:buNone/>
            </a:pPr>
            <a:r>
              <a:rPr lang="es-ES" sz="2800" b="1" dirty="0">
                <a:solidFill>
                  <a:schemeClr val="tx2"/>
                </a:solidFill>
              </a:rPr>
              <a:t>	</a:t>
            </a:r>
            <a:r>
              <a:rPr lang="es-ES" sz="2800" b="1" dirty="0" smtClean="0">
                <a:solidFill>
                  <a:schemeClr val="tx2"/>
                </a:solidFill>
              </a:rPr>
              <a:t>Elementos definitorios embarcación: ausencia de cubierta corrida y eslora inferior a 24 metros</a:t>
            </a:r>
            <a:endParaRPr lang="es-ES" b="1" dirty="0">
              <a:solidFill>
                <a:schemeClr val="tx2"/>
              </a:solidFill>
            </a:endParaRPr>
          </a:p>
          <a:p>
            <a:pPr algn="just">
              <a:buNone/>
            </a:pPr>
            <a:r>
              <a:rPr lang="es-ES" b="1" dirty="0" smtClean="0">
                <a:solidFill>
                  <a:schemeClr val="tx2"/>
                </a:solidFill>
              </a:rPr>
              <a:t>	</a:t>
            </a:r>
            <a:r>
              <a:rPr lang="es-ES" sz="2800" b="1" dirty="0" smtClean="0">
                <a:solidFill>
                  <a:schemeClr val="tx2"/>
                </a:solidFill>
              </a:rPr>
              <a:t>No atiende a un criterio funcional como el recreo o el deporte</a:t>
            </a:r>
            <a:endParaRPr lang="es-ES" sz="2800" b="1" dirty="0">
              <a:solidFill>
                <a:schemeClr val="tx2"/>
              </a:solidFill>
            </a:endParaRPr>
          </a:p>
        </p:txBody>
      </p:sp>
    </p:spTree>
    <p:extLst>
      <p:ext uri="{BB962C8B-B14F-4D97-AF65-F5344CB8AC3E}">
        <p14:creationId xmlns:p14="http://schemas.microsoft.com/office/powerpoint/2010/main" val="3367471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EMBARCACIÓN Y BUQUE DE RECREO</a:t>
            </a:r>
          </a:p>
          <a:p>
            <a:pPr algn="just">
              <a:buNone/>
            </a:pPr>
            <a:endParaRPr lang="es-ES" b="1" dirty="0" smtClean="0">
              <a:solidFill>
                <a:schemeClr val="tx2"/>
              </a:solidFill>
            </a:endParaRPr>
          </a:p>
          <a:p>
            <a:pPr marL="0" indent="0" algn="just" eaLnBrk="1" hangingPunct="1">
              <a:buNone/>
            </a:pPr>
            <a:r>
              <a:rPr lang="es-ES" sz="2400" b="1" dirty="0">
                <a:solidFill>
                  <a:schemeClr val="tx2"/>
                </a:solidFill>
              </a:rPr>
              <a:t>Preámbulo LGM “</a:t>
            </a:r>
            <a:r>
              <a:rPr lang="es-ES" sz="2400" b="1" i="1" dirty="0">
                <a:solidFill>
                  <a:schemeClr val="tx2"/>
                </a:solidFill>
              </a:rPr>
              <a:t>se prescinde de las distinciones de buque público o privado; civil o militar; mercante o de recreo, deportivo o científico</a:t>
            </a:r>
            <a:r>
              <a:rPr lang="es-ES" sz="2400" b="1" dirty="0">
                <a:solidFill>
                  <a:schemeClr val="tx2"/>
                </a:solidFill>
              </a:rPr>
              <a:t>”.</a:t>
            </a:r>
          </a:p>
          <a:p>
            <a:pPr marL="0" indent="0" algn="just" eaLnBrk="1" hangingPunct="1">
              <a:buNone/>
            </a:pPr>
            <a:r>
              <a:rPr lang="es-ES" sz="2400" b="1" dirty="0">
                <a:solidFill>
                  <a:schemeClr val="tx2"/>
                </a:solidFill>
              </a:rPr>
              <a:t>No obstante, </a:t>
            </a:r>
            <a:r>
              <a:rPr lang="es-ES" sz="2400" b="1" dirty="0" smtClean="0">
                <a:solidFill>
                  <a:schemeClr val="tx2"/>
                </a:solidFill>
              </a:rPr>
              <a:t>y pese a esa falta de calificación, sí </a:t>
            </a:r>
            <a:r>
              <a:rPr lang="es-ES" sz="2400" b="1" dirty="0">
                <a:solidFill>
                  <a:schemeClr val="tx2"/>
                </a:solidFill>
              </a:rPr>
              <a:t>se establecen peculiaridades para los buques y embarcaciones de recreo. </a:t>
            </a:r>
          </a:p>
          <a:p>
            <a:pPr marL="0" indent="0" algn="just" eaLnBrk="1" hangingPunct="1">
              <a:buNone/>
            </a:pPr>
            <a:r>
              <a:rPr lang="es-ES" sz="2400" b="1" dirty="0">
                <a:solidFill>
                  <a:schemeClr val="tx2"/>
                </a:solidFill>
              </a:rPr>
              <a:t>Ejemplos: </a:t>
            </a:r>
          </a:p>
          <a:p>
            <a:pPr algn="just" eaLnBrk="1" hangingPunct="1"/>
            <a:r>
              <a:rPr lang="es-ES" sz="2400" b="1" dirty="0">
                <a:solidFill>
                  <a:schemeClr val="tx2"/>
                </a:solidFill>
              </a:rPr>
              <a:t>La facultad potestativa de acceso al Registro de Bienes Muebles.</a:t>
            </a:r>
          </a:p>
          <a:p>
            <a:pPr algn="just" eaLnBrk="1" hangingPunct="1"/>
            <a:r>
              <a:rPr lang="es-ES" sz="2400" b="1" dirty="0">
                <a:solidFill>
                  <a:schemeClr val="tx2"/>
                </a:solidFill>
              </a:rPr>
              <a:t>Facultad de fondear los buques de recreo</a:t>
            </a:r>
          </a:p>
          <a:p>
            <a:pPr algn="just" eaLnBrk="1" hangingPunct="1"/>
            <a:r>
              <a:rPr lang="es-ES" sz="2400" b="1" dirty="0">
                <a:solidFill>
                  <a:schemeClr val="tx2"/>
                </a:solidFill>
              </a:rPr>
              <a:t>Procedimiento de registro especial</a:t>
            </a:r>
          </a:p>
          <a:p>
            <a:pPr algn="just">
              <a:buNone/>
            </a:pPr>
            <a:endParaRPr lang="es-ES" b="1" dirty="0">
              <a:solidFill>
                <a:schemeClr val="tx2"/>
              </a:solidFill>
            </a:endParaRPr>
          </a:p>
        </p:txBody>
      </p:sp>
    </p:spTree>
    <p:extLst>
      <p:ext uri="{BB962C8B-B14F-4D97-AF65-F5344CB8AC3E}">
        <p14:creationId xmlns:p14="http://schemas.microsoft.com/office/powerpoint/2010/main" val="3206194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EMBARCACIÓN Y BUQUE DE RECREO</a:t>
            </a:r>
          </a:p>
          <a:p>
            <a:pPr algn="just">
              <a:buNone/>
            </a:pPr>
            <a:endParaRPr lang="es-ES" b="1" dirty="0" smtClean="0">
              <a:solidFill>
                <a:schemeClr val="tx2"/>
              </a:solidFill>
            </a:endParaRPr>
          </a:p>
          <a:p>
            <a:pPr algn="just">
              <a:buNone/>
            </a:pPr>
            <a:r>
              <a:rPr lang="es-ES_tradnl" sz="2400" b="1" dirty="0">
                <a:solidFill>
                  <a:schemeClr val="tx2"/>
                </a:solidFill>
              </a:rPr>
              <a:t>Art. 252 </a:t>
            </a:r>
            <a:r>
              <a:rPr lang="es-ES_tradnl" sz="2400" b="1" dirty="0" smtClean="0">
                <a:solidFill>
                  <a:schemeClr val="tx2"/>
                </a:solidFill>
              </a:rPr>
              <a:t>TRLPMM</a:t>
            </a:r>
          </a:p>
          <a:p>
            <a:pPr algn="just">
              <a:buNone/>
            </a:pPr>
            <a:r>
              <a:rPr lang="es-ES_tradnl" sz="2400" b="1" dirty="0">
                <a:solidFill>
                  <a:schemeClr val="tx2"/>
                </a:solidFill>
              </a:rPr>
              <a:t>	</a:t>
            </a:r>
            <a:r>
              <a:rPr lang="es-ES_tradnl" sz="2400" b="1" dirty="0" smtClean="0">
                <a:solidFill>
                  <a:schemeClr val="tx2"/>
                </a:solidFill>
              </a:rPr>
              <a:t>«Por </a:t>
            </a:r>
            <a:r>
              <a:rPr lang="es-ES_tradnl" sz="2400" b="1" dirty="0">
                <a:solidFill>
                  <a:schemeClr val="tx2"/>
                </a:solidFill>
              </a:rPr>
              <a:t>navegación de recreo o deportiva, se entiende aquella cuyo objeto exclusivo sea el recreo, la práctica del deporte sin propósito lucrativo o la pesca no profesional, por su propietario o por otras personas que puedan utilizarla, mediante arrendamiento, contrato de pasaje, cesión o por cualquier otro título, siempre que en estos casos el buque o embarcación no sea utilizado por más de doce personas, sin contar con su </a:t>
            </a:r>
            <a:r>
              <a:rPr lang="es-ES_tradnl" sz="2400" b="1" dirty="0" smtClean="0">
                <a:solidFill>
                  <a:schemeClr val="tx2"/>
                </a:solidFill>
              </a:rPr>
              <a:t>tripulación»</a:t>
            </a:r>
            <a:endParaRPr lang="es-ES_tradnl" sz="2400" b="1" dirty="0">
              <a:solidFill>
                <a:schemeClr val="tx2"/>
              </a:solidFill>
            </a:endParaRPr>
          </a:p>
          <a:p>
            <a:pPr algn="just">
              <a:buNone/>
            </a:pPr>
            <a:endParaRPr lang="es-ES" b="1" dirty="0">
              <a:solidFill>
                <a:schemeClr val="tx2"/>
              </a:solidFill>
            </a:endParaRPr>
          </a:p>
        </p:txBody>
      </p:sp>
    </p:spTree>
    <p:extLst>
      <p:ext uri="{BB962C8B-B14F-4D97-AF65-F5344CB8AC3E}">
        <p14:creationId xmlns:p14="http://schemas.microsoft.com/office/powerpoint/2010/main" val="2231815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81000"/>
            <a:ext cx="8229600" cy="5745163"/>
          </a:xfrm>
        </p:spPr>
        <p:txBody>
          <a:bodyPr/>
          <a:lstStyle/>
          <a:p>
            <a:pPr algn="ctr">
              <a:buNone/>
            </a:pPr>
            <a:endParaRPr lang="es-ES" b="1" dirty="0" smtClean="0">
              <a:solidFill>
                <a:schemeClr val="tx2"/>
              </a:solidFill>
            </a:endParaRPr>
          </a:p>
          <a:p>
            <a:pPr algn="ctr">
              <a:buNone/>
            </a:pPr>
            <a:r>
              <a:rPr lang="es-ES" b="1" dirty="0" smtClean="0">
                <a:solidFill>
                  <a:schemeClr val="tx2"/>
                </a:solidFill>
              </a:rPr>
              <a:t>EMBARCACIÓN Y BUQUE DE RECREO</a:t>
            </a:r>
          </a:p>
          <a:p>
            <a:pPr algn="just">
              <a:buNone/>
            </a:pPr>
            <a:endParaRPr lang="es-ES" b="1" dirty="0" smtClean="0">
              <a:solidFill>
                <a:schemeClr val="tx2"/>
              </a:solidFill>
            </a:endParaRPr>
          </a:p>
          <a:p>
            <a:pPr algn="just">
              <a:buNone/>
            </a:pPr>
            <a:r>
              <a:rPr lang="es-ES" sz="2000" b="1" dirty="0" smtClean="0">
                <a:solidFill>
                  <a:schemeClr val="tx2"/>
                </a:solidFill>
              </a:rPr>
              <a:t>EMBARCACIÓN DE RECREO: RD </a:t>
            </a:r>
            <a:r>
              <a:rPr lang="es-ES" sz="2000" b="1" dirty="0">
                <a:solidFill>
                  <a:schemeClr val="tx2"/>
                </a:solidFill>
              </a:rPr>
              <a:t>1435/2010: Toda embarcación de cualquier tipo, con independencia de su medio de propulsión, cuyo casco tenga una eslora comprendida entre 2,5 y 24 metros (eslora ISO) y utilizada para fines deportivos o de ocio. Quedan comprendidas en esta definición las embarcaciones ya sean utilizadas con ánimo de lucro o con fines de entrenamiento para la navegación de recreo</a:t>
            </a:r>
            <a:r>
              <a:rPr lang="es-ES" sz="2000" b="1" dirty="0" smtClean="0">
                <a:solidFill>
                  <a:schemeClr val="tx2"/>
                </a:solidFill>
              </a:rPr>
              <a:t>.</a:t>
            </a:r>
          </a:p>
          <a:p>
            <a:pPr algn="just">
              <a:buNone/>
            </a:pPr>
            <a:endParaRPr lang="es-ES" sz="2000" b="1" dirty="0" smtClean="0">
              <a:solidFill>
                <a:schemeClr val="tx2"/>
              </a:solidFill>
            </a:endParaRPr>
          </a:p>
          <a:p>
            <a:pPr algn="just">
              <a:buNone/>
            </a:pPr>
            <a:r>
              <a:rPr lang="es-ES" sz="2000" b="1" dirty="0">
                <a:solidFill>
                  <a:schemeClr val="tx2"/>
                </a:solidFill>
              </a:rPr>
              <a:t>BUQUE DE RECREO: RD 1435/2010 Disposición Final 1ª: todo buque de cualquier tipo, con independencia de su medio de propulsión, cuyo casco tenga una eslora superior a 24 metros, medida según los criterios fijados en el apartado </a:t>
            </a:r>
            <a:r>
              <a:rPr lang="es-ES" sz="2000" b="1" dirty="0" err="1">
                <a:solidFill>
                  <a:schemeClr val="tx2"/>
                </a:solidFill>
              </a:rPr>
              <a:t>hh</a:t>
            </a:r>
            <a:r>
              <a:rPr lang="es-ES" sz="2000" b="1" dirty="0">
                <a:solidFill>
                  <a:schemeClr val="tx2"/>
                </a:solidFill>
              </a:rPr>
              <a:t>) de este artículo y destinado a la realización de actividades de recreo u ocio.</a:t>
            </a:r>
          </a:p>
          <a:p>
            <a:pPr algn="just">
              <a:buNone/>
            </a:pPr>
            <a:endParaRPr lang="es-ES" sz="2400" b="1" dirty="0">
              <a:solidFill>
                <a:schemeClr val="tx2"/>
              </a:solidFill>
            </a:endParaRPr>
          </a:p>
          <a:p>
            <a:pPr algn="just">
              <a:buNone/>
            </a:pPr>
            <a:endParaRPr lang="es-ES" sz="2400" b="1" dirty="0">
              <a:solidFill>
                <a:schemeClr val="tx2"/>
              </a:solidFill>
            </a:endParaRPr>
          </a:p>
        </p:txBody>
      </p:sp>
    </p:spTree>
    <p:extLst>
      <p:ext uri="{BB962C8B-B14F-4D97-AF65-F5344CB8AC3E}">
        <p14:creationId xmlns:p14="http://schemas.microsoft.com/office/powerpoint/2010/main" val="1983851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5689</TotalTime>
  <Words>570</Words>
  <Application>Microsoft Office PowerPoint</Application>
  <PresentationFormat>Presentación en pantalla (4:3)</PresentationFormat>
  <Paragraphs>180</Paragraphs>
  <Slides>25</Slides>
  <Notes>1</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dc:creator>
  <cp:lastModifiedBy>Gabriel García del Moral</cp:lastModifiedBy>
  <cp:revision>478</cp:revision>
  <cp:lastPrinted>1601-01-01T00:00:00Z</cp:lastPrinted>
  <dcterms:created xsi:type="dcterms:W3CDTF">1601-01-01T00:00:00Z</dcterms:created>
  <dcterms:modified xsi:type="dcterms:W3CDTF">2016-01-13T11:59:49Z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