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6"/>
  </p:notesMasterIdLst>
  <p:handoutMasterIdLst>
    <p:handoutMasterId r:id="rId27"/>
  </p:handoutMasterIdLst>
  <p:sldIdLst>
    <p:sldId id="406" r:id="rId3"/>
    <p:sldId id="430" r:id="rId4"/>
    <p:sldId id="487" r:id="rId5"/>
    <p:sldId id="488" r:id="rId6"/>
    <p:sldId id="314" r:id="rId7"/>
    <p:sldId id="358" r:id="rId8"/>
    <p:sldId id="456" r:id="rId9"/>
    <p:sldId id="348" r:id="rId10"/>
    <p:sldId id="365" r:id="rId11"/>
    <p:sldId id="405" r:id="rId12"/>
    <p:sldId id="434" r:id="rId13"/>
    <p:sldId id="460" r:id="rId14"/>
    <p:sldId id="457" r:id="rId15"/>
    <p:sldId id="479" r:id="rId16"/>
    <p:sldId id="478" r:id="rId17"/>
    <p:sldId id="480" r:id="rId18"/>
    <p:sldId id="481" r:id="rId19"/>
    <p:sldId id="482" r:id="rId20"/>
    <p:sldId id="483" r:id="rId21"/>
    <p:sldId id="485" r:id="rId22"/>
    <p:sldId id="486" r:id="rId23"/>
    <p:sldId id="369" r:id="rId24"/>
    <p:sldId id="323" r:id="rId25"/>
  </p:sldIdLst>
  <p:sldSz cx="12192000" cy="6858000"/>
  <p:notesSz cx="6742113" cy="9874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nca Garcia Martin" initials="BGM" lastIdx="1" clrIdx="0">
    <p:extLst>
      <p:ext uri="{19B8F6BF-5375-455C-9EA6-DF929625EA0E}">
        <p15:presenceInfo xmlns:p15="http://schemas.microsoft.com/office/powerpoint/2012/main" userId="7cbde7aac2ff2f4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4" autoAdjust="0"/>
    <p:restoredTop sz="73878" autoAdjust="0"/>
  </p:normalViewPr>
  <p:slideViewPr>
    <p:cSldViewPr snapToGrid="0">
      <p:cViewPr varScale="1">
        <p:scale>
          <a:sx n="86" d="100"/>
          <a:sy n="86" d="100"/>
        </p:scale>
        <p:origin x="14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246"/>
    </p:cViewPr>
  </p:sorterViewPr>
  <p:notesViewPr>
    <p:cSldViewPr snapToGrid="0">
      <p:cViewPr varScale="1">
        <p:scale>
          <a:sx n="82" d="100"/>
          <a:sy n="82" d="100"/>
        </p:scale>
        <p:origin x="398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7AA0C6-B8A3-4C52-A908-D7A6FB97EADA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1427E28-C36D-450F-A63F-9B16E78D5AEA}" type="pres">
      <dgm:prSet presAssocID="{4C7AA0C6-B8A3-4C52-A908-D7A6FB97EAD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A6551C67-D069-4C45-BAE0-987C83C9D504}" type="presOf" srcId="{4C7AA0C6-B8A3-4C52-A908-D7A6FB97EADA}" destId="{41427E28-C36D-450F-A63F-9B16E78D5AEA}" srcOrd="0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B3C08-4674-437F-9367-94C169D02545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19525" y="937895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3649D-F9A9-4259-9123-88323F87FD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071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7B90BC1E-B4E0-4FD1-A440-32B1DABD711F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4689" y="4751388"/>
            <a:ext cx="5392737" cy="3889375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21000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9525" y="9378950"/>
            <a:ext cx="2921000" cy="4953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4ADC2220-45A9-4D53-B71F-012552195D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11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674689" y="4751388"/>
            <a:ext cx="5526820" cy="4298827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2235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18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3510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674689" y="4751388"/>
            <a:ext cx="5526820" cy="4298827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627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53975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810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53975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389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53975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5257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53975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4421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53975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289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53975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3823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53975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4530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53975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414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9906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5109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674689" y="4751388"/>
            <a:ext cx="5526820" cy="4298827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296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s-ES" b="0" i="0" dirty="0">
              <a:solidFill>
                <a:srgbClr val="40404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s-ES" b="0" i="0" dirty="0">
              <a:solidFill>
                <a:srgbClr val="404040"/>
              </a:solidFill>
              <a:effectLst/>
              <a:latin typeface="Arial" panose="020B0604020202020204" pitchFamily="34" charset="0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9588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8449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674689" y="4751388"/>
            <a:ext cx="5526820" cy="4298827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198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7567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822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18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C2220-45A9-4D53-B71F-012552195D4C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071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0676-3ECF-4D56-8E0E-02B18A84A9E8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A623-81B9-4243-9D97-B252BDAECB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55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0676-3ECF-4D56-8E0E-02B18A84A9E8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A623-81B9-4243-9D97-B252BDAECB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235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0676-3ECF-4D56-8E0E-02B18A84A9E8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A623-81B9-4243-9D97-B252BDAECB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160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FEA9-4CB8-481C-AF22-20E5023F61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24/11/2020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1019-597A-4B96-8080-57E79D75C4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897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FEA9-4CB8-481C-AF22-20E5023F61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24/11/2020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1019-597A-4B96-8080-57E79D75C4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12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FEA9-4CB8-481C-AF22-20E5023F61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24/11/2020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1019-597A-4B96-8080-57E79D75C4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99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FEA9-4CB8-481C-AF22-20E5023F61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24/11/2020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1019-597A-4B96-8080-57E79D75C4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30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FEA9-4CB8-481C-AF22-20E5023F61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24/11/2020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1019-597A-4B96-8080-57E79D75C4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35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FEA9-4CB8-481C-AF22-20E5023F61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24/11/2020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1019-597A-4B96-8080-57E79D75C4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483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FEA9-4CB8-481C-AF22-20E5023F61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24/11/2020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1019-597A-4B96-8080-57E79D75C4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050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FEA9-4CB8-481C-AF22-20E5023F61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24/11/2020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1019-597A-4B96-8080-57E79D75C4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57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AC918A8F-99D9-4BDE-836E-82F0375ADB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16095" y="6314838"/>
            <a:ext cx="1698240" cy="439253"/>
          </a:xfrm>
          <a:prstGeom prst="rect">
            <a:avLst/>
          </a:prstGeom>
        </p:spPr>
      </p:pic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12" name="Marcador de fech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0676-3ECF-4D56-8E0E-02B18A84A9E8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13" name="Marcador de pie de pá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número de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A623-81B9-4243-9D97-B252BDAECB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75375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FEA9-4CB8-481C-AF22-20E5023F61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24/11/2020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1019-597A-4B96-8080-57E79D75C4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401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FEA9-4CB8-481C-AF22-20E5023F61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24/11/2020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1019-597A-4B96-8080-57E79D75C4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058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FEA9-4CB8-481C-AF22-20E5023F61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24/11/2020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1019-597A-4B96-8080-57E79D75C4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81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0676-3ECF-4D56-8E0E-02B18A84A9E8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A623-81B9-4243-9D97-B252BDAECB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26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0676-3ECF-4D56-8E0E-02B18A84A9E8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A623-81B9-4243-9D97-B252BDAECB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548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0676-3ECF-4D56-8E0E-02B18A84A9E8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A623-81B9-4243-9D97-B252BDAECB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234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0676-3ECF-4D56-8E0E-02B18A84A9E8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A623-81B9-4243-9D97-B252BDAECB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32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0676-3ECF-4D56-8E0E-02B18A84A9E8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A623-81B9-4243-9D97-B252BDAECB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06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0676-3ECF-4D56-8E0E-02B18A84A9E8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A623-81B9-4243-9D97-B252BDAECB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50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0676-3ECF-4D56-8E0E-02B18A84A9E8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A623-81B9-4243-9D97-B252BDAECB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60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60676-3ECF-4D56-8E0E-02B18A84A9E8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9A623-81B9-4243-9D97-B252BDAECB1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7E62A6BF-6F8E-491B-8B19-E97AA0B33696}"/>
              </a:ext>
            </a:extLst>
          </p:cNvPr>
          <p:cNvSpPr/>
          <p:nvPr userDrawn="1"/>
        </p:nvSpPr>
        <p:spPr>
          <a:xfrm>
            <a:off x="252935" y="210677"/>
            <a:ext cx="650709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chemeClr val="accent1"/>
                </a:solidFill>
              </a:rPr>
              <a:t>Brexit</a:t>
            </a:r>
            <a:r>
              <a:rPr lang="es-ES" sz="2400" b="1" baseline="0" dirty="0" smtClean="0">
                <a:solidFill>
                  <a:schemeClr val="accent1"/>
                </a:solidFill>
              </a:rPr>
              <a:t> y su impacto en el sector agroalimentario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55E7580E-7C31-4600-9E71-104AE19D892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316095" y="6314838"/>
            <a:ext cx="1698240" cy="43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DFEA9-4CB8-481C-AF22-20E5023F61DC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24/11/2020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31019-597A-4B96-8080-57E79D75C48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03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pa.gob.es/es/ministerio/ministerio-exterior/brexit/default.asp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uk/transition" TargetMode="External"/><Relationship Id="rId5" Type="http://schemas.openxmlformats.org/officeDocument/2006/relationships/hyperlink" Target="https://ec.europa.eu/info/european-union-and-united-kingdom-forging-new-partnership/future-partnership/getting-ready-end-transition-period_es" TargetMode="External"/><Relationship Id="rId4" Type="http://schemas.openxmlformats.org/officeDocument/2006/relationships/hyperlink" Target="https://ec.europa.eu/info/european-union-and-united-kingdom-forging-new-partnership_en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jp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exit: sexta ronda de negociaciones sobre el futuro acuerdo entre la UE y  Reino Unido sin avances - Chemspa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88" y="1471370"/>
            <a:ext cx="8956431" cy="464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83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9316" y="1130927"/>
            <a:ext cx="10515600" cy="5509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2000" b="1" dirty="0"/>
          </a:p>
          <a:p>
            <a:pPr algn="just"/>
            <a:endParaRPr lang="es-ES" sz="2000" b="1" dirty="0"/>
          </a:p>
          <a:p>
            <a:pPr marL="0" indent="0" algn="just">
              <a:buNone/>
            </a:pPr>
            <a:endParaRPr lang="es-E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7F2F62FF-3F7B-4E27-B761-B6F9FD889E48}"/>
              </a:ext>
            </a:extLst>
          </p:cNvPr>
          <p:cNvSpPr/>
          <p:nvPr/>
        </p:nvSpPr>
        <p:spPr>
          <a:xfrm>
            <a:off x="1793913" y="3792776"/>
            <a:ext cx="8727582" cy="42409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PRINCIPALES ESCOLLOS EN LA NEGOCIACIÓN</a:t>
            </a:r>
          </a:p>
        </p:txBody>
      </p:sp>
      <p:sp>
        <p:nvSpPr>
          <p:cNvPr id="5" name="Rectángulo redondeado 8">
            <a:extLst>
              <a:ext uri="{FF2B5EF4-FFF2-40B4-BE49-F238E27FC236}">
                <a16:creationId xmlns:a16="http://schemas.microsoft.com/office/drawing/2014/main" xmlns="" id="{634CC5FB-B4C8-4004-92C2-C83BE4AAE01C}"/>
              </a:ext>
            </a:extLst>
          </p:cNvPr>
          <p:cNvSpPr/>
          <p:nvPr/>
        </p:nvSpPr>
        <p:spPr>
          <a:xfrm>
            <a:off x="1118672" y="790429"/>
            <a:ext cx="10372380" cy="7619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2. Negociación de la relación futura de UE con UK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152440AF-67C4-427B-B52C-87E4D86CD58F}"/>
              </a:ext>
            </a:extLst>
          </p:cNvPr>
          <p:cNvGrpSpPr/>
          <p:nvPr/>
        </p:nvGrpSpPr>
        <p:grpSpPr>
          <a:xfrm>
            <a:off x="4803073" y="4043312"/>
            <a:ext cx="2721033" cy="2394544"/>
            <a:chOff x="7750625" y="386662"/>
            <a:chExt cx="2564559" cy="4266201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AA94871A-C07F-43BE-9D89-724D7F215A0D}"/>
                </a:ext>
              </a:extLst>
            </p:cNvPr>
            <p:cNvSpPr/>
            <p:nvPr/>
          </p:nvSpPr>
          <p:spPr>
            <a:xfrm>
              <a:off x="7838228" y="811723"/>
              <a:ext cx="2476956" cy="384114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xmlns="" id="{39436A48-7579-4F6C-86BC-60591D4701B4}"/>
                </a:ext>
              </a:extLst>
            </p:cNvPr>
            <p:cNvSpPr txBox="1"/>
            <p:nvPr/>
          </p:nvSpPr>
          <p:spPr>
            <a:xfrm>
              <a:off x="7750625" y="386662"/>
              <a:ext cx="2476956" cy="3841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438569" rIns="142240" bIns="142240" numCol="1" spcCol="1270" anchor="t" anchorCtr="0">
              <a:noAutofit/>
            </a:bodyPr>
            <a:lstStyle/>
            <a:p>
              <a:pPr algn="ctr"/>
              <a:r>
                <a:rPr lang="es-ES" sz="2000" b="1" u="sng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 Rounded MT Bold" panose="020F0704030504030204" pitchFamily="34" charset="0"/>
                </a:rPr>
                <a:t>LEVEL PLAYING FIELD: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s-ES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 Rounded MT Bold" panose="020F0704030504030204" pitchFamily="34" charset="0"/>
                </a:rPr>
                <a:t>Ayudas de Estado</a:t>
              </a:r>
            </a:p>
          </p:txBody>
        </p:sp>
      </p:grp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BC4128F5-DBC2-44BB-BE1B-2BDF29B1D1FA}"/>
              </a:ext>
            </a:extLst>
          </p:cNvPr>
          <p:cNvSpPr/>
          <p:nvPr/>
        </p:nvSpPr>
        <p:spPr>
          <a:xfrm>
            <a:off x="8981954" y="210677"/>
            <a:ext cx="299882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3</a:t>
            </a:r>
            <a:r>
              <a:rPr lang="es-ES" sz="2400" b="1" dirty="0" smtClean="0">
                <a:solidFill>
                  <a:schemeClr val="accent1"/>
                </a:solidFill>
              </a:rPr>
              <a:t>. </a:t>
            </a:r>
            <a:r>
              <a:rPr lang="es-ES" sz="2400" b="1" dirty="0">
                <a:solidFill>
                  <a:schemeClr val="accent1"/>
                </a:solidFill>
              </a:rPr>
              <a:t>Periodo transitorio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3A69877E-47D6-4FA9-99E4-6F87F2F4E048}"/>
              </a:ext>
            </a:extLst>
          </p:cNvPr>
          <p:cNvSpPr txBox="1"/>
          <p:nvPr/>
        </p:nvSpPr>
        <p:spPr>
          <a:xfrm>
            <a:off x="1420483" y="1275644"/>
            <a:ext cx="9954433" cy="244347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2240" tIns="438569" rIns="142240" bIns="142240" numCol="1" spcCol="1270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/>
                </a:solidFill>
              </a:rPr>
              <a:t>Base de la negociación: </a:t>
            </a:r>
            <a:r>
              <a:rPr lang="es-ES" sz="2400" b="1" dirty="0">
                <a:solidFill>
                  <a:schemeClr val="tx2"/>
                </a:solidFill>
              </a:rPr>
              <a:t>Declaración Política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/>
                </a:solidFill>
              </a:rPr>
              <a:t>Cómo se lleva a cabo:  </a:t>
            </a:r>
            <a:r>
              <a:rPr lang="es-ES" sz="2400" b="1" dirty="0">
                <a:solidFill>
                  <a:schemeClr val="tx2"/>
                </a:solidFill>
              </a:rPr>
              <a:t>rondas  negociadoras (UKTF)+ conferencia Alto Nivel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2"/>
                </a:solidFill>
              </a:rPr>
              <a:t>Evolución de las negociaciones: </a:t>
            </a:r>
            <a:r>
              <a:rPr lang="es-ES" sz="2400" b="1" dirty="0">
                <a:solidFill>
                  <a:schemeClr val="tx2"/>
                </a:solidFill>
              </a:rPr>
              <a:t>COVID-19, no prórroga periodo transitorio, Ley Mercado Interior UK, Consejo Europeo octubre…</a:t>
            </a:r>
            <a:endParaRPr lang="es-ES" sz="24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0AA77AF3-FC8D-4CF6-B9A9-4FEF3A30195F}"/>
              </a:ext>
            </a:extLst>
          </p:cNvPr>
          <p:cNvGrpSpPr/>
          <p:nvPr/>
        </p:nvGrpSpPr>
        <p:grpSpPr>
          <a:xfrm>
            <a:off x="1793913" y="4059616"/>
            <a:ext cx="2887309" cy="2393497"/>
            <a:chOff x="537261" y="1330889"/>
            <a:chExt cx="2496442" cy="4232234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2945061D-0511-4DE9-9957-CA9587D07DEA}"/>
                </a:ext>
              </a:extLst>
            </p:cNvPr>
            <p:cNvSpPr/>
            <p:nvPr/>
          </p:nvSpPr>
          <p:spPr>
            <a:xfrm>
              <a:off x="556747" y="1721983"/>
              <a:ext cx="2476956" cy="384114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xmlns="" id="{C2DD4B92-9CCF-4B18-8C31-64E9E3478587}"/>
                </a:ext>
              </a:extLst>
            </p:cNvPr>
            <p:cNvSpPr txBox="1"/>
            <p:nvPr/>
          </p:nvSpPr>
          <p:spPr>
            <a:xfrm>
              <a:off x="537261" y="1330889"/>
              <a:ext cx="2476956" cy="38217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438569" rIns="142240" bIns="142240" numCol="1" spcCol="1270" anchor="t" anchorCtr="0">
              <a:noAutofit/>
            </a:bodyPr>
            <a:lstStyle/>
            <a:p>
              <a:pPr algn="ctr"/>
              <a:r>
                <a:rPr lang="es-ES" sz="2000" b="1" u="sng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 Rounded MT Bold" panose="020F0704030504030204" pitchFamily="34" charset="0"/>
                </a:rPr>
                <a:t>GOBERNANZA </a:t>
              </a:r>
              <a:endParaRPr lang="es-ES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s-ES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 Rounded MT Bold" panose="020F0704030504030204" pitchFamily="34" charset="0"/>
                </a:rPr>
                <a:t>Papel del TJUE 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s-ES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 Rounded MT Bold" panose="020F0704030504030204" pitchFamily="34" charset="0"/>
                </a:rPr>
                <a:t>Aplicación de la legislación de la UE 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s-ES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 Rounded MT Bold" panose="020F0704030504030204" pitchFamily="34" charset="0"/>
                </a:rPr>
                <a:t>Protocolo Irlanda/Irlanda Norte</a:t>
              </a: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4C9731F3-6CEE-435A-9DCE-47C8B04B9C12}"/>
              </a:ext>
            </a:extLst>
          </p:cNvPr>
          <p:cNvGrpSpPr/>
          <p:nvPr/>
        </p:nvGrpSpPr>
        <p:grpSpPr>
          <a:xfrm>
            <a:off x="7499487" y="4031094"/>
            <a:ext cx="2740220" cy="2400062"/>
            <a:chOff x="4109023" y="399022"/>
            <a:chExt cx="2582643" cy="4265416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FEF226FB-B461-4652-995A-1FFCEE6E5E93}"/>
                </a:ext>
              </a:extLst>
            </p:cNvPr>
            <p:cNvSpPr/>
            <p:nvPr/>
          </p:nvSpPr>
          <p:spPr>
            <a:xfrm>
              <a:off x="4214710" y="823298"/>
              <a:ext cx="2476956" cy="384114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xmlns="" id="{DCD951F6-0F0B-4379-A692-073BB3617771}"/>
                </a:ext>
              </a:extLst>
            </p:cNvPr>
            <p:cNvSpPr txBox="1"/>
            <p:nvPr/>
          </p:nvSpPr>
          <p:spPr>
            <a:xfrm>
              <a:off x="4109023" y="399022"/>
              <a:ext cx="2476956" cy="35112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438569" rIns="142240" bIns="142240" numCol="1" spcCol="1270" anchor="t" anchorCtr="0">
              <a:noAutofit/>
            </a:bodyPr>
            <a:lstStyle/>
            <a:p>
              <a:pPr algn="ctr"/>
              <a:r>
                <a:rPr lang="es-ES" sz="2000" b="1" u="sng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 Rounded MT Bold" panose="020F0704030504030204" pitchFamily="34" charset="0"/>
                </a:rPr>
                <a:t>ACUERDO DE PESCA</a:t>
              </a:r>
              <a:r>
                <a:rPr lang="es-ES" sz="2000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 Rounded MT Bold" panose="020F0704030504030204" pitchFamily="34" charset="0"/>
                </a:rPr>
                <a:t>: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s-ES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 Rounded MT Bold" panose="020F0704030504030204" pitchFamily="34" charset="0"/>
                </a:rPr>
                <a:t>Reparto de cuotas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s-ES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 Rounded MT Bold" panose="020F0704030504030204" pitchFamily="34" charset="0"/>
                </a:rPr>
                <a:t>Acceso aguas</a:t>
              </a:r>
              <a:endParaRPr lang="es-ES" b="1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19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6694" y="1120345"/>
            <a:ext cx="11276533" cy="5509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2000" b="1" dirty="0"/>
          </a:p>
          <a:p>
            <a:pPr algn="just"/>
            <a:endParaRPr lang="es-ES" sz="2000" b="1" dirty="0"/>
          </a:p>
          <a:p>
            <a:pPr marL="457200" lvl="1" indent="0" algn="just">
              <a:buNone/>
            </a:pP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E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ángulo redondeado 8">
            <a:extLst>
              <a:ext uri="{FF2B5EF4-FFF2-40B4-BE49-F238E27FC236}">
                <a16:creationId xmlns:a16="http://schemas.microsoft.com/office/drawing/2014/main" xmlns="" id="{8D3CC75E-0277-440C-8F7F-D238DDBDAEC9}"/>
              </a:ext>
            </a:extLst>
          </p:cNvPr>
          <p:cNvSpPr/>
          <p:nvPr/>
        </p:nvSpPr>
        <p:spPr>
          <a:xfrm>
            <a:off x="788773" y="1120345"/>
            <a:ext cx="10372380" cy="7619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3. Preparación de la UE para el final del periodo transitorio </a:t>
            </a:r>
          </a:p>
        </p:txBody>
      </p:sp>
      <p:sp>
        <p:nvSpPr>
          <p:cNvPr id="23" name="Marcador de contenido 4">
            <a:extLst>
              <a:ext uri="{FF2B5EF4-FFF2-40B4-BE49-F238E27FC236}">
                <a16:creationId xmlns:a16="http://schemas.microsoft.com/office/drawing/2014/main" xmlns="" id="{12178AB0-DC7B-4483-9DB3-A8A00142CA8B}"/>
              </a:ext>
            </a:extLst>
          </p:cNvPr>
          <p:cNvSpPr txBox="1">
            <a:spLocks/>
          </p:cNvSpPr>
          <p:nvPr/>
        </p:nvSpPr>
        <p:spPr>
          <a:xfrm>
            <a:off x="789176" y="2013627"/>
            <a:ext cx="10515600" cy="45233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742950">
              <a:lnSpc>
                <a:spcPct val="11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s-ES" sz="3600" dirty="0">
                <a:solidFill>
                  <a:schemeClr val="accent1">
                    <a:lumMod val="50000"/>
                  </a:schemeClr>
                </a:solidFill>
              </a:rPr>
              <a:t>Comunicación de la Comisión “Preparándose para los cambios” (10/07/2020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pPr marL="742950" lvl="1" indent="-742950">
              <a:lnSpc>
                <a:spcPct val="110000"/>
              </a:lnSpc>
              <a:spcBef>
                <a:spcPts val="1000"/>
              </a:spcBef>
              <a:buFont typeface="+mj-lt"/>
              <a:buAutoNum type="arabicPeriod"/>
            </a:pP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742950">
              <a:lnSpc>
                <a:spcPct val="11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Notas </a:t>
            </a:r>
            <a:r>
              <a:rPr lang="es-ES" sz="3600" dirty="0">
                <a:solidFill>
                  <a:schemeClr val="accent1">
                    <a:lumMod val="50000"/>
                  </a:schemeClr>
                </a:solidFill>
              </a:rPr>
              <a:t>preparatorias para operadores económicos</a:t>
            </a:r>
          </a:p>
          <a:p>
            <a:pPr marL="742950" lvl="1" indent="-742950">
              <a:lnSpc>
                <a:spcPct val="110000"/>
              </a:lnSpc>
              <a:spcBef>
                <a:spcPts val="1000"/>
              </a:spcBef>
              <a:buFont typeface="+mj-lt"/>
              <a:buAutoNum type="arabicPeriod"/>
            </a:pP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742950">
              <a:lnSpc>
                <a:spcPct val="11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s-ES" sz="3600" dirty="0">
                <a:solidFill>
                  <a:schemeClr val="accent1">
                    <a:lumMod val="50000"/>
                  </a:schemeClr>
                </a:solidFill>
              </a:rPr>
              <a:t>“Fondo de Reserva Brexit” de 5.000 millones de euros </a:t>
            </a:r>
          </a:p>
          <a:p>
            <a:pPr marL="742950" lvl="1" indent="-742950">
              <a:lnSpc>
                <a:spcPct val="110000"/>
              </a:lnSpc>
              <a:spcBef>
                <a:spcPts val="1000"/>
              </a:spcBef>
              <a:buFont typeface="+mj-lt"/>
              <a:buAutoNum type="arabicPeriod"/>
            </a:pP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1" indent="0">
              <a:lnSpc>
                <a:spcPct val="110000"/>
              </a:lnSpc>
              <a:spcBef>
                <a:spcPts val="1000"/>
              </a:spcBef>
              <a:buNone/>
            </a:pP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742950">
              <a:lnSpc>
                <a:spcPct val="110000"/>
              </a:lnSpc>
              <a:spcBef>
                <a:spcPts val="1000"/>
              </a:spcBef>
              <a:buFont typeface="+mj-lt"/>
              <a:buAutoNum type="arabicPeriod"/>
            </a:pP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C3961AAD-7DC5-4558-A063-BB4308400A31}"/>
              </a:ext>
            </a:extLst>
          </p:cNvPr>
          <p:cNvSpPr/>
          <p:nvPr/>
        </p:nvSpPr>
        <p:spPr>
          <a:xfrm>
            <a:off x="9086127" y="210677"/>
            <a:ext cx="2894647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3</a:t>
            </a:r>
            <a:r>
              <a:rPr lang="es-ES" sz="2400" b="1" dirty="0" smtClean="0">
                <a:solidFill>
                  <a:schemeClr val="accent1"/>
                </a:solidFill>
              </a:rPr>
              <a:t>. </a:t>
            </a:r>
            <a:r>
              <a:rPr lang="es-ES" sz="2400" b="1" dirty="0">
                <a:solidFill>
                  <a:schemeClr val="accent1"/>
                </a:solidFill>
              </a:rPr>
              <a:t>Periodo transitorio</a:t>
            </a:r>
          </a:p>
        </p:txBody>
      </p:sp>
    </p:spTree>
    <p:extLst>
      <p:ext uri="{BB962C8B-B14F-4D97-AF65-F5344CB8AC3E}">
        <p14:creationId xmlns:p14="http://schemas.microsoft.com/office/powerpoint/2010/main" val="390005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6694" y="1120345"/>
            <a:ext cx="11276533" cy="5509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2000" b="1" dirty="0"/>
          </a:p>
          <a:p>
            <a:pPr algn="just"/>
            <a:endParaRPr lang="es-ES" sz="2000" b="1" dirty="0"/>
          </a:p>
          <a:p>
            <a:pPr marL="457200" lvl="1" indent="0" algn="just">
              <a:buNone/>
            </a:pP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E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D1A8033C-921C-4324-9CD0-8C33F591A51B}"/>
              </a:ext>
            </a:extLst>
          </p:cNvPr>
          <p:cNvSpPr txBox="1"/>
          <p:nvPr/>
        </p:nvSpPr>
        <p:spPr>
          <a:xfrm>
            <a:off x="578770" y="2248369"/>
            <a:ext cx="10372380" cy="344914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200150" lvl="2" indent="-74295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</a:rPr>
              <a:t>Logístico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: refuerzo con personal, adaptación de PCF y sistema </a:t>
            </a:r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</a:rPr>
              <a:t>informáticos</a:t>
            </a:r>
          </a:p>
          <a:p>
            <a:pPr marL="1200150" lvl="2" indent="-74295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E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1200150" lvl="2" indent="-74295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chemeClr val="accent1">
                    <a:lumMod val="50000"/>
                  </a:schemeClr>
                </a:solidFill>
              </a:rPr>
              <a:t>Informativo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: Web </a:t>
            </a:r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</a:rPr>
              <a:t>MAPA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, jornadas informativas, línea 060</a:t>
            </a:r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  <a:p>
            <a:pPr marL="1200150" lvl="2" indent="-74295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E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200150" lvl="2" indent="-74295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chemeClr val="accent1">
                    <a:lumMod val="50000"/>
                  </a:schemeClr>
                </a:solidFill>
              </a:rPr>
              <a:t>Tipo 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</a:rPr>
              <a:t>normativo</a:t>
            </a:r>
            <a:endParaRPr lang="es-E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27FA384F-8AC3-4B30-A53A-AC47CB919A9E}"/>
              </a:ext>
            </a:extLst>
          </p:cNvPr>
          <p:cNvSpPr/>
          <p:nvPr/>
        </p:nvSpPr>
        <p:spPr>
          <a:xfrm>
            <a:off x="8985956" y="210677"/>
            <a:ext cx="2994817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 smtClean="0">
                <a:solidFill>
                  <a:schemeClr val="accent1"/>
                </a:solidFill>
              </a:rPr>
              <a:t>. Periodo transitorio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8" name="Rectángulo redondeado 8">
            <a:extLst>
              <a:ext uri="{FF2B5EF4-FFF2-40B4-BE49-F238E27FC236}">
                <a16:creationId xmlns:a16="http://schemas.microsoft.com/office/drawing/2014/main" xmlns="" id="{8D3CC75E-0277-440C-8F7F-D238DDBDAEC9}"/>
              </a:ext>
            </a:extLst>
          </p:cNvPr>
          <p:cNvSpPr/>
          <p:nvPr/>
        </p:nvSpPr>
        <p:spPr>
          <a:xfrm>
            <a:off x="578770" y="1120345"/>
            <a:ext cx="10372380" cy="7619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4. Preparación España para el final del periodo transitorio</a:t>
            </a:r>
          </a:p>
        </p:txBody>
      </p:sp>
    </p:spTree>
    <p:extLst>
      <p:ext uri="{BB962C8B-B14F-4D97-AF65-F5344CB8AC3E}">
        <p14:creationId xmlns:p14="http://schemas.microsoft.com/office/powerpoint/2010/main" val="274595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xmlns="" id="{68D88D2A-EC08-491F-A29B-D14B60B3D883}"/>
              </a:ext>
            </a:extLst>
          </p:cNvPr>
          <p:cNvSpPr txBox="1">
            <a:spLocks/>
          </p:cNvSpPr>
          <p:nvPr/>
        </p:nvSpPr>
        <p:spPr>
          <a:xfrm>
            <a:off x="1468877" y="1527243"/>
            <a:ext cx="9873574" cy="3667327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 sz="2000" b="1" dirty="0"/>
          </a:p>
          <a:p>
            <a:pPr marL="0" indent="0">
              <a:buNone/>
            </a:pPr>
            <a:r>
              <a:rPr lang="es-ES" sz="6600" b="1" dirty="0">
                <a:solidFill>
                  <a:schemeClr val="bg1"/>
                </a:solidFill>
              </a:rPr>
              <a:t>4</a:t>
            </a:r>
            <a:r>
              <a:rPr lang="es-ES" sz="6600" b="1" dirty="0" smtClean="0">
                <a:solidFill>
                  <a:schemeClr val="bg1"/>
                </a:solidFill>
              </a:rPr>
              <a:t>. </a:t>
            </a:r>
            <a:r>
              <a:rPr lang="es-ES" sz="7100" b="1" dirty="0" smtClean="0">
                <a:solidFill>
                  <a:schemeClr val="bg1"/>
                </a:solidFill>
              </a:rPr>
              <a:t>Impacto en el sector agroalimentario español</a:t>
            </a:r>
            <a:endParaRPr lang="es-ES" sz="7100" b="1" dirty="0">
              <a:solidFill>
                <a:schemeClr val="bg1"/>
              </a:solidFill>
            </a:endParaRPr>
          </a:p>
          <a:p>
            <a:pPr algn="just"/>
            <a:endParaRPr lang="es-ES" sz="1600" dirty="0">
              <a:solidFill>
                <a:schemeClr val="accent1"/>
              </a:solidFill>
            </a:endParaRPr>
          </a:p>
          <a:p>
            <a:pPr algn="just"/>
            <a:endParaRPr lang="es-ES" sz="1600" dirty="0">
              <a:solidFill>
                <a:schemeClr val="accent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FE7BD2DD-C0E0-42C0-AC55-680360AD99A6}"/>
              </a:ext>
            </a:extLst>
          </p:cNvPr>
          <p:cNvSpPr/>
          <p:nvPr/>
        </p:nvSpPr>
        <p:spPr>
          <a:xfrm>
            <a:off x="6634605" y="745523"/>
            <a:ext cx="5557395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4</a:t>
            </a:r>
            <a:r>
              <a:rPr lang="es-ES" sz="2400" b="1" dirty="0" smtClean="0">
                <a:solidFill>
                  <a:schemeClr val="accent1"/>
                </a:solidFill>
              </a:rPr>
              <a:t>. Impacto sector agroalimentario español</a:t>
            </a:r>
            <a:endParaRPr lang="es-E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2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943390" y="1605374"/>
            <a:ext cx="11248610" cy="5399186"/>
          </a:xfrm>
          <a:prstGeom prst="roundRect">
            <a:avLst>
              <a:gd name="adj" fmla="val 0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marR="53975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s-ES" sz="2000" dirty="0" smtClean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Las relaciones comerciales entre España y Reino Unido son esenciales para ambas partes.  España es el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quinto socio comercial de Reino Unido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, por detrás de Países Bajos, Francia, Irlanda y Alemania. </a:t>
            </a:r>
          </a:p>
          <a:p>
            <a:endParaRPr lang="es-ES" sz="12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El mercado británico es relevante para las exportaciones agroalimentarias españolas: el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8% 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sobre el total de las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exportaciones agroalimentarias españolas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, corresponde a exportaciones a Reino Unido, con un valor que asciende a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4.070 M€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 y con un saldo positivo de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2.917 M€.</a:t>
            </a:r>
          </a:p>
          <a:p>
            <a:pPr algn="just"/>
            <a:endParaRPr lang="es-E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España también es relevante para el abastecimiento de Reino Unido. El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9% de las importaciones realizadas por RU 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proceden de España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El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7% de las exportaciones de RU a la UE 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tienen a España como destino. </a:t>
            </a:r>
          </a:p>
          <a:p>
            <a:pPr algn="just"/>
            <a:endParaRPr lang="es-E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El sector agroalimentario de Reino Unido es muy dependiente de las importaciones, ya que su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tasa de cobertura es del 45%.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FE7BD2DD-C0E0-42C0-AC55-680360AD99A6}"/>
              </a:ext>
            </a:extLst>
          </p:cNvPr>
          <p:cNvSpPr/>
          <p:nvPr/>
        </p:nvSpPr>
        <p:spPr>
          <a:xfrm>
            <a:off x="6332103" y="800075"/>
            <a:ext cx="572672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4</a:t>
            </a:r>
            <a:r>
              <a:rPr lang="es-ES" sz="2400" b="1" dirty="0" smtClean="0">
                <a:solidFill>
                  <a:schemeClr val="accent1"/>
                </a:solidFill>
              </a:rPr>
              <a:t>. Impacto sector agroalimentario español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7" name="Rectángulo redondeado 4">
            <a:extLst>
              <a:ext uri="{FF2B5EF4-FFF2-40B4-BE49-F238E27FC236}">
                <a16:creationId xmlns:a16="http://schemas.microsoft.com/office/drawing/2014/main" xmlns="" id="{F60021B6-7B00-4381-96AC-79F71634E20E}"/>
              </a:ext>
            </a:extLst>
          </p:cNvPr>
          <p:cNvSpPr/>
          <p:nvPr/>
        </p:nvSpPr>
        <p:spPr>
          <a:xfrm>
            <a:off x="1043704" y="1379770"/>
            <a:ext cx="9929096" cy="677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1. Importancia </a:t>
            </a:r>
            <a:r>
              <a:rPr lang="es-E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comercio </a:t>
            </a:r>
            <a:r>
              <a:rPr lang="es-E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exterior </a:t>
            </a:r>
            <a:r>
              <a:rPr lang="es-E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España – Reino Unido</a:t>
            </a:r>
          </a:p>
        </p:txBody>
      </p:sp>
    </p:spTree>
    <p:extLst>
      <p:ext uri="{BB962C8B-B14F-4D97-AF65-F5344CB8AC3E}">
        <p14:creationId xmlns:p14="http://schemas.microsoft.com/office/powerpoint/2010/main" val="33071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FE7BD2DD-C0E0-42C0-AC55-680360AD99A6}"/>
              </a:ext>
            </a:extLst>
          </p:cNvPr>
          <p:cNvSpPr/>
          <p:nvPr/>
        </p:nvSpPr>
        <p:spPr>
          <a:xfrm>
            <a:off x="6403069" y="389633"/>
            <a:ext cx="572672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4</a:t>
            </a:r>
            <a:r>
              <a:rPr lang="es-ES" sz="2400" b="1" dirty="0" smtClean="0">
                <a:solidFill>
                  <a:schemeClr val="accent1"/>
                </a:solidFill>
              </a:rPr>
              <a:t>. Impacto sector agroalimentario español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7" name="Rectángulo redondeado 4">
            <a:extLst>
              <a:ext uri="{FF2B5EF4-FFF2-40B4-BE49-F238E27FC236}">
                <a16:creationId xmlns:a16="http://schemas.microsoft.com/office/drawing/2014/main" xmlns="" id="{F60021B6-7B00-4381-96AC-79F71634E20E}"/>
              </a:ext>
            </a:extLst>
          </p:cNvPr>
          <p:cNvSpPr/>
          <p:nvPr/>
        </p:nvSpPr>
        <p:spPr>
          <a:xfrm>
            <a:off x="980582" y="783319"/>
            <a:ext cx="9929096" cy="677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. </a:t>
            </a:r>
            <a:r>
              <a:rPr lang="es-E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</a:t>
            </a:r>
            <a:r>
              <a:rPr lang="es-E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omercio agroalimentario España </a:t>
            </a:r>
            <a:r>
              <a:rPr lang="es-E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– Reino Unido</a:t>
            </a:r>
          </a:p>
        </p:txBody>
      </p:sp>
      <p:pic>
        <p:nvPicPr>
          <p:cNvPr id="6" name="Marcador de conteni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252" y="1460615"/>
            <a:ext cx="8769426" cy="4811202"/>
          </a:xfrm>
        </p:spPr>
      </p:pic>
      <p:sp>
        <p:nvSpPr>
          <p:cNvPr id="8" name="Rectángulo 7"/>
          <p:cNvSpPr/>
          <p:nvPr/>
        </p:nvSpPr>
        <p:spPr>
          <a:xfrm>
            <a:off x="4802868" y="3427491"/>
            <a:ext cx="1600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 smtClean="0"/>
              <a:t>5.885 </a:t>
            </a:r>
            <a:r>
              <a:rPr lang="es-ES" sz="1200" b="1" dirty="0"/>
              <a:t>M</a:t>
            </a:r>
            <a:r>
              <a:rPr lang="es-ES" sz="1200" b="1" dirty="0" smtClean="0"/>
              <a:t>€</a:t>
            </a:r>
          </a:p>
          <a:p>
            <a:r>
              <a:rPr lang="es-ES" sz="1200" dirty="0" smtClean="0">
                <a:solidFill>
                  <a:srgbClr val="000000"/>
                </a:solidFill>
              </a:rPr>
              <a:t>•Cítricos 844M€</a:t>
            </a:r>
          </a:p>
          <a:p>
            <a:r>
              <a:rPr lang="es-ES" sz="1200" dirty="0" smtClean="0">
                <a:solidFill>
                  <a:srgbClr val="000000"/>
                </a:solidFill>
              </a:rPr>
              <a:t>•Hortalizas 565M€</a:t>
            </a:r>
          </a:p>
          <a:p>
            <a:r>
              <a:rPr lang="es-ES" sz="1200" dirty="0" smtClean="0">
                <a:solidFill>
                  <a:srgbClr val="000000"/>
                </a:solidFill>
              </a:rPr>
              <a:t>•</a:t>
            </a:r>
            <a:r>
              <a:rPr lang="es-ES" sz="1200" dirty="0">
                <a:solidFill>
                  <a:srgbClr val="000000"/>
                </a:solidFill>
              </a:rPr>
              <a:t>F. Rojos 4552M€</a:t>
            </a:r>
          </a:p>
        </p:txBody>
      </p:sp>
      <p:sp>
        <p:nvSpPr>
          <p:cNvPr id="9" name="Rectángulo 8"/>
          <p:cNvSpPr/>
          <p:nvPr/>
        </p:nvSpPr>
        <p:spPr>
          <a:xfrm>
            <a:off x="3106883" y="2545773"/>
            <a:ext cx="17976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 smtClean="0">
                <a:solidFill>
                  <a:srgbClr val="000000"/>
                </a:solidFill>
              </a:rPr>
              <a:t>4.070 </a:t>
            </a:r>
            <a:r>
              <a:rPr lang="es-ES" sz="1200" b="1" dirty="0">
                <a:solidFill>
                  <a:srgbClr val="000000"/>
                </a:solidFill>
              </a:rPr>
              <a:t>M</a:t>
            </a:r>
            <a:r>
              <a:rPr lang="es-ES" sz="1200" b="1" dirty="0" smtClean="0">
                <a:solidFill>
                  <a:srgbClr val="000000"/>
                </a:solidFill>
              </a:rPr>
              <a:t>€</a:t>
            </a:r>
          </a:p>
          <a:p>
            <a:r>
              <a:rPr lang="es-ES" sz="1200" dirty="0" smtClean="0">
                <a:solidFill>
                  <a:srgbClr val="000000"/>
                </a:solidFill>
              </a:rPr>
              <a:t>•</a:t>
            </a:r>
            <a:r>
              <a:rPr lang="es-ES" sz="1200" dirty="0">
                <a:solidFill>
                  <a:srgbClr val="000000"/>
                </a:solidFill>
              </a:rPr>
              <a:t>F. Rojos </a:t>
            </a:r>
            <a:r>
              <a:rPr lang="es-ES" sz="1200" dirty="0" smtClean="0">
                <a:solidFill>
                  <a:srgbClr val="000000"/>
                </a:solidFill>
              </a:rPr>
              <a:t>301M€</a:t>
            </a:r>
          </a:p>
          <a:p>
            <a:r>
              <a:rPr lang="es-ES" sz="1200" dirty="0" smtClean="0">
                <a:solidFill>
                  <a:srgbClr val="000000"/>
                </a:solidFill>
              </a:rPr>
              <a:t>•</a:t>
            </a:r>
            <a:r>
              <a:rPr lang="es-ES" sz="1200" dirty="0">
                <a:solidFill>
                  <a:srgbClr val="000000"/>
                </a:solidFill>
              </a:rPr>
              <a:t>Cítricos 298M</a:t>
            </a:r>
            <a:r>
              <a:rPr lang="es-ES" sz="1200" dirty="0" smtClean="0">
                <a:solidFill>
                  <a:srgbClr val="000000"/>
                </a:solidFill>
              </a:rPr>
              <a:t>€</a:t>
            </a:r>
          </a:p>
          <a:p>
            <a:r>
              <a:rPr lang="es-ES" sz="1200" dirty="0" smtClean="0">
                <a:solidFill>
                  <a:srgbClr val="000000"/>
                </a:solidFill>
              </a:rPr>
              <a:t>•</a:t>
            </a:r>
            <a:r>
              <a:rPr lang="es-ES" sz="1200" dirty="0">
                <a:solidFill>
                  <a:srgbClr val="000000"/>
                </a:solidFill>
              </a:rPr>
              <a:t>Vino y Mosto 291M€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734323" y="3979718"/>
            <a:ext cx="13703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>
                <a:solidFill>
                  <a:srgbClr val="000000"/>
                </a:solidFill>
              </a:rPr>
              <a:t>8.391 </a:t>
            </a:r>
            <a:r>
              <a:rPr lang="es-ES" sz="1200" b="1" dirty="0">
                <a:solidFill>
                  <a:srgbClr val="000000"/>
                </a:solidFill>
              </a:rPr>
              <a:t>M</a:t>
            </a:r>
            <a:r>
              <a:rPr lang="es-ES" sz="1200" b="1" dirty="0" smtClean="0">
                <a:solidFill>
                  <a:srgbClr val="000000"/>
                </a:solidFill>
              </a:rPr>
              <a:t>€</a:t>
            </a:r>
          </a:p>
          <a:p>
            <a:r>
              <a:rPr lang="es-ES" sz="1200" dirty="0" smtClean="0">
                <a:solidFill>
                  <a:srgbClr val="000000"/>
                </a:solidFill>
              </a:rPr>
              <a:t>•</a:t>
            </a:r>
            <a:r>
              <a:rPr lang="es-ES" sz="1200" dirty="0">
                <a:solidFill>
                  <a:srgbClr val="000000"/>
                </a:solidFill>
              </a:rPr>
              <a:t>Cítricos 678M</a:t>
            </a:r>
            <a:r>
              <a:rPr lang="es-ES" sz="1200" dirty="0" smtClean="0">
                <a:solidFill>
                  <a:srgbClr val="000000"/>
                </a:solidFill>
              </a:rPr>
              <a:t>€</a:t>
            </a:r>
          </a:p>
          <a:p>
            <a:r>
              <a:rPr lang="es-ES" sz="1200" dirty="0" smtClean="0">
                <a:solidFill>
                  <a:srgbClr val="000000"/>
                </a:solidFill>
              </a:rPr>
              <a:t>•</a:t>
            </a:r>
            <a:r>
              <a:rPr lang="es-ES" sz="1200" dirty="0">
                <a:solidFill>
                  <a:srgbClr val="000000"/>
                </a:solidFill>
              </a:rPr>
              <a:t>C. Porcino 586M</a:t>
            </a:r>
            <a:r>
              <a:rPr lang="es-ES" sz="1200" dirty="0" smtClean="0">
                <a:solidFill>
                  <a:srgbClr val="000000"/>
                </a:solidFill>
              </a:rPr>
              <a:t>€</a:t>
            </a:r>
          </a:p>
          <a:p>
            <a:r>
              <a:rPr lang="es-ES" sz="1200" dirty="0" smtClean="0">
                <a:solidFill>
                  <a:srgbClr val="000000"/>
                </a:solidFill>
              </a:rPr>
              <a:t>•</a:t>
            </a:r>
            <a:r>
              <a:rPr lang="es-ES" sz="1200" dirty="0">
                <a:solidFill>
                  <a:srgbClr val="000000"/>
                </a:solidFill>
              </a:rPr>
              <a:t>Hortalizas 391M€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6147487" y="4838259"/>
            <a:ext cx="14962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 smtClean="0">
                <a:solidFill>
                  <a:srgbClr val="000000"/>
                </a:solidFill>
              </a:rPr>
              <a:t>5.275 </a:t>
            </a:r>
            <a:r>
              <a:rPr lang="es-ES" sz="1200" b="1" dirty="0">
                <a:solidFill>
                  <a:srgbClr val="000000"/>
                </a:solidFill>
              </a:rPr>
              <a:t>M</a:t>
            </a:r>
            <a:r>
              <a:rPr lang="es-ES" sz="1200" b="1" dirty="0" smtClean="0">
                <a:solidFill>
                  <a:srgbClr val="000000"/>
                </a:solidFill>
              </a:rPr>
              <a:t>€</a:t>
            </a:r>
          </a:p>
          <a:p>
            <a:r>
              <a:rPr lang="es-ES" sz="1200" dirty="0" smtClean="0">
                <a:solidFill>
                  <a:srgbClr val="000000"/>
                </a:solidFill>
              </a:rPr>
              <a:t>•</a:t>
            </a:r>
            <a:r>
              <a:rPr lang="es-ES" sz="1200" dirty="0">
                <a:solidFill>
                  <a:srgbClr val="000000"/>
                </a:solidFill>
              </a:rPr>
              <a:t>A. de oliva 892M</a:t>
            </a:r>
            <a:r>
              <a:rPr lang="es-ES" sz="1200" dirty="0" smtClean="0">
                <a:solidFill>
                  <a:srgbClr val="000000"/>
                </a:solidFill>
              </a:rPr>
              <a:t>€</a:t>
            </a:r>
          </a:p>
          <a:p>
            <a:r>
              <a:rPr lang="es-ES" sz="1200" dirty="0" smtClean="0">
                <a:solidFill>
                  <a:srgbClr val="000000"/>
                </a:solidFill>
              </a:rPr>
              <a:t>•</a:t>
            </a:r>
            <a:r>
              <a:rPr lang="es-ES" sz="1200" dirty="0">
                <a:solidFill>
                  <a:srgbClr val="000000"/>
                </a:solidFill>
              </a:rPr>
              <a:t>C. Porcino 363M</a:t>
            </a:r>
            <a:r>
              <a:rPr lang="es-ES" sz="1200" dirty="0" smtClean="0">
                <a:solidFill>
                  <a:srgbClr val="000000"/>
                </a:solidFill>
              </a:rPr>
              <a:t>€</a:t>
            </a:r>
          </a:p>
          <a:p>
            <a:r>
              <a:rPr lang="es-ES" sz="1200" dirty="0" smtClean="0">
                <a:solidFill>
                  <a:srgbClr val="000000"/>
                </a:solidFill>
              </a:rPr>
              <a:t>•</a:t>
            </a:r>
            <a:r>
              <a:rPr lang="es-ES" sz="1200" dirty="0">
                <a:solidFill>
                  <a:srgbClr val="000000"/>
                </a:solidFill>
              </a:rPr>
              <a:t>Moluscos 343M€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1186133" y="5303949"/>
            <a:ext cx="15835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>
                <a:solidFill>
                  <a:srgbClr val="000000"/>
                </a:solidFill>
              </a:rPr>
              <a:t>5.049 </a:t>
            </a:r>
            <a:r>
              <a:rPr lang="pt-BR" sz="1200" b="1" dirty="0">
                <a:solidFill>
                  <a:srgbClr val="000000"/>
                </a:solidFill>
              </a:rPr>
              <a:t>M</a:t>
            </a:r>
            <a:r>
              <a:rPr lang="pt-BR" sz="1200" b="1" dirty="0" smtClean="0">
                <a:solidFill>
                  <a:srgbClr val="000000"/>
                </a:solidFill>
              </a:rPr>
              <a:t>€</a:t>
            </a:r>
          </a:p>
          <a:p>
            <a:r>
              <a:rPr lang="pt-BR" sz="1200" dirty="0" smtClean="0">
                <a:solidFill>
                  <a:srgbClr val="000000"/>
                </a:solidFill>
              </a:rPr>
              <a:t>•</a:t>
            </a:r>
            <a:r>
              <a:rPr lang="pt-BR" sz="1200" dirty="0">
                <a:solidFill>
                  <a:srgbClr val="000000"/>
                </a:solidFill>
              </a:rPr>
              <a:t>A. de oliva 277M</a:t>
            </a:r>
            <a:r>
              <a:rPr lang="pt-BR" sz="1200" dirty="0" smtClean="0">
                <a:solidFill>
                  <a:srgbClr val="000000"/>
                </a:solidFill>
              </a:rPr>
              <a:t>€</a:t>
            </a:r>
          </a:p>
          <a:p>
            <a:r>
              <a:rPr lang="pt-BR" sz="1200" dirty="0" smtClean="0">
                <a:solidFill>
                  <a:srgbClr val="000000"/>
                </a:solidFill>
              </a:rPr>
              <a:t>•</a:t>
            </a:r>
            <a:r>
              <a:rPr lang="pt-BR" sz="1200" dirty="0">
                <a:solidFill>
                  <a:srgbClr val="000000"/>
                </a:solidFill>
              </a:rPr>
              <a:t>C. Porcino 269M</a:t>
            </a:r>
            <a:r>
              <a:rPr lang="pt-BR" sz="1200" dirty="0" smtClean="0">
                <a:solidFill>
                  <a:srgbClr val="000000"/>
                </a:solidFill>
              </a:rPr>
              <a:t>€</a:t>
            </a:r>
          </a:p>
          <a:p>
            <a:r>
              <a:rPr lang="pt-BR" sz="1200" dirty="0" smtClean="0">
                <a:solidFill>
                  <a:srgbClr val="000000"/>
                </a:solidFill>
              </a:rPr>
              <a:t>•</a:t>
            </a:r>
            <a:r>
              <a:rPr lang="pt-BR" sz="1200" dirty="0">
                <a:solidFill>
                  <a:srgbClr val="000000"/>
                </a:solidFill>
              </a:rPr>
              <a:t>C. Bovino 243M€</a:t>
            </a:r>
          </a:p>
        </p:txBody>
      </p:sp>
      <p:cxnSp>
        <p:nvCxnSpPr>
          <p:cNvPr id="14" name="Conector recto de flecha 13"/>
          <p:cNvCxnSpPr/>
          <p:nvPr/>
        </p:nvCxnSpPr>
        <p:spPr bwMode="auto">
          <a:xfrm flipV="1">
            <a:off x="3731285" y="3883056"/>
            <a:ext cx="650332" cy="15827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407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onector recto de flecha 14"/>
          <p:cNvCxnSpPr/>
          <p:nvPr/>
        </p:nvCxnSpPr>
        <p:spPr bwMode="auto">
          <a:xfrm flipV="1">
            <a:off x="3858322" y="4684635"/>
            <a:ext cx="820072" cy="8254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407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onector recto de flecha 15"/>
          <p:cNvCxnSpPr/>
          <p:nvPr/>
        </p:nvCxnSpPr>
        <p:spPr bwMode="auto">
          <a:xfrm flipH="1" flipV="1">
            <a:off x="2917839" y="5480269"/>
            <a:ext cx="710480" cy="147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407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Conector recto de flecha 16"/>
          <p:cNvCxnSpPr/>
          <p:nvPr/>
        </p:nvCxnSpPr>
        <p:spPr bwMode="auto">
          <a:xfrm flipV="1">
            <a:off x="4205969" y="5090326"/>
            <a:ext cx="1990792" cy="4272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407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ector recto de flecha 17"/>
          <p:cNvCxnSpPr/>
          <p:nvPr/>
        </p:nvCxnSpPr>
        <p:spPr bwMode="auto">
          <a:xfrm flipV="1">
            <a:off x="4013798" y="4356726"/>
            <a:ext cx="1855918" cy="11383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407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9" name="Imagen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2425" y="2026421"/>
            <a:ext cx="576262" cy="534217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4509" y="3020718"/>
            <a:ext cx="540326" cy="361036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0065" y="3650766"/>
            <a:ext cx="472239" cy="314254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76736" y="4997256"/>
            <a:ext cx="547687" cy="364461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66493" y="4499297"/>
            <a:ext cx="586220" cy="34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58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1043704" y="1594222"/>
            <a:ext cx="11248610" cy="5399186"/>
          </a:xfrm>
          <a:prstGeom prst="roundRect">
            <a:avLst>
              <a:gd name="adj" fmla="val 0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marR="53975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s-ES" sz="2000" dirty="0" smtClean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FE7BD2DD-C0E0-42C0-AC55-680360AD99A6}"/>
              </a:ext>
            </a:extLst>
          </p:cNvPr>
          <p:cNvSpPr/>
          <p:nvPr/>
        </p:nvSpPr>
        <p:spPr>
          <a:xfrm>
            <a:off x="6287498" y="550314"/>
            <a:ext cx="572672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4</a:t>
            </a:r>
            <a:r>
              <a:rPr lang="es-ES" sz="2400" b="1" dirty="0" smtClean="0">
                <a:solidFill>
                  <a:schemeClr val="accent1"/>
                </a:solidFill>
              </a:rPr>
              <a:t>. Impacto sector agroalimentario español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6" name="Rectángulo redondeado 4">
            <a:extLst>
              <a:ext uri="{FF2B5EF4-FFF2-40B4-BE49-F238E27FC236}">
                <a16:creationId xmlns:a16="http://schemas.microsoft.com/office/drawing/2014/main" xmlns="" id="{F60021B6-7B00-4381-96AC-79F71634E20E}"/>
              </a:ext>
            </a:extLst>
          </p:cNvPr>
          <p:cNvSpPr/>
          <p:nvPr/>
        </p:nvSpPr>
        <p:spPr>
          <a:xfrm>
            <a:off x="924137" y="1075892"/>
            <a:ext cx="9929096" cy="677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. </a:t>
            </a:r>
            <a:r>
              <a:rPr lang="es-E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</a:t>
            </a:r>
            <a:r>
              <a:rPr lang="es-E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omercio agroalimentario España </a:t>
            </a:r>
            <a:r>
              <a:rPr lang="es-E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– Reino Unido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7FCCB4D8-149A-425C-B303-1925E37828F8}"/>
              </a:ext>
            </a:extLst>
          </p:cNvPr>
          <p:cNvSpPr/>
          <p:nvPr/>
        </p:nvSpPr>
        <p:spPr>
          <a:xfrm>
            <a:off x="924137" y="2002849"/>
            <a:ext cx="9929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chemeClr val="accent1">
                    <a:lumMod val="75000"/>
                  </a:schemeClr>
                </a:solidFill>
              </a:rPr>
              <a:t>Principales productos exportados a Reino Unido Año </a:t>
            </a:r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</a:rPr>
              <a:t>2018</a:t>
            </a:r>
            <a:endParaRPr lang="es-E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Marcador de contenido 10"/>
          <p:cNvSpPr txBox="1">
            <a:spLocks/>
          </p:cNvSpPr>
          <p:nvPr/>
        </p:nvSpPr>
        <p:spPr bwMode="auto">
          <a:xfrm>
            <a:off x="924137" y="1665384"/>
            <a:ext cx="11605156" cy="479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31185" indent="-331185" algn="l" defTabSz="883649" rtl="0" fontAlgn="base">
              <a:spcBef>
                <a:spcPct val="20000"/>
              </a:spcBef>
              <a:spcAft>
                <a:spcPct val="0"/>
              </a:spcAft>
              <a:buChar char="•"/>
              <a:defRPr sz="31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8056" indent="-275499" algn="l" defTabSz="883649" rtl="0" fontAlgn="base">
              <a:spcBef>
                <a:spcPct val="20000"/>
              </a:spcBef>
              <a:spcAft>
                <a:spcPct val="0"/>
              </a:spcAft>
              <a:buChar char="–"/>
              <a:defRPr sz="2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4928" indent="-221279" algn="l" defTabSz="883649" rtl="0" fontAlgn="base">
              <a:spcBef>
                <a:spcPct val="20000"/>
              </a:spcBef>
              <a:spcAft>
                <a:spcPct val="0"/>
              </a:spcAft>
              <a:buChar char="•"/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85" indent="-221279" algn="l" defTabSz="883649" rtl="0" fontAlgn="base">
              <a:spcBef>
                <a:spcPct val="20000"/>
              </a:spcBef>
              <a:spcAft>
                <a:spcPct val="0"/>
              </a:spcAft>
              <a:buChar char="–"/>
              <a:defRPr sz="1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88577" indent="-219813" algn="l" defTabSz="883649" rtl="0" fontAlgn="base">
              <a:spcBef>
                <a:spcPct val="20000"/>
              </a:spcBef>
              <a:spcAft>
                <a:spcPct val="0"/>
              </a:spcAft>
              <a:buChar char="»"/>
              <a:defRPr sz="1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				</a:t>
            </a: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M€ 	t 	€/Kg 	Evolución	   Cuota (%)*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				(2017/2018)%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 Frutos rojos, kiwi y caqui (0810) 	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311,92 	74.831 	4,17 	  3,9 	      8%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 Vino y mosto (2204)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311,28 	135.220 	2,30	 -2,4 	      8%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 Cítricos (0805)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288,49 	288.498 	1,00 	 -4,0 	      7%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 Hortalizas frescas o refrigeradas (Espárragos, Berenjenas, Pimientos y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aceitunas) (0709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			230,86 	206.090 	1,12 	  2,4 	      6%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 Aceite de oliva (1509 y 1510)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163,09 	49.448 	3,30	 -4,4 	      4%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 Coles y coliflores (0704)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143,55 	26.044 	1,14 	 -9,7 	      4%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 Uvas y pasas (0806)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136,21 	64.844 	2,10 	  22,5 	      3%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 Tomates frescos o refrigerados (0702)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121,53 	112.025 	1,08	 -11,4	      3%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9 Albaricoques, cerezas, 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melocotones y ciruelas (0809)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121,48	 84.753 	1,43 	  -7,0 	      3%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 Lechugas y achicorias (0705) 	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120,17 	129.548 	0,93 	   7,3 	      3%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*Respecto al total de productos agroalimentarios y pesqueros exportados por España a R.U</a:t>
            </a: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Fuente: Informe Bilateral: INFORME BILATERAL DE COMERCIO EXTERIOR AGROALIMENTARIO Y PESQUERO: REINO UNIDO” (MAPA)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71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1043704" y="1594222"/>
            <a:ext cx="11248610" cy="5399186"/>
          </a:xfrm>
          <a:prstGeom prst="roundRect">
            <a:avLst>
              <a:gd name="adj" fmla="val 0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marR="53975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s-ES" sz="2000" dirty="0" smtClean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FE7BD2DD-C0E0-42C0-AC55-680360AD99A6}"/>
              </a:ext>
            </a:extLst>
          </p:cNvPr>
          <p:cNvSpPr/>
          <p:nvPr/>
        </p:nvSpPr>
        <p:spPr>
          <a:xfrm>
            <a:off x="6465271" y="567966"/>
            <a:ext cx="572672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4</a:t>
            </a:r>
            <a:r>
              <a:rPr lang="es-ES" sz="2400" b="1" dirty="0" smtClean="0">
                <a:solidFill>
                  <a:schemeClr val="accent1"/>
                </a:solidFill>
              </a:rPr>
              <a:t>. Impacto sector agroalimentario español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6" name="Rectángulo redondeado 4">
            <a:extLst>
              <a:ext uri="{FF2B5EF4-FFF2-40B4-BE49-F238E27FC236}">
                <a16:creationId xmlns:a16="http://schemas.microsoft.com/office/drawing/2014/main" xmlns="" id="{F60021B6-7B00-4381-96AC-79F71634E20E}"/>
              </a:ext>
            </a:extLst>
          </p:cNvPr>
          <p:cNvSpPr/>
          <p:nvPr/>
        </p:nvSpPr>
        <p:spPr>
          <a:xfrm>
            <a:off x="924137" y="1075892"/>
            <a:ext cx="9929096" cy="677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</a:t>
            </a:r>
            <a:r>
              <a:rPr lang="es-E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. </a:t>
            </a:r>
            <a:r>
              <a:rPr lang="es-E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</a:t>
            </a:r>
            <a:r>
              <a:rPr lang="es-E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omercio agroalimentario España </a:t>
            </a:r>
            <a:r>
              <a:rPr lang="es-E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– Reino Unido</a:t>
            </a:r>
          </a:p>
        </p:txBody>
      </p:sp>
      <p:sp>
        <p:nvSpPr>
          <p:cNvPr id="7" name="Marcador de contenido 10"/>
          <p:cNvSpPr txBox="1">
            <a:spLocks/>
          </p:cNvSpPr>
          <p:nvPr/>
        </p:nvSpPr>
        <p:spPr bwMode="auto">
          <a:xfrm>
            <a:off x="924137" y="1753188"/>
            <a:ext cx="11896368" cy="479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  <a:normAutofit/>
          </a:bodyPr>
          <a:lstStyle>
            <a:lvl1pPr marL="331185" indent="-331185" algn="l" defTabSz="883649" rtl="0" fontAlgn="base">
              <a:spcBef>
                <a:spcPct val="20000"/>
              </a:spcBef>
              <a:spcAft>
                <a:spcPct val="0"/>
              </a:spcAft>
              <a:buChar char="•"/>
              <a:defRPr sz="31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8056" indent="-275499" algn="l" defTabSz="883649" rtl="0" fontAlgn="base">
              <a:spcBef>
                <a:spcPct val="20000"/>
              </a:spcBef>
              <a:spcAft>
                <a:spcPct val="0"/>
              </a:spcAft>
              <a:buChar char="–"/>
              <a:defRPr sz="2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4928" indent="-221279" algn="l" defTabSz="883649" rtl="0" fontAlgn="base">
              <a:spcBef>
                <a:spcPct val="20000"/>
              </a:spcBef>
              <a:spcAft>
                <a:spcPct val="0"/>
              </a:spcAft>
              <a:buChar char="•"/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85" indent="-221279" algn="l" defTabSz="883649" rtl="0" fontAlgn="base">
              <a:spcBef>
                <a:spcPct val="20000"/>
              </a:spcBef>
              <a:spcAft>
                <a:spcPct val="0"/>
              </a:spcAft>
              <a:buChar char="–"/>
              <a:defRPr sz="1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88577" indent="-219813" algn="l" defTabSz="883649" rtl="0" fontAlgn="base">
              <a:spcBef>
                <a:spcPct val="20000"/>
              </a:spcBef>
              <a:spcAft>
                <a:spcPct val="0"/>
              </a:spcAft>
              <a:buChar char="»"/>
              <a:defRPr sz="1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		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</a:t>
            </a: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M€ 	t 	€/Kg 	Evolución	   Cuota (%)*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				(2017/2018)%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 Bebidas espirituosas (2208) 		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234,59 	49.177 	4,717 	 -0,2 	      21%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 Pescado fresco o refrigerado (0302)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71,61 	14.127 	5,07	 -9,3	      6%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 Crustáceos (0306)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71,11 	7.920 	8,98	 -10,2 	      6%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 Preparaciones alimenticias (2106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	64,48 	22,945	2,81 	  37,3 	      6%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 Azúcar (1701)	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54,12 	159.708 	0,34	  38,4	      5%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 Quesos (0406)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34,44 	10.950 	3,15	   7,5	      3%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 Productos a base de cereales (1904)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30,93 	14.007	2,21 	  30,3	      3%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 Moluscos (0307)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30,34	4.559 	6,65	 -26,7	      3%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9 Patatas (0701)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29,16	 66.077 	0,44 	  10,8	      3%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 Carne de ave (0207) 		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28,83	18.932 	1,52 	  - 7,1 	      3%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*Respecto al total de productos agroalimentarios y pesqueros importados por España de R.U</a:t>
            </a: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Fuente: Informe Bilateral: INFORME BILATERAL DE COMERCIO EXTERIOR AGROALIMENTARIO Y PESQUERO: REINO UNIDO” (MAPA)</a:t>
            </a: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88364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7FCCB4D8-149A-425C-B303-1925E37828F8}"/>
              </a:ext>
            </a:extLst>
          </p:cNvPr>
          <p:cNvSpPr/>
          <p:nvPr/>
        </p:nvSpPr>
        <p:spPr>
          <a:xfrm>
            <a:off x="1043704" y="1845709"/>
            <a:ext cx="98095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accent1">
                    <a:lumMod val="75000"/>
                  </a:schemeClr>
                </a:solidFill>
              </a:rPr>
              <a:t>Principales productos </a:t>
            </a:r>
            <a:r>
              <a:rPr lang="es-ES" sz="1600" b="1" dirty="0" smtClean="0">
                <a:solidFill>
                  <a:schemeClr val="accent1">
                    <a:lumMod val="75000"/>
                  </a:schemeClr>
                </a:solidFill>
              </a:rPr>
              <a:t>importados de </a:t>
            </a:r>
            <a:r>
              <a:rPr lang="es-ES" sz="1600" b="1" dirty="0">
                <a:solidFill>
                  <a:schemeClr val="accent1">
                    <a:lumMod val="75000"/>
                  </a:schemeClr>
                </a:solidFill>
              </a:rPr>
              <a:t>Reino Unido Año </a:t>
            </a:r>
            <a:r>
              <a:rPr lang="es-ES" sz="1600" b="1" dirty="0" smtClean="0">
                <a:solidFill>
                  <a:schemeClr val="accent1">
                    <a:lumMod val="75000"/>
                  </a:schemeClr>
                </a:solidFill>
              </a:rPr>
              <a:t>2018</a:t>
            </a:r>
            <a:endParaRPr lang="es-E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98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1043704" y="1594222"/>
            <a:ext cx="11248610" cy="5399186"/>
          </a:xfrm>
          <a:prstGeom prst="roundRect">
            <a:avLst>
              <a:gd name="adj" fmla="val 0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marR="53975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s-ES" sz="2000" dirty="0" smtClean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FE7BD2DD-C0E0-42C0-AC55-680360AD99A6}"/>
              </a:ext>
            </a:extLst>
          </p:cNvPr>
          <p:cNvSpPr/>
          <p:nvPr/>
        </p:nvSpPr>
        <p:spPr>
          <a:xfrm>
            <a:off x="6298649" y="534744"/>
            <a:ext cx="572672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4</a:t>
            </a:r>
            <a:r>
              <a:rPr lang="es-ES" sz="2400" b="1" dirty="0" smtClean="0">
                <a:solidFill>
                  <a:schemeClr val="accent1"/>
                </a:solidFill>
              </a:rPr>
              <a:t>. Impacto sector agroalimentario español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6" name="Rectángulo redondeado 4">
            <a:extLst>
              <a:ext uri="{FF2B5EF4-FFF2-40B4-BE49-F238E27FC236}">
                <a16:creationId xmlns:a16="http://schemas.microsoft.com/office/drawing/2014/main" xmlns="" id="{F60021B6-7B00-4381-96AC-79F71634E20E}"/>
              </a:ext>
            </a:extLst>
          </p:cNvPr>
          <p:cNvSpPr/>
          <p:nvPr/>
        </p:nvSpPr>
        <p:spPr>
          <a:xfrm>
            <a:off x="924137" y="1075892"/>
            <a:ext cx="9929096" cy="677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3. Futura relación con Reino Unido</a:t>
            </a:r>
            <a:endParaRPr lang="es-E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Marcador de contenido 10"/>
          <p:cNvSpPr txBox="1">
            <a:spLocks/>
          </p:cNvSpPr>
          <p:nvPr/>
        </p:nvSpPr>
        <p:spPr bwMode="auto">
          <a:xfrm>
            <a:off x="924137" y="1753188"/>
            <a:ext cx="9929096" cy="479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  <a:normAutofit/>
          </a:bodyPr>
          <a:lstStyle>
            <a:lvl1pPr marL="331185" indent="-331185" algn="l" defTabSz="883649" rtl="0" fontAlgn="base">
              <a:spcBef>
                <a:spcPct val="20000"/>
              </a:spcBef>
              <a:spcAft>
                <a:spcPct val="0"/>
              </a:spcAft>
              <a:buChar char="•"/>
              <a:defRPr sz="31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8056" indent="-275499" algn="l" defTabSz="883649" rtl="0" fontAlgn="base">
              <a:spcBef>
                <a:spcPct val="20000"/>
              </a:spcBef>
              <a:spcAft>
                <a:spcPct val="0"/>
              </a:spcAft>
              <a:buChar char="–"/>
              <a:defRPr sz="2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4928" indent="-221279" algn="l" defTabSz="883649" rtl="0" fontAlgn="base">
              <a:spcBef>
                <a:spcPct val="20000"/>
              </a:spcBef>
              <a:spcAft>
                <a:spcPct val="0"/>
              </a:spcAft>
              <a:buChar char="•"/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85" indent="-221279" algn="l" defTabSz="883649" rtl="0" fontAlgn="base">
              <a:spcBef>
                <a:spcPct val="20000"/>
              </a:spcBef>
              <a:spcAft>
                <a:spcPct val="0"/>
              </a:spcAft>
              <a:buChar char="–"/>
              <a:defRPr sz="1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88577" indent="-219813" algn="l" defTabSz="883649" rtl="0" fontAlgn="base">
              <a:spcBef>
                <a:spcPct val="20000"/>
              </a:spcBef>
              <a:spcAft>
                <a:spcPct val="0"/>
              </a:spcAft>
              <a:buChar char="»"/>
              <a:defRPr sz="1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539750" indent="-457200" defTabSz="9144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Acuerdo de Libre Comercio </a:t>
            </a:r>
            <a:endParaRPr lang="es-ES" sz="2800" dirty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539750" indent="-457200" defTabSz="9144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endParaRPr lang="es-ES" sz="2800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539750" indent="-457200" defTabSz="9144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Acuerdo bajo las </a:t>
            </a:r>
            <a:r>
              <a:rPr lang="es-ES" sz="28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condiciones que la Organización Mundial del 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Comercio:</a:t>
            </a:r>
          </a:p>
          <a:p>
            <a:pPr marL="844071" marR="539750" lvl="1" indent="-457200" defTabSz="9144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Arancel Global Común</a:t>
            </a:r>
          </a:p>
          <a:p>
            <a:pPr marL="844071" marR="539750" lvl="1" indent="-457200" defTabSz="9144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Aranceles sobre bienes sensibles</a:t>
            </a:r>
            <a:endParaRPr lang="es-ES" sz="2400" dirty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9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1043704" y="1594222"/>
            <a:ext cx="11248610" cy="5399186"/>
          </a:xfrm>
          <a:prstGeom prst="roundRect">
            <a:avLst>
              <a:gd name="adj" fmla="val 0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marR="53975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s-ES" sz="2000" dirty="0" smtClean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FE7BD2DD-C0E0-42C0-AC55-680360AD99A6}"/>
              </a:ext>
            </a:extLst>
          </p:cNvPr>
          <p:cNvSpPr/>
          <p:nvPr/>
        </p:nvSpPr>
        <p:spPr>
          <a:xfrm>
            <a:off x="6465271" y="534744"/>
            <a:ext cx="572672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4</a:t>
            </a:r>
            <a:r>
              <a:rPr lang="es-ES" sz="2400" b="1" dirty="0" smtClean="0">
                <a:solidFill>
                  <a:schemeClr val="accent1"/>
                </a:solidFill>
              </a:rPr>
              <a:t>. Impacto sector agroalimentario español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6" name="Rectángulo redondeado 4">
            <a:extLst>
              <a:ext uri="{FF2B5EF4-FFF2-40B4-BE49-F238E27FC236}">
                <a16:creationId xmlns:a16="http://schemas.microsoft.com/office/drawing/2014/main" xmlns="" id="{F60021B6-7B00-4381-96AC-79F71634E20E}"/>
              </a:ext>
            </a:extLst>
          </p:cNvPr>
          <p:cNvSpPr/>
          <p:nvPr/>
        </p:nvSpPr>
        <p:spPr>
          <a:xfrm>
            <a:off x="924137" y="1075892"/>
            <a:ext cx="9929096" cy="677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4</a:t>
            </a:r>
            <a:r>
              <a:rPr lang="es-E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. Impacto en el sector agroalimentario</a:t>
            </a:r>
            <a:endParaRPr lang="es-E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Marcador de contenido 10"/>
          <p:cNvSpPr txBox="1">
            <a:spLocks/>
          </p:cNvSpPr>
          <p:nvPr/>
        </p:nvSpPr>
        <p:spPr bwMode="auto">
          <a:xfrm>
            <a:off x="924137" y="1753188"/>
            <a:ext cx="9789019" cy="479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  <a:normAutofit fontScale="92500"/>
          </a:bodyPr>
          <a:lstStyle>
            <a:lvl1pPr marL="331185" indent="-331185" algn="l" defTabSz="883649" rtl="0" fontAlgn="base">
              <a:spcBef>
                <a:spcPct val="20000"/>
              </a:spcBef>
              <a:spcAft>
                <a:spcPct val="0"/>
              </a:spcAft>
              <a:buChar char="•"/>
              <a:defRPr sz="31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8056" indent="-275499" algn="l" defTabSz="883649" rtl="0" fontAlgn="base">
              <a:spcBef>
                <a:spcPct val="20000"/>
              </a:spcBef>
              <a:spcAft>
                <a:spcPct val="0"/>
              </a:spcAft>
              <a:buChar char="–"/>
              <a:defRPr sz="2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4928" indent="-221279" algn="l" defTabSz="883649" rtl="0" fontAlgn="base">
              <a:spcBef>
                <a:spcPct val="20000"/>
              </a:spcBef>
              <a:spcAft>
                <a:spcPct val="0"/>
              </a:spcAft>
              <a:buChar char="•"/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85" indent="-221279" algn="l" defTabSz="883649" rtl="0" fontAlgn="base">
              <a:spcBef>
                <a:spcPct val="20000"/>
              </a:spcBef>
              <a:spcAft>
                <a:spcPct val="0"/>
              </a:spcAft>
              <a:buChar char="–"/>
              <a:defRPr sz="1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88577" indent="-219813" algn="l" defTabSz="883649" rtl="0" fontAlgn="base">
              <a:spcBef>
                <a:spcPct val="20000"/>
              </a:spcBef>
              <a:spcAft>
                <a:spcPct val="0"/>
              </a:spcAft>
              <a:buChar char="»"/>
              <a:defRPr sz="1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539750" indent="-514350" algn="just" defTabSz="9144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Hay cambios inevitables por la salida de RU de la UE: 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HAY QUE PREPARARSE</a:t>
            </a:r>
          </a:p>
          <a:p>
            <a:pPr marL="457200" marR="539750" indent="-457200" algn="just" defTabSz="9144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Pérdida de competitividad por imposición de aranceles</a:t>
            </a:r>
          </a:p>
          <a:p>
            <a:pPr marL="457200" marR="539750" indent="-457200" algn="just" defTabSz="9144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Sobre oferta en el mercado comunitario </a:t>
            </a:r>
          </a:p>
          <a:p>
            <a:pPr marL="457200" marR="539750" indent="-457200" algn="just" defTabSz="9144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" sz="28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Competencia para determinados productos españoles de productos de terceros países con acuerdos preferenciales con Reino Unido 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(Marruecos, Túnez, Sudáfrica…)</a:t>
            </a:r>
            <a:endParaRPr lang="es-ES" sz="2800" dirty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539750" indent="-457200" defTabSz="9144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ES" sz="2800" dirty="0" smtClean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22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05016" y="1820562"/>
            <a:ext cx="101160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xmlns="" id="{68D88D2A-EC08-491F-A29B-D14B60B3D883}"/>
              </a:ext>
            </a:extLst>
          </p:cNvPr>
          <p:cNvSpPr txBox="1">
            <a:spLocks/>
          </p:cNvSpPr>
          <p:nvPr/>
        </p:nvSpPr>
        <p:spPr>
          <a:xfrm>
            <a:off x="838200" y="1273216"/>
            <a:ext cx="10515600" cy="4815070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ES" sz="36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ES" sz="3600" b="1" dirty="0">
                <a:solidFill>
                  <a:schemeClr val="bg1"/>
                </a:solidFill>
              </a:rPr>
              <a:t>1. </a:t>
            </a:r>
            <a:r>
              <a:rPr lang="es-ES" sz="3600" b="1" dirty="0" smtClean="0">
                <a:solidFill>
                  <a:schemeClr val="bg1"/>
                </a:solidFill>
              </a:rPr>
              <a:t>Antecedentes Brexit</a:t>
            </a:r>
            <a:endParaRPr lang="es-ES" sz="36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ES" sz="3600" b="1" dirty="0">
                <a:solidFill>
                  <a:schemeClr val="bg1"/>
                </a:solidFill>
              </a:rPr>
              <a:t>2</a:t>
            </a:r>
            <a:r>
              <a:rPr lang="es-ES" sz="3600" b="1" dirty="0" smtClean="0">
                <a:solidFill>
                  <a:schemeClr val="bg1"/>
                </a:solidFill>
              </a:rPr>
              <a:t>. </a:t>
            </a:r>
            <a:r>
              <a:rPr lang="es-ES" sz="3600" b="1" dirty="0">
                <a:solidFill>
                  <a:schemeClr val="bg1"/>
                </a:solidFill>
              </a:rPr>
              <a:t>Brexit</a:t>
            </a:r>
          </a:p>
          <a:p>
            <a:pPr marL="0" indent="0" algn="just">
              <a:buNone/>
            </a:pPr>
            <a:r>
              <a:rPr lang="es-ES" sz="3600" b="1" dirty="0">
                <a:solidFill>
                  <a:schemeClr val="bg1"/>
                </a:solidFill>
              </a:rPr>
              <a:t>3</a:t>
            </a:r>
            <a:r>
              <a:rPr lang="es-ES" sz="3600" b="1" dirty="0" smtClean="0">
                <a:solidFill>
                  <a:schemeClr val="bg1"/>
                </a:solidFill>
              </a:rPr>
              <a:t>. </a:t>
            </a:r>
            <a:r>
              <a:rPr lang="es-ES" sz="3600" b="1" dirty="0">
                <a:solidFill>
                  <a:schemeClr val="bg1"/>
                </a:solidFill>
              </a:rPr>
              <a:t>¿Qué pasa después del Brexit?</a:t>
            </a:r>
          </a:p>
          <a:p>
            <a:pPr marL="0" indent="0" algn="just">
              <a:buNone/>
            </a:pPr>
            <a:r>
              <a:rPr lang="es-ES" sz="3600" b="1" dirty="0">
                <a:solidFill>
                  <a:schemeClr val="bg1"/>
                </a:solidFill>
              </a:rPr>
              <a:t>4</a:t>
            </a:r>
            <a:r>
              <a:rPr lang="es-ES" sz="3600" b="1" dirty="0" smtClean="0">
                <a:solidFill>
                  <a:schemeClr val="bg1"/>
                </a:solidFill>
              </a:rPr>
              <a:t>. Impacto en el sector agroalimentario español</a:t>
            </a:r>
            <a:endParaRPr lang="es-ES" sz="3600" b="1" dirty="0">
              <a:solidFill>
                <a:schemeClr val="bg1"/>
              </a:solidFill>
            </a:endParaRPr>
          </a:p>
          <a:p>
            <a:pPr algn="just"/>
            <a:endParaRPr lang="es-ES" sz="2400" b="1" dirty="0"/>
          </a:p>
          <a:p>
            <a:pPr algn="just"/>
            <a:endParaRPr lang="es-ES" sz="2400" b="1" dirty="0"/>
          </a:p>
          <a:p>
            <a:pPr algn="just"/>
            <a:endParaRPr lang="es-ES" sz="4800" b="1" dirty="0">
              <a:solidFill>
                <a:schemeClr val="bg1"/>
              </a:solidFill>
            </a:endParaRPr>
          </a:p>
          <a:p>
            <a:pPr algn="just"/>
            <a:endParaRPr lang="es-ES" sz="1600" dirty="0">
              <a:solidFill>
                <a:schemeClr val="accent1"/>
              </a:solidFill>
            </a:endParaRPr>
          </a:p>
          <a:p>
            <a:pPr algn="just"/>
            <a:endParaRPr lang="es-ES" sz="1600" dirty="0">
              <a:solidFill>
                <a:schemeClr val="accent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CCFA7372-B3EA-4A35-A837-C05AFEFB186F}"/>
              </a:ext>
            </a:extLst>
          </p:cNvPr>
          <p:cNvSpPr/>
          <p:nvPr/>
        </p:nvSpPr>
        <p:spPr>
          <a:xfrm>
            <a:off x="10282135" y="210677"/>
            <a:ext cx="1698637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25822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1043704" y="1594222"/>
            <a:ext cx="11248610" cy="5399186"/>
          </a:xfrm>
          <a:prstGeom prst="roundRect">
            <a:avLst>
              <a:gd name="adj" fmla="val 0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marR="53975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s-ES" sz="2000" dirty="0" smtClean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FE7BD2DD-C0E0-42C0-AC55-680360AD99A6}"/>
              </a:ext>
            </a:extLst>
          </p:cNvPr>
          <p:cNvSpPr/>
          <p:nvPr/>
        </p:nvSpPr>
        <p:spPr>
          <a:xfrm>
            <a:off x="6354405" y="534744"/>
            <a:ext cx="572672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4</a:t>
            </a:r>
            <a:r>
              <a:rPr lang="es-ES" sz="2400" b="1" dirty="0" smtClean="0">
                <a:solidFill>
                  <a:schemeClr val="accent1"/>
                </a:solidFill>
              </a:rPr>
              <a:t>. Impacto sector agroalimentario español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6" name="Rectángulo redondeado 4">
            <a:extLst>
              <a:ext uri="{FF2B5EF4-FFF2-40B4-BE49-F238E27FC236}">
                <a16:creationId xmlns:a16="http://schemas.microsoft.com/office/drawing/2014/main" xmlns="" id="{F60021B6-7B00-4381-96AC-79F71634E20E}"/>
              </a:ext>
            </a:extLst>
          </p:cNvPr>
          <p:cNvSpPr/>
          <p:nvPr/>
        </p:nvSpPr>
        <p:spPr>
          <a:xfrm>
            <a:off x="924137" y="1075892"/>
            <a:ext cx="9929096" cy="677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5. HAY QUE PREPARASE</a:t>
            </a:r>
            <a:endParaRPr lang="es-E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Marcador de contenido 10"/>
          <p:cNvSpPr txBox="1">
            <a:spLocks/>
          </p:cNvSpPr>
          <p:nvPr/>
        </p:nvSpPr>
        <p:spPr bwMode="auto">
          <a:xfrm>
            <a:off x="924137" y="1753188"/>
            <a:ext cx="9789019" cy="479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  <a:normAutofit/>
          </a:bodyPr>
          <a:lstStyle>
            <a:lvl1pPr marL="331185" indent="-331185" algn="l" defTabSz="883649" rtl="0" fontAlgn="base">
              <a:spcBef>
                <a:spcPct val="20000"/>
              </a:spcBef>
              <a:spcAft>
                <a:spcPct val="0"/>
              </a:spcAft>
              <a:buChar char="•"/>
              <a:defRPr sz="31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8056" indent="-275499" algn="l" defTabSz="883649" rtl="0" fontAlgn="base">
              <a:spcBef>
                <a:spcPct val="20000"/>
              </a:spcBef>
              <a:spcAft>
                <a:spcPct val="0"/>
              </a:spcAft>
              <a:buChar char="–"/>
              <a:defRPr sz="2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4928" indent="-221279" algn="l" defTabSz="883649" rtl="0" fontAlgn="base">
              <a:spcBef>
                <a:spcPct val="20000"/>
              </a:spcBef>
              <a:spcAft>
                <a:spcPct val="0"/>
              </a:spcAft>
              <a:buChar char="•"/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85" indent="-221279" algn="l" defTabSz="883649" rtl="0" fontAlgn="base">
              <a:spcBef>
                <a:spcPct val="20000"/>
              </a:spcBef>
              <a:spcAft>
                <a:spcPct val="0"/>
              </a:spcAft>
              <a:buChar char="–"/>
              <a:defRPr sz="1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88577" indent="-219813" algn="l" defTabSz="883649" rtl="0" fontAlgn="base">
              <a:spcBef>
                <a:spcPct val="20000"/>
              </a:spcBef>
              <a:spcAft>
                <a:spcPct val="0"/>
              </a:spcAft>
              <a:buChar char="»"/>
              <a:defRPr sz="1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E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Con </a:t>
            </a:r>
            <a:r>
              <a:rPr lang="es-ES" sz="2800" dirty="0">
                <a:solidFill>
                  <a:schemeClr val="accent1">
                    <a:lumMod val="75000"/>
                  </a:schemeClr>
                </a:solidFill>
              </a:rPr>
              <a:t>o sin acuerdo comercial, la situación NO será la misma a partir del 1 de enero. Habrá fronteras, trámites y quizá </a:t>
            </a:r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aranceles:</a:t>
            </a:r>
            <a:endParaRPr lang="es-E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ES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338" dirty="0" smtClean="0">
                <a:solidFill>
                  <a:schemeClr val="accent1">
                    <a:lumMod val="75000"/>
                  </a:schemeClr>
                </a:solidFill>
              </a:rPr>
              <a:t>Cada </a:t>
            </a:r>
            <a:r>
              <a:rPr lang="es-ES" sz="2338" dirty="0">
                <a:solidFill>
                  <a:schemeClr val="accent1">
                    <a:lumMod val="75000"/>
                  </a:schemeClr>
                </a:solidFill>
              </a:rPr>
              <a:t>empresa, cada operador que comercia en el Reino Unido, debe tener un Plan de </a:t>
            </a:r>
            <a:r>
              <a:rPr lang="es-ES" sz="2338" dirty="0" smtClean="0">
                <a:solidFill>
                  <a:schemeClr val="accent1">
                    <a:lumMod val="75000"/>
                  </a:schemeClr>
                </a:solidFill>
              </a:rPr>
              <a:t>contingencia</a:t>
            </a:r>
            <a:endParaRPr lang="es-ES" sz="2338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s-ES" sz="2338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338" dirty="0">
                <a:solidFill>
                  <a:schemeClr val="accent1">
                    <a:lumMod val="75000"/>
                  </a:schemeClr>
                </a:solidFill>
              </a:rPr>
              <a:t>Información, comunicación, actuación</a:t>
            </a:r>
          </a:p>
          <a:p>
            <a:pPr marL="457200" marR="539750" indent="-457200" defTabSz="9144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ES" sz="2800" dirty="0" smtClean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24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1043704" y="1594222"/>
            <a:ext cx="11248610" cy="5399186"/>
          </a:xfrm>
          <a:prstGeom prst="roundRect">
            <a:avLst>
              <a:gd name="adj" fmla="val 0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marR="53975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s-ES" sz="2000" dirty="0" smtClean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FE7BD2DD-C0E0-42C0-AC55-680360AD99A6}"/>
              </a:ext>
            </a:extLst>
          </p:cNvPr>
          <p:cNvSpPr/>
          <p:nvPr/>
        </p:nvSpPr>
        <p:spPr>
          <a:xfrm>
            <a:off x="6265195" y="614227"/>
            <a:ext cx="572672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4</a:t>
            </a:r>
            <a:r>
              <a:rPr lang="es-ES" sz="2400" b="1" dirty="0" smtClean="0">
                <a:solidFill>
                  <a:schemeClr val="accent1"/>
                </a:solidFill>
              </a:rPr>
              <a:t>. Impacto sector agroalimentario español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6" name="Rectángulo redondeado 4">
            <a:extLst>
              <a:ext uri="{FF2B5EF4-FFF2-40B4-BE49-F238E27FC236}">
                <a16:creationId xmlns:a16="http://schemas.microsoft.com/office/drawing/2014/main" xmlns="" id="{F60021B6-7B00-4381-96AC-79F71634E20E}"/>
              </a:ext>
            </a:extLst>
          </p:cNvPr>
          <p:cNvSpPr/>
          <p:nvPr/>
        </p:nvSpPr>
        <p:spPr>
          <a:xfrm>
            <a:off x="924137" y="1075892"/>
            <a:ext cx="9929096" cy="677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5. HAY QUE PREPARASE</a:t>
            </a:r>
            <a:endParaRPr lang="es-E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Marcador de contenido 10"/>
          <p:cNvSpPr txBox="1">
            <a:spLocks/>
          </p:cNvSpPr>
          <p:nvPr/>
        </p:nvSpPr>
        <p:spPr bwMode="auto">
          <a:xfrm>
            <a:off x="924137" y="1753188"/>
            <a:ext cx="9929096" cy="479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31185" indent="-331185" algn="l" defTabSz="883649" rtl="0" fontAlgn="base">
              <a:spcBef>
                <a:spcPct val="20000"/>
              </a:spcBef>
              <a:spcAft>
                <a:spcPct val="0"/>
              </a:spcAft>
              <a:buChar char="•"/>
              <a:defRPr sz="31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8056" indent="-275499" algn="l" defTabSz="883649" rtl="0" fontAlgn="base">
              <a:spcBef>
                <a:spcPct val="20000"/>
              </a:spcBef>
              <a:spcAft>
                <a:spcPct val="0"/>
              </a:spcAft>
              <a:buChar char="–"/>
              <a:defRPr sz="2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4928" indent="-221279" algn="l" defTabSz="883649" rtl="0" fontAlgn="base">
              <a:spcBef>
                <a:spcPct val="20000"/>
              </a:spcBef>
              <a:spcAft>
                <a:spcPct val="0"/>
              </a:spcAft>
              <a:buChar char="•"/>
              <a:defRPr sz="23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85" indent="-221279" algn="l" defTabSz="883649" rtl="0" fontAlgn="base">
              <a:spcBef>
                <a:spcPct val="20000"/>
              </a:spcBef>
              <a:spcAft>
                <a:spcPct val="0"/>
              </a:spcAft>
              <a:buChar char="–"/>
              <a:defRPr sz="1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88577" indent="-219813" algn="l" defTabSz="883649" rtl="0" fontAlgn="base">
              <a:spcBef>
                <a:spcPct val="20000"/>
              </a:spcBef>
              <a:spcAft>
                <a:spcPct val="0"/>
              </a:spcAft>
              <a:buChar char="»"/>
              <a:defRPr sz="1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E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es-ES" sz="3200" dirty="0" smtClean="0"/>
              <a:t>Página </a:t>
            </a:r>
            <a:r>
              <a:rPr lang="es-ES" sz="3200" dirty="0"/>
              <a:t>web del Ministerio de Agricultura, Pesca y Alimentación:</a:t>
            </a:r>
          </a:p>
          <a:p>
            <a:pPr marL="386871" lvl="1" indent="0" algn="just">
              <a:buNone/>
            </a:pPr>
            <a:r>
              <a:rPr lang="es-ES" sz="2338" dirty="0" smtClean="0">
                <a:hlinkClick r:id="rId3"/>
              </a:rPr>
              <a:t>https</a:t>
            </a:r>
            <a:r>
              <a:rPr lang="es-ES" sz="2338" dirty="0">
                <a:hlinkClick r:id="rId3"/>
              </a:rPr>
              <a:t>://www.mapa.gob.es/es/ministerio/ministerio-exterior/brexit/default.aspx</a:t>
            </a:r>
            <a:endParaRPr lang="es-ES" sz="2338" dirty="0"/>
          </a:p>
          <a:p>
            <a:pPr marL="0" indent="0" algn="just">
              <a:buNone/>
            </a:pPr>
            <a:endParaRPr lang="es-ES" sz="3200" dirty="0"/>
          </a:p>
          <a:p>
            <a:pPr algn="just">
              <a:buFontTx/>
              <a:buChar char="-"/>
            </a:pPr>
            <a:r>
              <a:rPr lang="es-ES" sz="3200" dirty="0"/>
              <a:t>Página web de la Unión Europea:</a:t>
            </a:r>
            <a:endParaRPr lang="es-ES" sz="3200" dirty="0">
              <a:hlinkClick r:id="rId4"/>
            </a:endParaRPr>
          </a:p>
          <a:p>
            <a:pPr marL="386871" lvl="1" indent="0" algn="just">
              <a:buNone/>
            </a:pPr>
            <a:r>
              <a:rPr lang="es-ES" sz="2338" dirty="0">
                <a:hlinkClick r:id="rId4"/>
              </a:rPr>
              <a:t>https://ec.europa.eu/info/european-union-and-united-kingdom-forging-new-partnership_en</a:t>
            </a:r>
            <a:endParaRPr lang="es-ES" sz="2338" dirty="0"/>
          </a:p>
          <a:p>
            <a:pPr marL="0" indent="0" algn="just">
              <a:buNone/>
            </a:pPr>
            <a:endParaRPr lang="es-ES" sz="3200" dirty="0"/>
          </a:p>
          <a:p>
            <a:pPr algn="just">
              <a:buFontTx/>
              <a:buChar char="-"/>
            </a:pPr>
            <a:r>
              <a:rPr lang="es-ES" sz="3200" dirty="0"/>
              <a:t>Página web de la Comisión Europea </a:t>
            </a:r>
            <a:r>
              <a:rPr lang="es-ES" sz="3200" dirty="0" smtClean="0"/>
              <a:t>con notas preparatorias: </a:t>
            </a:r>
            <a:r>
              <a:rPr lang="es-ES" sz="2338" dirty="0" smtClean="0">
                <a:hlinkClick r:id="rId5"/>
              </a:rPr>
              <a:t>https</a:t>
            </a:r>
            <a:r>
              <a:rPr lang="es-ES" sz="2338" dirty="0">
                <a:hlinkClick r:id="rId5"/>
              </a:rPr>
              <a:t>://ec.europa.eu/info/european-union-and-united-kingdom-forging-new-partnership/future-partnership/getting-ready-end-transition-period_es</a:t>
            </a:r>
            <a:endParaRPr lang="es-ES" sz="2338" dirty="0"/>
          </a:p>
          <a:p>
            <a:pPr marL="0" indent="0" algn="just">
              <a:buNone/>
            </a:pPr>
            <a:endParaRPr lang="es-ES" sz="2800" dirty="0"/>
          </a:p>
          <a:p>
            <a:pPr algn="just">
              <a:buFontTx/>
              <a:buChar char="-"/>
            </a:pPr>
            <a:r>
              <a:rPr lang="es-ES" sz="3200" dirty="0"/>
              <a:t>Página web del gobierno de Reino </a:t>
            </a:r>
            <a:r>
              <a:rPr lang="es-ES" sz="3200" dirty="0" smtClean="0"/>
              <a:t>Unido: </a:t>
            </a:r>
          </a:p>
          <a:p>
            <a:pPr marL="386871" lvl="1" indent="0" algn="just">
              <a:buNone/>
            </a:pPr>
            <a:r>
              <a:rPr lang="es-ES" sz="2338" dirty="0" smtClean="0">
                <a:hlinkClick r:id="rId6"/>
              </a:rPr>
              <a:t>https</a:t>
            </a:r>
            <a:r>
              <a:rPr lang="es-ES" sz="2338" dirty="0">
                <a:hlinkClick r:id="rId6"/>
              </a:rPr>
              <a:t>://www.gov.uk/transition</a:t>
            </a:r>
            <a:endParaRPr lang="es-ES" sz="2338" dirty="0"/>
          </a:p>
          <a:p>
            <a:pPr marL="0" indent="0" algn="just">
              <a:buNone/>
            </a:pPr>
            <a:endParaRPr lang="es-E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E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marR="539750" indent="-457200" defTabSz="9144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ES" sz="2800" dirty="0" smtClean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02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2276213" y="623737"/>
            <a:ext cx="6318607" cy="826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</a:rPr>
              <a:t>CONCLUSIONES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383359" y="1449953"/>
            <a:ext cx="10736494" cy="5229547"/>
          </a:xfrm>
          <a:prstGeom prst="roundRect">
            <a:avLst/>
          </a:prstGeom>
          <a:effectLst>
            <a:softEdge rad="546100"/>
          </a:effectLst>
          <a:scene3d>
            <a:camera prst="orthographicFront"/>
            <a:lightRig rig="threePt" dir="t"/>
          </a:scene3d>
          <a:sp3d extrusionH="609600" prstMaterial="softEdge">
            <a:bevelT w="241300" h="215900"/>
            <a:bevelB w="241300" h="215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lnSpc>
                <a:spcPct val="107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bg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Wingdings" panose="05000000000000000000" pitchFamily="2" charset="2"/>
              </a:rPr>
              <a:t>Objetivo principal de la UE es alcanzar un acuerdo con Reino Unido y lo más ambicioso posible  </a:t>
            </a:r>
          </a:p>
          <a:p>
            <a:pPr marL="342900" lvl="0" indent="-342900" algn="just">
              <a:lnSpc>
                <a:spcPct val="107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es-ES" b="1" dirty="0">
              <a:solidFill>
                <a:schemeClr val="bg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Wingdings" panose="05000000000000000000" pitchFamily="2" charset="2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Hay que prepararse para cuando acabe el periodo transitorio. </a:t>
            </a:r>
            <a:endParaRPr lang="es-ES" b="1" dirty="0">
              <a:solidFill>
                <a:schemeClr val="bg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6758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26292"/>
            <a:ext cx="10515600" cy="4850671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/>
                <a:ea typeface="+mj-ea"/>
                <a:cs typeface="+mj-cs"/>
              </a:rPr>
              <a:t>¡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/>
                <a:ea typeface="+mj-ea"/>
                <a:cs typeface="+mj-cs"/>
              </a:rPr>
              <a:t>Muchas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/>
                <a:ea typeface="+mj-ea"/>
                <a:cs typeface="+mj-cs"/>
              </a:rPr>
              <a:t> gracias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/>
                <a:ea typeface="+mj-ea"/>
                <a:cs typeface="+mj-cs"/>
              </a:rPr>
              <a:t>por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/>
                <a:ea typeface="+mj-ea"/>
                <a:cs typeface="+mj-cs"/>
              </a:rPr>
              <a:t>vuestra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/>
                <a:ea typeface="+mj-ea"/>
                <a:cs typeface="+mj-cs"/>
              </a:rPr>
              <a:t>atención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/>
                <a:ea typeface="+mj-ea"/>
                <a:cs typeface="+mj-cs"/>
              </a:rPr>
              <a:t>!</a:t>
            </a:r>
            <a:b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/>
                <a:ea typeface="+mj-ea"/>
                <a:cs typeface="+mj-cs"/>
              </a:rPr>
            </a:br>
            <a:endParaRPr lang="en-US" sz="4000" b="1" dirty="0">
              <a:solidFill>
                <a:schemeClr val="accent1">
                  <a:lumMod val="75000"/>
                </a:schemeClr>
              </a:solidFill>
              <a:latin typeface="Century Gothic" panose="020B0502020202020204"/>
              <a:ea typeface="+mj-ea"/>
              <a:cs typeface="+mj-cs"/>
            </a:endParaRPr>
          </a:p>
          <a:p>
            <a:pPr marL="0" indent="0">
              <a:buNone/>
            </a:pPr>
            <a:endParaRPr lang="en-US" sz="4000" b="1" dirty="0">
              <a:solidFill>
                <a:schemeClr val="accent1">
                  <a:lumMod val="75000"/>
                </a:schemeClr>
              </a:solidFill>
              <a:latin typeface="Century Gothic" panose="020B0502020202020204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Ministerio de Agricultura, Pesca y Alimentación</a:t>
            </a:r>
          </a:p>
          <a:p>
            <a:pPr marL="0" indent="0" algn="ctr">
              <a:buNone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Subdirección General de Relaciones Internacionales y Asuntos Comunitarios</a:t>
            </a:r>
          </a:p>
          <a:p>
            <a:pPr marL="0" indent="0" algn="ctr">
              <a:buNone/>
            </a:pPr>
            <a:r>
              <a:rPr lang="es-ES" dirty="0">
                <a:solidFill>
                  <a:srgbClr val="FFFF00"/>
                </a:solidFill>
                <a:hlinkClick r:id="rId2"/>
              </a:rPr>
              <a:t>riac@mapa.es</a:t>
            </a:r>
            <a:r>
              <a:rPr lang="es-ES" dirty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19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7C93CE53-289B-40D6-924C-5B79114AB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176" y="1667855"/>
            <a:ext cx="10515600" cy="394405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endParaRPr lang="es-ES" sz="39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1973-2016: Reino Unido socio de la UE</a:t>
            </a: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2016: Convocatoria referéndum para el Brexit</a:t>
            </a:r>
          </a:p>
          <a:p>
            <a:pPr>
              <a:lnSpc>
                <a:spcPct val="110000"/>
              </a:lnSpc>
            </a:pPr>
            <a:endParaRPr lang="es-E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2017:  Reino Unido invoca el art.50 del TUE </a:t>
            </a:r>
          </a:p>
          <a:p>
            <a:pPr>
              <a:lnSpc>
                <a:spcPct val="110000"/>
              </a:lnSpc>
            </a:pP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31 enero 2020: Brexit (Acuerdo de </a:t>
            </a:r>
            <a:r>
              <a:rPr lang="es-ES" sz="3600" dirty="0" err="1" smtClean="0">
                <a:solidFill>
                  <a:schemeClr val="accent1">
                    <a:lumMod val="50000"/>
                  </a:schemeClr>
                </a:solidFill>
              </a:rPr>
              <a:t>Retirada+Declaración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 Política)</a:t>
            </a: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ángulo redondeado 8">
            <a:extLst>
              <a:ext uri="{FF2B5EF4-FFF2-40B4-BE49-F238E27FC236}">
                <a16:creationId xmlns:a16="http://schemas.microsoft.com/office/drawing/2014/main" xmlns="" id="{7BDFC127-DBD2-46A4-82B0-2EA5C941095D}"/>
              </a:ext>
            </a:extLst>
          </p:cNvPr>
          <p:cNvSpPr/>
          <p:nvPr/>
        </p:nvSpPr>
        <p:spPr>
          <a:xfrm>
            <a:off x="789176" y="1085248"/>
            <a:ext cx="10372380" cy="7619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Antecedentes del Brexit</a:t>
            </a:r>
            <a:endParaRPr lang="es-E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27D12170-7A5B-4E2C-A0AD-1502DA9B99FF}"/>
              </a:ext>
            </a:extLst>
          </p:cNvPr>
          <p:cNvSpPr/>
          <p:nvPr/>
        </p:nvSpPr>
        <p:spPr>
          <a:xfrm>
            <a:off x="9753600" y="210677"/>
            <a:ext cx="2227173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1. Introducción</a:t>
            </a:r>
          </a:p>
        </p:txBody>
      </p:sp>
    </p:spTree>
    <p:extLst>
      <p:ext uri="{BB962C8B-B14F-4D97-AF65-F5344CB8AC3E}">
        <p14:creationId xmlns:p14="http://schemas.microsoft.com/office/powerpoint/2010/main" val="188961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papalote, vuelo, exterior, hombre&#10;&#10;Descripción generada automáticamente">
            <a:extLst>
              <a:ext uri="{FF2B5EF4-FFF2-40B4-BE49-F238E27FC236}">
                <a16:creationId xmlns:a16="http://schemas.microsoft.com/office/drawing/2014/main" xmlns="" id="{CAE31CF4-FE89-4E12-8E4D-7371975EA3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213" y="1640605"/>
            <a:ext cx="9873574" cy="3977873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E55C5C36-929B-40EF-BC95-992277214FA3}"/>
              </a:ext>
            </a:extLst>
          </p:cNvPr>
          <p:cNvSpPr/>
          <p:nvPr/>
        </p:nvSpPr>
        <p:spPr>
          <a:xfrm>
            <a:off x="1159213" y="942730"/>
            <a:ext cx="9873574" cy="798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Acuerdo de Retirada y</a:t>
            </a:r>
            <a:r>
              <a:rPr lang="es-ES" sz="24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Declaración Política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04FA7D4B-05EA-4187-A0A9-4DC1555468C8}"/>
              </a:ext>
            </a:extLst>
          </p:cNvPr>
          <p:cNvSpPr/>
          <p:nvPr/>
        </p:nvSpPr>
        <p:spPr>
          <a:xfrm>
            <a:off x="1159213" y="5618478"/>
            <a:ext cx="9873574" cy="622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>
                <a:solidFill>
                  <a:prstClr val="white"/>
                </a:solidFill>
                <a:latin typeface="Calibri" panose="020F0502020204030204"/>
              </a:rPr>
              <a:t>31 de enero de 2020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F8FB48C7-6BB1-4F87-8779-F2D9D1F4EBD1}"/>
              </a:ext>
            </a:extLst>
          </p:cNvPr>
          <p:cNvSpPr/>
          <p:nvPr/>
        </p:nvSpPr>
        <p:spPr>
          <a:xfrm>
            <a:off x="9931941" y="210677"/>
            <a:ext cx="204883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2</a:t>
            </a:r>
            <a:r>
              <a:rPr lang="es-ES" sz="2400" b="1" dirty="0" smtClean="0">
                <a:solidFill>
                  <a:schemeClr val="accent1"/>
                </a:solidFill>
              </a:rPr>
              <a:t>. </a:t>
            </a:r>
            <a:r>
              <a:rPr lang="es-ES" sz="2400" b="1" dirty="0">
                <a:solidFill>
                  <a:schemeClr val="accent1"/>
                </a:solidFill>
              </a:rPr>
              <a:t>Brexit</a:t>
            </a:r>
          </a:p>
        </p:txBody>
      </p:sp>
    </p:spTree>
    <p:extLst>
      <p:ext uri="{BB962C8B-B14F-4D97-AF65-F5344CB8AC3E}">
        <p14:creationId xmlns:p14="http://schemas.microsoft.com/office/powerpoint/2010/main" val="177721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73426"/>
            <a:ext cx="10515600" cy="50250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Plazo aplicación: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1 de febrero - 31 de diciembre de 2020 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(Periodo transitorio)</a:t>
            </a:r>
          </a:p>
          <a:p>
            <a:pPr algn="just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Ámbitos:</a:t>
            </a:r>
          </a:p>
          <a:p>
            <a:pPr lvl="1" algn="just"/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derechos de los ciudadanos</a:t>
            </a:r>
          </a:p>
          <a:p>
            <a:pPr lvl="1" algn="just"/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Garantiza una transición ordenada a la separación </a:t>
            </a:r>
          </a:p>
          <a:p>
            <a:pPr lvl="1" algn="just"/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Liquidación financiera</a:t>
            </a:r>
          </a:p>
          <a:p>
            <a:pPr lvl="1" algn="just"/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Tres Protocolos: Irlanda/Irlanda del Norte, Chipre y Gibraltar</a:t>
            </a:r>
          </a:p>
          <a:p>
            <a:pPr algn="just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Supervisión: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Comité Mixto y Especializados</a:t>
            </a:r>
          </a:p>
          <a:p>
            <a:pPr algn="just"/>
            <a:endParaRPr lang="es-ES" sz="2400" dirty="0"/>
          </a:p>
          <a:p>
            <a:pPr algn="just"/>
            <a:endParaRPr lang="es-ES" sz="1800" dirty="0"/>
          </a:p>
          <a:p>
            <a:pPr marL="0" indent="0" algn="just">
              <a:buNone/>
            </a:pPr>
            <a:endParaRPr lang="es-ES" sz="1800" dirty="0">
              <a:solidFill>
                <a:schemeClr val="accent1"/>
              </a:solidFill>
            </a:endParaRPr>
          </a:p>
          <a:p>
            <a:pPr algn="just"/>
            <a:endParaRPr lang="es-ES" sz="1600" dirty="0">
              <a:solidFill>
                <a:schemeClr val="accent1"/>
              </a:solidFill>
            </a:endParaRPr>
          </a:p>
          <a:p>
            <a:pPr algn="just"/>
            <a:endParaRPr lang="es-ES" sz="1600" dirty="0">
              <a:solidFill>
                <a:schemeClr val="accent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B13FAAC-9439-45C0-A4A7-37945C5AF396}"/>
              </a:ext>
            </a:extLst>
          </p:cNvPr>
          <p:cNvSpPr/>
          <p:nvPr/>
        </p:nvSpPr>
        <p:spPr>
          <a:xfrm>
            <a:off x="930966" y="1113182"/>
            <a:ext cx="8557590" cy="7005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>
                <a:latin typeface="Arial Rounded MT Bold" panose="020F0704030504030204" pitchFamily="34" charset="0"/>
              </a:rPr>
              <a:t> A. Acuerdo de Retirada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ECEE4412-5D58-4826-BD58-EE6050F3CA32}"/>
              </a:ext>
            </a:extLst>
          </p:cNvPr>
          <p:cNvSpPr/>
          <p:nvPr/>
        </p:nvSpPr>
        <p:spPr>
          <a:xfrm>
            <a:off x="9931941" y="210677"/>
            <a:ext cx="204883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2</a:t>
            </a:r>
            <a:r>
              <a:rPr lang="es-ES" sz="2400" b="1" dirty="0" smtClean="0">
                <a:solidFill>
                  <a:schemeClr val="accent1"/>
                </a:solidFill>
              </a:rPr>
              <a:t>. </a:t>
            </a:r>
            <a:r>
              <a:rPr lang="es-ES" sz="2400" b="1" dirty="0">
                <a:solidFill>
                  <a:schemeClr val="accent1"/>
                </a:solidFill>
              </a:rPr>
              <a:t>Brexit</a:t>
            </a:r>
          </a:p>
        </p:txBody>
      </p:sp>
    </p:spTree>
    <p:extLst>
      <p:ext uri="{BB962C8B-B14F-4D97-AF65-F5344CB8AC3E}">
        <p14:creationId xmlns:p14="http://schemas.microsoft.com/office/powerpoint/2010/main" val="82080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7627" y="1120345"/>
            <a:ext cx="8666546" cy="5509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2000" b="1" dirty="0"/>
          </a:p>
          <a:p>
            <a:pPr marL="0" indent="0" algn="just">
              <a:buNone/>
            </a:pPr>
            <a:endParaRPr lang="es-E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Asociación económica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Ámbitos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Mercancías: TLC (cero aranceles y cuotas)	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</a:rPr>
              <a:t>Principio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: Level </a:t>
            </a:r>
            <a:r>
              <a:rPr lang="es-ES" sz="2800" dirty="0" err="1">
                <a:solidFill>
                  <a:schemeClr val="accent1">
                    <a:lumMod val="50000"/>
                  </a:schemeClr>
                </a:solidFill>
              </a:rPr>
              <a:t>Playing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 Field</a:t>
            </a:r>
          </a:p>
          <a:p>
            <a:pPr marL="228600" lvl="1" algn="just">
              <a:spcBef>
                <a:spcPts val="1000"/>
              </a:spcBef>
            </a:pPr>
            <a:r>
              <a:rPr lang="es-ES" sz="2800" b="1" dirty="0">
                <a:solidFill>
                  <a:schemeClr val="accent1">
                    <a:lumMod val="50000"/>
                  </a:schemeClr>
                </a:solidFill>
              </a:rPr>
              <a:t>Asociación en materia de seguridad</a:t>
            </a:r>
            <a:endParaRPr lang="es-ES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Gobernanza: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solución de controversias (TJUE)</a:t>
            </a:r>
          </a:p>
          <a:p>
            <a:pPr algn="just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Pautas para la negociación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E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E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7F2F62FF-3F7B-4E27-B761-B6F9FD889E48}"/>
              </a:ext>
            </a:extLst>
          </p:cNvPr>
          <p:cNvSpPr/>
          <p:nvPr/>
        </p:nvSpPr>
        <p:spPr>
          <a:xfrm>
            <a:off x="965897" y="1120345"/>
            <a:ext cx="8588276" cy="68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>
                <a:latin typeface="Arial Rounded MT Bold" panose="020F0704030504030204" pitchFamily="34" charset="0"/>
              </a:rPr>
              <a:t>B. Declaración Política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340FEA82-0173-4750-A70F-4C7B794915B3}"/>
              </a:ext>
            </a:extLst>
          </p:cNvPr>
          <p:cNvSpPr/>
          <p:nvPr/>
        </p:nvSpPr>
        <p:spPr>
          <a:xfrm>
            <a:off x="9931941" y="210677"/>
            <a:ext cx="204883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2</a:t>
            </a:r>
            <a:r>
              <a:rPr lang="es-ES" sz="2400" b="1" dirty="0" smtClean="0">
                <a:solidFill>
                  <a:schemeClr val="accent1"/>
                </a:solidFill>
              </a:rPr>
              <a:t>. </a:t>
            </a:r>
            <a:r>
              <a:rPr lang="es-ES" sz="2400" b="1" dirty="0">
                <a:solidFill>
                  <a:schemeClr val="accent1"/>
                </a:solidFill>
              </a:rPr>
              <a:t>Brexit</a:t>
            </a:r>
          </a:p>
        </p:txBody>
      </p:sp>
    </p:spTree>
    <p:extLst>
      <p:ext uri="{BB962C8B-B14F-4D97-AF65-F5344CB8AC3E}">
        <p14:creationId xmlns:p14="http://schemas.microsoft.com/office/powerpoint/2010/main" val="302597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xmlns="" id="{68D88D2A-EC08-491F-A29B-D14B60B3D883}"/>
              </a:ext>
            </a:extLst>
          </p:cNvPr>
          <p:cNvSpPr txBox="1">
            <a:spLocks/>
          </p:cNvSpPr>
          <p:nvPr/>
        </p:nvSpPr>
        <p:spPr>
          <a:xfrm>
            <a:off x="717630" y="1527243"/>
            <a:ext cx="11263144" cy="3667327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 sz="2000" b="1" dirty="0"/>
          </a:p>
          <a:p>
            <a:pPr marL="0" indent="0">
              <a:buNone/>
            </a:pPr>
            <a:r>
              <a:rPr lang="es-ES" sz="7200" b="1" dirty="0">
                <a:solidFill>
                  <a:schemeClr val="bg1"/>
                </a:solidFill>
              </a:rPr>
              <a:t>3</a:t>
            </a:r>
            <a:r>
              <a:rPr lang="es-ES" sz="8000" b="1" dirty="0" smtClean="0">
                <a:solidFill>
                  <a:schemeClr val="bg1"/>
                </a:solidFill>
              </a:rPr>
              <a:t>. </a:t>
            </a:r>
            <a:r>
              <a:rPr lang="es-ES" sz="8000" b="1" dirty="0">
                <a:solidFill>
                  <a:schemeClr val="bg1"/>
                </a:solidFill>
              </a:rPr>
              <a:t>¿</a:t>
            </a:r>
            <a:r>
              <a:rPr lang="es-ES" sz="6600" b="1" dirty="0">
                <a:solidFill>
                  <a:schemeClr val="bg1"/>
                </a:solidFill>
              </a:rPr>
              <a:t>Qué pasa después del Brexit?</a:t>
            </a:r>
          </a:p>
          <a:p>
            <a:pPr algn="just"/>
            <a:endParaRPr lang="es-ES" sz="1600" dirty="0">
              <a:solidFill>
                <a:schemeClr val="accent1"/>
              </a:solidFill>
            </a:endParaRPr>
          </a:p>
          <a:p>
            <a:pPr algn="just"/>
            <a:endParaRPr lang="es-ES" sz="1600" dirty="0">
              <a:solidFill>
                <a:schemeClr val="accent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27D12170-7A5B-4E2C-A0AD-1502DA9B99FF}"/>
              </a:ext>
            </a:extLst>
          </p:cNvPr>
          <p:cNvSpPr/>
          <p:nvPr/>
        </p:nvSpPr>
        <p:spPr>
          <a:xfrm>
            <a:off x="8935656" y="210677"/>
            <a:ext cx="304511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4. Periodo transitorio</a:t>
            </a:r>
          </a:p>
        </p:txBody>
      </p:sp>
    </p:spTree>
    <p:extLst>
      <p:ext uri="{BB962C8B-B14F-4D97-AF65-F5344CB8AC3E}">
        <p14:creationId xmlns:p14="http://schemas.microsoft.com/office/powerpoint/2010/main" val="17272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635105379"/>
              </p:ext>
            </p:extLst>
          </p:nvPr>
        </p:nvGraphicFramePr>
        <p:xfrm>
          <a:off x="1496541" y="2454302"/>
          <a:ext cx="8128000" cy="3959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Marcador de contenido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4408" y="3918616"/>
            <a:ext cx="2878813" cy="2550365"/>
          </a:xfrm>
          <a:prstGeom prst="rect">
            <a:avLst/>
          </a:prstGeom>
        </p:spPr>
      </p:pic>
      <p:sp>
        <p:nvSpPr>
          <p:cNvPr id="12" name="Flecha abajo 11"/>
          <p:cNvSpPr/>
          <p:nvPr/>
        </p:nvSpPr>
        <p:spPr>
          <a:xfrm>
            <a:off x="2255344" y="2425473"/>
            <a:ext cx="624229" cy="1003527"/>
          </a:xfrm>
          <a:prstGeom prst="downArrow">
            <a:avLst>
              <a:gd name="adj1" fmla="val 50000"/>
              <a:gd name="adj2" fmla="val 560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lecha abajo 12"/>
          <p:cNvSpPr/>
          <p:nvPr/>
        </p:nvSpPr>
        <p:spPr>
          <a:xfrm>
            <a:off x="6111007" y="2425936"/>
            <a:ext cx="540176" cy="1026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lecha abajo 13"/>
          <p:cNvSpPr/>
          <p:nvPr/>
        </p:nvSpPr>
        <p:spPr>
          <a:xfrm>
            <a:off x="9714805" y="2425473"/>
            <a:ext cx="605306" cy="10035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ángulo redondeado 8">
            <a:extLst>
              <a:ext uri="{FF2B5EF4-FFF2-40B4-BE49-F238E27FC236}">
                <a16:creationId xmlns:a16="http://schemas.microsoft.com/office/drawing/2014/main" xmlns="" id="{9DD65277-B29F-43AD-9E84-C188DB147D79}"/>
              </a:ext>
            </a:extLst>
          </p:cNvPr>
          <p:cNvSpPr/>
          <p:nvPr/>
        </p:nvSpPr>
        <p:spPr>
          <a:xfrm>
            <a:off x="1168765" y="990535"/>
            <a:ext cx="10372380" cy="12140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PERIODO TRANSITORIO</a:t>
            </a:r>
          </a:p>
          <a:p>
            <a:pPr algn="ctr"/>
            <a:r>
              <a:rPr lang="es-ES" sz="2800" dirty="0">
                <a:solidFill>
                  <a:prstClr val="white"/>
                </a:solidFill>
                <a:latin typeface="Calibri" panose="020F0502020204030204"/>
              </a:rPr>
              <a:t>1/02/2020-31/12/2020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s-E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2AB0C098-E440-4801-8101-A00FBF0C1AB5}"/>
              </a:ext>
            </a:extLst>
          </p:cNvPr>
          <p:cNvSpPr/>
          <p:nvPr/>
        </p:nvSpPr>
        <p:spPr>
          <a:xfrm>
            <a:off x="8912506" y="210677"/>
            <a:ext cx="306826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3</a:t>
            </a:r>
            <a:r>
              <a:rPr lang="es-ES" sz="2400" b="1" dirty="0" smtClean="0">
                <a:solidFill>
                  <a:schemeClr val="accent1"/>
                </a:solidFill>
              </a:rPr>
              <a:t>. </a:t>
            </a:r>
            <a:r>
              <a:rPr lang="es-ES" sz="2400" b="1" dirty="0">
                <a:solidFill>
                  <a:schemeClr val="accent1"/>
                </a:solidFill>
              </a:rPr>
              <a:t>Periodo transitorio</a:t>
            </a:r>
          </a:p>
        </p:txBody>
      </p:sp>
      <p:pic>
        <p:nvPicPr>
          <p:cNvPr id="5" name="Imagen 4" descr="Imagen que contiene persona, hombre, traje, corbata&#10;&#10;Descripción generada automáticamente">
            <a:extLst>
              <a:ext uri="{FF2B5EF4-FFF2-40B4-BE49-F238E27FC236}">
                <a16:creationId xmlns:a16="http://schemas.microsoft.com/office/drawing/2014/main" xmlns="" id="{0250F14D-205D-4DCE-9DEE-412C5D06F17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697" y="3918615"/>
            <a:ext cx="3724266" cy="2065495"/>
          </a:xfrm>
          <a:prstGeom prst="rect">
            <a:avLst/>
          </a:prstGeom>
        </p:spPr>
      </p:pic>
      <p:pic>
        <p:nvPicPr>
          <p:cNvPr id="8" name="Imagen 7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xmlns="" id="{008DDAF2-5D07-4CCB-AFE0-95095C29C37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290" y="3585796"/>
            <a:ext cx="3303710" cy="239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88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7C93CE53-289B-40D6-924C-5B79114AB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176" y="1847149"/>
            <a:ext cx="10515600" cy="448420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endParaRPr lang="es-ES" sz="39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s-ES" sz="3600" dirty="0">
                <a:solidFill>
                  <a:schemeClr val="accent1">
                    <a:lumMod val="50000"/>
                  </a:schemeClr>
                </a:solidFill>
              </a:rPr>
              <a:t>Se sigue aplicando la legislación UE</a:t>
            </a:r>
          </a:p>
          <a:p>
            <a:pPr marL="0" indent="0">
              <a:lnSpc>
                <a:spcPct val="110000"/>
              </a:lnSpc>
              <a:buNone/>
            </a:pP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s-ES" sz="3600" dirty="0">
                <a:solidFill>
                  <a:schemeClr val="accent1">
                    <a:lumMod val="50000"/>
                  </a:schemeClr>
                </a:solidFill>
              </a:rPr>
              <a:t>Reino Unido no está representada en las instituciones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s-ES" sz="3600" dirty="0">
                <a:solidFill>
                  <a:schemeClr val="accent1">
                    <a:lumMod val="50000"/>
                  </a:schemeClr>
                </a:solidFill>
              </a:rPr>
              <a:t>Reino Unido puede negociar acuerdos con terceros países</a:t>
            </a:r>
          </a:p>
        </p:txBody>
      </p:sp>
      <p:sp>
        <p:nvSpPr>
          <p:cNvPr id="4" name="Rectángulo redondeado 8">
            <a:extLst>
              <a:ext uri="{FF2B5EF4-FFF2-40B4-BE49-F238E27FC236}">
                <a16:creationId xmlns:a16="http://schemas.microsoft.com/office/drawing/2014/main" xmlns="" id="{7BDFC127-DBD2-46A4-82B0-2EA5C941095D}"/>
              </a:ext>
            </a:extLst>
          </p:cNvPr>
          <p:cNvSpPr/>
          <p:nvPr/>
        </p:nvSpPr>
        <p:spPr>
          <a:xfrm>
            <a:off x="789176" y="1085248"/>
            <a:ext cx="10372380" cy="7619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1. Relación de UE con UK durante el periodo transitorio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E2DC83E3-32C0-42D2-B489-8255AC401CC0}"/>
              </a:ext>
            </a:extLst>
          </p:cNvPr>
          <p:cNvSpPr/>
          <p:nvPr/>
        </p:nvSpPr>
        <p:spPr>
          <a:xfrm>
            <a:off x="8681013" y="295815"/>
            <a:ext cx="329976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/>
                </a:solidFill>
              </a:rPr>
              <a:t>3</a:t>
            </a:r>
            <a:r>
              <a:rPr lang="es-ES" sz="2400" b="1" dirty="0" smtClean="0">
                <a:solidFill>
                  <a:schemeClr val="accent1"/>
                </a:solidFill>
              </a:rPr>
              <a:t>. </a:t>
            </a:r>
            <a:r>
              <a:rPr lang="es-ES" sz="2400" b="1" dirty="0">
                <a:solidFill>
                  <a:schemeClr val="accent1"/>
                </a:solidFill>
              </a:rPr>
              <a:t>Periodo transitorio</a:t>
            </a:r>
          </a:p>
        </p:txBody>
      </p:sp>
    </p:spTree>
    <p:extLst>
      <p:ext uri="{BB962C8B-B14F-4D97-AF65-F5344CB8AC3E}">
        <p14:creationId xmlns:p14="http://schemas.microsoft.com/office/powerpoint/2010/main" val="235332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08B0DCE6-3BFF-46FE-8BA6-D0C91DB56B6D}" vid="{774B0B54-D991-45A9-903B-AB4F87559407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18352</TotalTime>
  <Words>996</Words>
  <Application>Microsoft Office PowerPoint</Application>
  <PresentationFormat>Panorámica</PresentationFormat>
  <Paragraphs>259</Paragraphs>
  <Slides>23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23</vt:i4>
      </vt:variant>
    </vt:vector>
  </HeadingPairs>
  <TitlesOfParts>
    <vt:vector size="33" baseType="lpstr">
      <vt:lpstr>Arial</vt:lpstr>
      <vt:lpstr>Arial Rounded MT Bold</vt:lpstr>
      <vt:lpstr>Calibri</vt:lpstr>
      <vt:lpstr>Calibri Light</vt:lpstr>
      <vt:lpstr>Century Gothic</vt:lpstr>
      <vt:lpstr>Symbol</vt:lpstr>
      <vt:lpstr>Times New Roman</vt:lpstr>
      <vt:lpstr>Wingdings</vt:lpstr>
      <vt:lpstr>Tema de Office</vt:lpstr>
      <vt:lpstr>2_Tema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BREXIT</dc:title>
  <dc:creator>carmen gonzalez</dc:creator>
  <cp:lastModifiedBy>García Martín, Blanca</cp:lastModifiedBy>
  <cp:revision>319</cp:revision>
  <dcterms:created xsi:type="dcterms:W3CDTF">2020-02-09T15:39:46Z</dcterms:created>
  <dcterms:modified xsi:type="dcterms:W3CDTF">2020-11-24T15:36:56Z</dcterms:modified>
</cp:coreProperties>
</file>