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6" r:id="rId3"/>
  </p:sldMasterIdLst>
  <p:notesMasterIdLst>
    <p:notesMasterId r:id="rId16"/>
  </p:notesMasterIdLst>
  <p:handoutMasterIdLst>
    <p:handoutMasterId r:id="rId17"/>
  </p:handoutMasterIdLst>
  <p:sldIdLst>
    <p:sldId id="256" r:id="rId4"/>
    <p:sldId id="313" r:id="rId5"/>
    <p:sldId id="341" r:id="rId6"/>
    <p:sldId id="347" r:id="rId7"/>
    <p:sldId id="342" r:id="rId8"/>
    <p:sldId id="343" r:id="rId9"/>
    <p:sldId id="344" r:id="rId10"/>
    <p:sldId id="345" r:id="rId11"/>
    <p:sldId id="340" r:id="rId12"/>
    <p:sldId id="334" r:id="rId13"/>
    <p:sldId id="336" r:id="rId14"/>
    <p:sldId id="314" r:id="rId15"/>
  </p:sldIdLst>
  <p:sldSz cx="9144000" cy="6858000" type="screen4x3"/>
  <p:notesSz cx="6742113" cy="98726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002F"/>
    <a:srgbClr val="FFFF8B"/>
    <a:srgbClr val="744584"/>
    <a:srgbClr val="0085B5"/>
    <a:srgbClr val="FFC78F"/>
    <a:srgbClr val="CD0D2B"/>
    <a:srgbClr val="7E5A23"/>
    <a:srgbClr val="45A53A"/>
    <a:srgbClr val="DA5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68" autoAdjust="0"/>
  </p:normalViewPr>
  <p:slideViewPr>
    <p:cSldViewPr>
      <p:cViewPr varScale="1">
        <p:scale>
          <a:sx n="107" d="100"/>
          <a:sy n="107" d="100"/>
        </p:scale>
        <p:origin x="-1086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750" y="-86"/>
      </p:cViewPr>
      <p:guideLst>
        <p:guide orient="horz" pos="3109"/>
        <p:guide pos="21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FE9FA3-A597-4879-ABE4-952883F910D3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AAC0D27-FFFA-4B1A-867F-5CCD1D43B565}">
      <dgm:prSet phldrT="[Texto]" custT="1"/>
      <dgm:spPr/>
      <dgm:t>
        <a:bodyPr/>
        <a:lstStyle/>
        <a:p>
          <a:r>
            <a:rPr lang="es-ES" sz="1000" b="1" dirty="0"/>
            <a:t>A. Caracterización de la Empresa</a:t>
          </a:r>
          <a:endParaRPr lang="es-ES" sz="1000" dirty="0"/>
        </a:p>
      </dgm:t>
    </dgm:pt>
    <dgm:pt modelId="{31FB824E-9C99-4C82-ADFC-3D3C6B060F24}" type="parTrans" cxnId="{C4C548F0-6CCC-4DE3-A6CB-E82FD437B25A}">
      <dgm:prSet/>
      <dgm:spPr/>
      <dgm:t>
        <a:bodyPr/>
        <a:lstStyle/>
        <a:p>
          <a:endParaRPr lang="es-ES"/>
        </a:p>
      </dgm:t>
    </dgm:pt>
    <dgm:pt modelId="{685A3236-804E-4142-B445-EEF52C16724B}" type="sibTrans" cxnId="{C4C548F0-6CCC-4DE3-A6CB-E82FD437B25A}">
      <dgm:prSet/>
      <dgm:spPr/>
      <dgm:t>
        <a:bodyPr/>
        <a:lstStyle/>
        <a:p>
          <a:endParaRPr lang="es-ES"/>
        </a:p>
      </dgm:t>
    </dgm:pt>
    <dgm:pt modelId="{4C2C874B-42E7-4B2F-BCB9-54EDB3F0EA75}">
      <dgm:prSet phldrT="[Texto]" custT="1"/>
      <dgm:spPr/>
      <dgm:t>
        <a:bodyPr/>
        <a:lstStyle/>
        <a:p>
          <a:r>
            <a:rPr lang="es-ES" sz="1000" b="1" dirty="0"/>
            <a:t>B. Factores de competitividad de la empresa</a:t>
          </a:r>
          <a:endParaRPr lang="es-ES" sz="1000" dirty="0"/>
        </a:p>
      </dgm:t>
    </dgm:pt>
    <dgm:pt modelId="{2E9C7AD0-A94A-484E-BF3B-FF6D44E91D32}" type="parTrans" cxnId="{DC785D3C-0EA0-4DBB-BB6D-241F149D9FD2}">
      <dgm:prSet/>
      <dgm:spPr/>
      <dgm:t>
        <a:bodyPr/>
        <a:lstStyle/>
        <a:p>
          <a:endParaRPr lang="es-ES"/>
        </a:p>
      </dgm:t>
    </dgm:pt>
    <dgm:pt modelId="{BB8219D2-B787-420A-9A23-3936C78602DE}" type="sibTrans" cxnId="{DC785D3C-0EA0-4DBB-BB6D-241F149D9FD2}">
      <dgm:prSet/>
      <dgm:spPr/>
      <dgm:t>
        <a:bodyPr/>
        <a:lstStyle/>
        <a:p>
          <a:endParaRPr lang="es-ES"/>
        </a:p>
      </dgm:t>
    </dgm:pt>
    <dgm:pt modelId="{2F9D46B3-0C8D-4FB4-9FB6-1C35540456D5}">
      <dgm:prSet phldrT="[Texto]" custT="1"/>
      <dgm:spPr/>
      <dgm:t>
        <a:bodyPr/>
        <a:lstStyle/>
        <a:p>
          <a:r>
            <a:rPr lang="es-ES" sz="1000" b="1" dirty="0"/>
            <a:t>C. Motivación de la empresa</a:t>
          </a:r>
          <a:endParaRPr lang="es-ES" sz="1000" dirty="0"/>
        </a:p>
      </dgm:t>
    </dgm:pt>
    <dgm:pt modelId="{0800E0AD-C0ED-4359-A619-ABDAD0CDD205}" type="parTrans" cxnId="{0EE6EEA1-E6A9-4928-A946-163EB8B09CF1}">
      <dgm:prSet/>
      <dgm:spPr/>
      <dgm:t>
        <a:bodyPr/>
        <a:lstStyle/>
        <a:p>
          <a:endParaRPr lang="es-ES"/>
        </a:p>
      </dgm:t>
    </dgm:pt>
    <dgm:pt modelId="{25D327FA-FAFD-4192-BE92-A1A2221E19FC}" type="sibTrans" cxnId="{0EE6EEA1-E6A9-4928-A946-163EB8B09CF1}">
      <dgm:prSet/>
      <dgm:spPr/>
      <dgm:t>
        <a:bodyPr/>
        <a:lstStyle/>
        <a:p>
          <a:endParaRPr lang="es-ES"/>
        </a:p>
      </dgm:t>
    </dgm:pt>
    <dgm:pt modelId="{73860344-16F8-4858-A1C4-FA6221A53BD0}">
      <dgm:prSet phldrT="[Texto]" custT="1"/>
      <dgm:spPr/>
      <dgm:t>
        <a:bodyPr/>
        <a:lstStyle/>
        <a:p>
          <a:r>
            <a:rPr lang="es-ES" sz="800" b="1" dirty="0"/>
            <a:t> P</a:t>
          </a:r>
          <a:r>
            <a:rPr lang="es-ES" sz="800" dirty="0"/>
            <a:t>roductos y servicios, mercado, clientela, facturación, empresas proveedoras, procesos, comunicaciones, etc.</a:t>
          </a:r>
        </a:p>
      </dgm:t>
    </dgm:pt>
    <dgm:pt modelId="{3D3FB932-0CEE-4A06-A52B-1DCF65E78CDB}" type="parTrans" cxnId="{85E91D0B-6D2D-4557-BAE3-DA4544F9810E}">
      <dgm:prSet/>
      <dgm:spPr/>
      <dgm:t>
        <a:bodyPr/>
        <a:lstStyle/>
        <a:p>
          <a:endParaRPr lang="es-ES"/>
        </a:p>
      </dgm:t>
    </dgm:pt>
    <dgm:pt modelId="{0585F68A-62DD-49CC-A5FA-DD496A8E8E4A}" type="sibTrans" cxnId="{85E91D0B-6D2D-4557-BAE3-DA4544F9810E}">
      <dgm:prSet/>
      <dgm:spPr/>
      <dgm:t>
        <a:bodyPr/>
        <a:lstStyle/>
        <a:p>
          <a:endParaRPr lang="es-ES"/>
        </a:p>
      </dgm:t>
    </dgm:pt>
    <dgm:pt modelId="{1BEF0B08-1088-463D-AAEB-59F51650B8BE}">
      <dgm:prSet phldrT="[Texto]" custT="1"/>
      <dgm:spPr/>
      <dgm:t>
        <a:bodyPr/>
        <a:lstStyle/>
        <a:p>
          <a:r>
            <a:rPr lang="es-ES" sz="800" dirty="0"/>
            <a:t>Estrategia, productos y servicios, </a:t>
          </a:r>
        </a:p>
      </dgm:t>
    </dgm:pt>
    <dgm:pt modelId="{6C3CD4F8-2061-4980-A0C0-7D8BFC46B4C8}" type="parTrans" cxnId="{D3420830-2A34-4653-B38C-9C33CCEA6C52}">
      <dgm:prSet/>
      <dgm:spPr/>
      <dgm:t>
        <a:bodyPr/>
        <a:lstStyle/>
        <a:p>
          <a:endParaRPr lang="es-ES"/>
        </a:p>
      </dgm:t>
    </dgm:pt>
    <dgm:pt modelId="{44C5B4C2-9C28-4721-B9C4-3D395A78CA5D}" type="sibTrans" cxnId="{D3420830-2A34-4653-B38C-9C33CCEA6C52}">
      <dgm:prSet/>
      <dgm:spPr/>
      <dgm:t>
        <a:bodyPr/>
        <a:lstStyle/>
        <a:p>
          <a:endParaRPr lang="es-ES"/>
        </a:p>
      </dgm:t>
    </dgm:pt>
    <dgm:pt modelId="{C4D6156C-C2A2-4AC9-AFA2-159FB841FF49}">
      <dgm:prSet phldrT="[Texto]" custT="1"/>
      <dgm:spPr/>
      <dgm:t>
        <a:bodyPr/>
        <a:lstStyle/>
        <a:p>
          <a:r>
            <a:rPr lang="es-ES" sz="800" dirty="0" smtClean="0"/>
            <a:t>Objetivos de </a:t>
          </a:r>
          <a:r>
            <a:rPr lang="es-ES" sz="800" dirty="0"/>
            <a:t>la implantación de tecnología</a:t>
          </a:r>
          <a:r>
            <a:rPr lang="es-ES" sz="800" dirty="0" smtClean="0"/>
            <a:t>,, grado de satisfacción sobre las actuales soluciones tecnológicas, interés  y motivación de participación en el programa, inversión anual en TIC necesidades identificadas a priori, etc.</a:t>
          </a:r>
          <a:endParaRPr lang="es-ES" sz="800" dirty="0"/>
        </a:p>
      </dgm:t>
    </dgm:pt>
    <dgm:pt modelId="{CA161C9F-28EC-4889-A5AB-8F398ED453C3}" type="parTrans" cxnId="{05DA2679-6E3C-4DA6-B92A-657BD98A62CA}">
      <dgm:prSet/>
      <dgm:spPr/>
      <dgm:t>
        <a:bodyPr/>
        <a:lstStyle/>
        <a:p>
          <a:endParaRPr lang="es-ES"/>
        </a:p>
      </dgm:t>
    </dgm:pt>
    <dgm:pt modelId="{82B120C4-18F9-418A-9899-45F216C8AB70}" type="sibTrans" cxnId="{05DA2679-6E3C-4DA6-B92A-657BD98A62CA}">
      <dgm:prSet/>
      <dgm:spPr/>
      <dgm:t>
        <a:bodyPr/>
        <a:lstStyle/>
        <a:p>
          <a:endParaRPr lang="es-ES"/>
        </a:p>
      </dgm:t>
    </dgm:pt>
    <dgm:pt modelId="{0E4F17F5-7FDA-437F-B52F-97345D5A1CDD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1000" dirty="0"/>
            <a:t>D. Innovación Turística</a:t>
          </a:r>
        </a:p>
      </dgm:t>
    </dgm:pt>
    <dgm:pt modelId="{D5DD5AD6-3E53-461C-8AD0-0806941B4E74}" type="parTrans" cxnId="{701E12A9-841A-45FA-B0B1-7994CC633B9E}">
      <dgm:prSet/>
      <dgm:spPr/>
      <dgm:t>
        <a:bodyPr/>
        <a:lstStyle/>
        <a:p>
          <a:endParaRPr lang="es-ES"/>
        </a:p>
      </dgm:t>
    </dgm:pt>
    <dgm:pt modelId="{A0EAC91E-76EF-49A9-B3B7-AEB71101FCA6}" type="sibTrans" cxnId="{701E12A9-841A-45FA-B0B1-7994CC633B9E}">
      <dgm:prSet/>
      <dgm:spPr/>
      <dgm:t>
        <a:bodyPr/>
        <a:lstStyle/>
        <a:p>
          <a:endParaRPr lang="es-ES"/>
        </a:p>
      </dgm:t>
    </dgm:pt>
    <dgm:pt modelId="{8B4B6BA6-9CEE-4118-8618-46ABAB29AAAF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800" dirty="0"/>
            <a:t>Procesos de innovación ejecutados por la empresa, </a:t>
          </a:r>
        </a:p>
      </dgm:t>
    </dgm:pt>
    <dgm:pt modelId="{744C11F7-C6F9-4FD4-92A5-627E810DB995}" type="parTrans" cxnId="{9DCC397F-FFC2-40C0-ADBB-DC9B971FF11E}">
      <dgm:prSet/>
      <dgm:spPr/>
      <dgm:t>
        <a:bodyPr/>
        <a:lstStyle/>
        <a:p>
          <a:endParaRPr lang="es-ES"/>
        </a:p>
      </dgm:t>
    </dgm:pt>
    <dgm:pt modelId="{81D76FC8-05BD-474B-8D1B-2432C0C81B68}" type="sibTrans" cxnId="{9DCC397F-FFC2-40C0-ADBB-DC9B971FF11E}">
      <dgm:prSet/>
      <dgm:spPr/>
      <dgm:t>
        <a:bodyPr/>
        <a:lstStyle/>
        <a:p>
          <a:endParaRPr lang="es-ES"/>
        </a:p>
      </dgm:t>
    </dgm:pt>
    <dgm:pt modelId="{C0B81295-3FFD-428A-BF39-D89E6DB0CD1F}">
      <dgm:prSet custT="1"/>
      <dgm:spPr>
        <a:solidFill>
          <a:schemeClr val="accent3"/>
        </a:solidFill>
      </dgm:spPr>
      <dgm:t>
        <a:bodyPr/>
        <a:lstStyle/>
        <a:p>
          <a:r>
            <a:rPr lang="es-ES" sz="1000" dirty="0"/>
            <a:t>E. Aspectos medioambientales</a:t>
          </a:r>
        </a:p>
      </dgm:t>
    </dgm:pt>
    <dgm:pt modelId="{686B4344-B046-4EDD-9890-702341857E81}" type="parTrans" cxnId="{9B39C38B-A17E-4D4C-8436-438EEE8C6558}">
      <dgm:prSet/>
      <dgm:spPr/>
      <dgm:t>
        <a:bodyPr/>
        <a:lstStyle/>
        <a:p>
          <a:endParaRPr lang="es-ES"/>
        </a:p>
      </dgm:t>
    </dgm:pt>
    <dgm:pt modelId="{F0F983D7-988E-4669-9BF7-4C70346ACFDB}" type="sibTrans" cxnId="{9B39C38B-A17E-4D4C-8436-438EEE8C6558}">
      <dgm:prSet/>
      <dgm:spPr/>
      <dgm:t>
        <a:bodyPr/>
        <a:lstStyle/>
        <a:p>
          <a:endParaRPr lang="es-ES"/>
        </a:p>
      </dgm:t>
    </dgm:pt>
    <dgm:pt modelId="{C7BCF851-BA8A-4EFE-B31B-85723FB7FFA8}">
      <dgm:prSet custT="1"/>
      <dgm:spPr>
        <a:solidFill>
          <a:schemeClr val="accent3"/>
        </a:solidFill>
      </dgm:spPr>
      <dgm:t>
        <a:bodyPr/>
        <a:lstStyle/>
        <a:p>
          <a:r>
            <a:rPr lang="es-ES" sz="800" dirty="0"/>
            <a:t>Análisis sobre eficiencia energética, consumo de agua, energías renovables, climatización.</a:t>
          </a:r>
        </a:p>
      </dgm:t>
    </dgm:pt>
    <dgm:pt modelId="{58E75B39-9B70-4ADE-B22F-53B752B9994A}" type="parTrans" cxnId="{3DF6B884-0491-4A09-BFAA-870A432D2262}">
      <dgm:prSet/>
      <dgm:spPr/>
      <dgm:t>
        <a:bodyPr/>
        <a:lstStyle/>
        <a:p>
          <a:endParaRPr lang="es-ES"/>
        </a:p>
      </dgm:t>
    </dgm:pt>
    <dgm:pt modelId="{0AB4B137-C2AD-4B15-99B7-8765BE378775}" type="sibTrans" cxnId="{3DF6B884-0491-4A09-BFAA-870A432D2262}">
      <dgm:prSet/>
      <dgm:spPr/>
      <dgm:t>
        <a:bodyPr/>
        <a:lstStyle/>
        <a:p>
          <a:endParaRPr lang="es-ES"/>
        </a:p>
      </dgm:t>
    </dgm:pt>
    <dgm:pt modelId="{818EE16D-CF22-4BBA-9A3D-522B0B5616D7}">
      <dgm:prSet custT="1"/>
      <dgm:spPr>
        <a:solidFill>
          <a:schemeClr val="accent3"/>
        </a:solidFill>
      </dgm:spPr>
      <dgm:t>
        <a:bodyPr/>
        <a:lstStyle/>
        <a:p>
          <a:r>
            <a:rPr lang="es-ES" sz="1000" b="1" dirty="0"/>
            <a:t>D. Uso general de las TIC</a:t>
          </a:r>
          <a:endParaRPr lang="es-ES" sz="1000" dirty="0"/>
        </a:p>
      </dgm:t>
    </dgm:pt>
    <dgm:pt modelId="{47CFFFA1-95D9-46EA-941F-8886B3F457DA}" type="parTrans" cxnId="{AC17F0BE-D722-4159-8819-9DF98418FDD5}">
      <dgm:prSet/>
      <dgm:spPr/>
      <dgm:t>
        <a:bodyPr/>
        <a:lstStyle/>
        <a:p>
          <a:endParaRPr lang="es-ES"/>
        </a:p>
      </dgm:t>
    </dgm:pt>
    <dgm:pt modelId="{E951EE48-B1E6-4253-99D5-178C6320A9AF}" type="sibTrans" cxnId="{AC17F0BE-D722-4159-8819-9DF98418FDD5}">
      <dgm:prSet/>
      <dgm:spPr/>
      <dgm:t>
        <a:bodyPr/>
        <a:lstStyle/>
        <a:p>
          <a:endParaRPr lang="es-ES"/>
        </a:p>
      </dgm:t>
    </dgm:pt>
    <dgm:pt modelId="{0D01C46C-D9E1-4C7A-9FC6-8EC3D48284AC}">
      <dgm:prSet custT="1"/>
      <dgm:spPr/>
      <dgm:t>
        <a:bodyPr/>
        <a:lstStyle/>
        <a:p>
          <a:r>
            <a:rPr lang="es-ES" sz="1000" b="1" dirty="0"/>
            <a:t>E. Gestión de procesos internos.</a:t>
          </a:r>
          <a:endParaRPr lang="es-ES" sz="1000" dirty="0"/>
        </a:p>
      </dgm:t>
    </dgm:pt>
    <dgm:pt modelId="{4BA1CD59-9518-4A19-B7AC-049EA6F15E3E}" type="parTrans" cxnId="{AA2C69B6-00DE-42B9-8E6D-1835D229C420}">
      <dgm:prSet/>
      <dgm:spPr/>
      <dgm:t>
        <a:bodyPr/>
        <a:lstStyle/>
        <a:p>
          <a:endParaRPr lang="es-ES"/>
        </a:p>
      </dgm:t>
    </dgm:pt>
    <dgm:pt modelId="{54E098E4-1478-4CBC-8F8C-18B10117AFF4}" type="sibTrans" cxnId="{AA2C69B6-00DE-42B9-8E6D-1835D229C420}">
      <dgm:prSet/>
      <dgm:spPr/>
      <dgm:t>
        <a:bodyPr/>
        <a:lstStyle/>
        <a:p>
          <a:endParaRPr lang="es-ES"/>
        </a:p>
      </dgm:t>
    </dgm:pt>
    <dgm:pt modelId="{5E375AD2-335B-4DCF-A6BE-09DB96B3FEEE}">
      <dgm:prSet custT="1"/>
      <dgm:spPr/>
      <dgm:t>
        <a:bodyPr/>
        <a:lstStyle/>
        <a:p>
          <a:r>
            <a:rPr lang="es-ES" sz="1000" b="1" dirty="0"/>
            <a:t>F. Marketing y </a:t>
          </a:r>
          <a:r>
            <a:rPr lang="es-ES" sz="1000" b="1" dirty="0" smtClean="0"/>
            <a:t>posiciona miento </a:t>
          </a:r>
          <a:r>
            <a:rPr lang="es-ES" sz="1000" b="1" dirty="0"/>
            <a:t>de marca</a:t>
          </a:r>
          <a:endParaRPr lang="es-ES" sz="1000" dirty="0"/>
        </a:p>
      </dgm:t>
    </dgm:pt>
    <dgm:pt modelId="{F6B1E566-C892-4E79-A4BC-B8180D48A1C1}" type="parTrans" cxnId="{0DA4B16F-9478-4102-BDA3-A9C768D85D58}">
      <dgm:prSet/>
      <dgm:spPr/>
      <dgm:t>
        <a:bodyPr/>
        <a:lstStyle/>
        <a:p>
          <a:endParaRPr lang="es-ES"/>
        </a:p>
      </dgm:t>
    </dgm:pt>
    <dgm:pt modelId="{3F19EC96-5A27-4556-8D4C-B167D8246594}" type="sibTrans" cxnId="{0DA4B16F-9478-4102-BDA3-A9C768D85D58}">
      <dgm:prSet/>
      <dgm:spPr/>
      <dgm:t>
        <a:bodyPr/>
        <a:lstStyle/>
        <a:p>
          <a:endParaRPr lang="es-ES"/>
        </a:p>
      </dgm:t>
    </dgm:pt>
    <dgm:pt modelId="{9D8DA334-7CF0-4D96-9331-F0A9070C2DA2}">
      <dgm:prSet custT="1"/>
      <dgm:spPr/>
      <dgm:t>
        <a:bodyPr/>
        <a:lstStyle/>
        <a:p>
          <a:r>
            <a:rPr lang="es-ES" sz="1000" b="1" dirty="0"/>
            <a:t>G. Comercio electrónico</a:t>
          </a:r>
          <a:endParaRPr lang="es-ES" sz="1000" dirty="0"/>
        </a:p>
      </dgm:t>
    </dgm:pt>
    <dgm:pt modelId="{51C1D2C4-E9E1-4DDB-ADD0-BD8622876755}" type="parTrans" cxnId="{6CD2B311-49DE-4671-9C0D-A6B30269B3E1}">
      <dgm:prSet/>
      <dgm:spPr/>
      <dgm:t>
        <a:bodyPr/>
        <a:lstStyle/>
        <a:p>
          <a:endParaRPr lang="es-ES"/>
        </a:p>
      </dgm:t>
    </dgm:pt>
    <dgm:pt modelId="{B02114A6-764A-4D13-A7DE-09AD0ABCDE8F}" type="sibTrans" cxnId="{6CD2B311-49DE-4671-9C0D-A6B30269B3E1}">
      <dgm:prSet/>
      <dgm:spPr/>
      <dgm:t>
        <a:bodyPr/>
        <a:lstStyle/>
        <a:p>
          <a:endParaRPr lang="es-ES"/>
        </a:p>
      </dgm:t>
    </dgm:pt>
    <dgm:pt modelId="{DB2CB5E0-3CAC-4FC1-A8F3-312106BDA0E1}">
      <dgm:prSet custT="1"/>
      <dgm:spPr>
        <a:solidFill>
          <a:schemeClr val="accent3"/>
        </a:solidFill>
      </dgm:spPr>
      <dgm:t>
        <a:bodyPr/>
        <a:lstStyle/>
        <a:p>
          <a:r>
            <a:rPr lang="es-ES" sz="800" dirty="0"/>
            <a:t>Informatización de procesos, equipamiento, acceso a internet, frecuencia de utilización, uso, correo electrónico, gestión de la red, aplicaciones y dispositivos de comunicación, movilidad, etc.</a:t>
          </a:r>
        </a:p>
      </dgm:t>
    </dgm:pt>
    <dgm:pt modelId="{1656D8E9-C30D-476A-B18D-3979D9879457}" type="parTrans" cxnId="{76D47ADB-1558-421D-ADB3-8DCB5212327B}">
      <dgm:prSet/>
      <dgm:spPr/>
      <dgm:t>
        <a:bodyPr/>
        <a:lstStyle/>
        <a:p>
          <a:endParaRPr lang="es-ES"/>
        </a:p>
      </dgm:t>
    </dgm:pt>
    <dgm:pt modelId="{2BA57A64-F81B-40C8-A81E-EDE1F2FF71BE}" type="sibTrans" cxnId="{76D47ADB-1558-421D-ADB3-8DCB5212327B}">
      <dgm:prSet/>
      <dgm:spPr/>
      <dgm:t>
        <a:bodyPr/>
        <a:lstStyle/>
        <a:p>
          <a:endParaRPr lang="es-ES"/>
        </a:p>
      </dgm:t>
    </dgm:pt>
    <dgm:pt modelId="{921EAD3E-198B-486F-9DC8-6E75BBF3576F}">
      <dgm:prSet custT="1"/>
      <dgm:spPr/>
      <dgm:t>
        <a:bodyPr/>
        <a:lstStyle/>
        <a:p>
          <a:r>
            <a:rPr lang="es-ES" sz="800" dirty="0"/>
            <a:t>Sistemas informáticos de gestión, control y registro de clientela, gestión del punto de venta, diseño de producto, fidelización, interacción, gestión y control de la producción, trazabilidad, gestión de stock, gestión logística, etc.</a:t>
          </a:r>
        </a:p>
      </dgm:t>
    </dgm:pt>
    <dgm:pt modelId="{647C5814-7117-48BA-BC7B-7CB5CCBA780C}" type="parTrans" cxnId="{CBBE8767-B37C-487E-A9C8-D8649E8FD11B}">
      <dgm:prSet/>
      <dgm:spPr/>
      <dgm:t>
        <a:bodyPr/>
        <a:lstStyle/>
        <a:p>
          <a:endParaRPr lang="es-ES"/>
        </a:p>
      </dgm:t>
    </dgm:pt>
    <dgm:pt modelId="{9796B346-F711-47E9-B215-3EA87BF3A755}" type="sibTrans" cxnId="{CBBE8767-B37C-487E-A9C8-D8649E8FD11B}">
      <dgm:prSet/>
      <dgm:spPr/>
      <dgm:t>
        <a:bodyPr/>
        <a:lstStyle/>
        <a:p>
          <a:endParaRPr lang="es-ES"/>
        </a:p>
      </dgm:t>
    </dgm:pt>
    <dgm:pt modelId="{23A8161C-3F39-4026-ABE3-B185C03B2A50}">
      <dgm:prSet custT="1"/>
      <dgm:spPr/>
      <dgm:t>
        <a:bodyPr/>
        <a:lstStyle/>
        <a:p>
          <a:r>
            <a:rPr lang="es-ES" sz="800" dirty="0"/>
            <a:t>Canales, dominio corporativo, presencia web, accesibilidad, SEO, redes sociales, marketing</a:t>
          </a:r>
          <a:r>
            <a:rPr lang="es-ES" sz="800" dirty="0" smtClean="0"/>
            <a:t>, </a:t>
          </a:r>
          <a:r>
            <a:rPr lang="es-ES" sz="800" dirty="0"/>
            <a:t>etc.</a:t>
          </a:r>
        </a:p>
      </dgm:t>
    </dgm:pt>
    <dgm:pt modelId="{14047DE5-B6F7-43D6-9B09-A0B982EC836C}" type="parTrans" cxnId="{C26FDD86-A7A3-40AE-B356-4771DAE36F92}">
      <dgm:prSet/>
      <dgm:spPr/>
      <dgm:t>
        <a:bodyPr/>
        <a:lstStyle/>
        <a:p>
          <a:endParaRPr lang="es-ES"/>
        </a:p>
      </dgm:t>
    </dgm:pt>
    <dgm:pt modelId="{F74BA18A-8ACD-4FC9-BFCA-9BC803629016}" type="sibTrans" cxnId="{C26FDD86-A7A3-40AE-B356-4771DAE36F92}">
      <dgm:prSet/>
      <dgm:spPr/>
      <dgm:t>
        <a:bodyPr/>
        <a:lstStyle/>
        <a:p>
          <a:endParaRPr lang="es-ES"/>
        </a:p>
      </dgm:t>
    </dgm:pt>
    <dgm:pt modelId="{1B3CC3D4-0935-41D9-AE54-5E5F08BA5ED5}">
      <dgm:prSet custT="1"/>
      <dgm:spPr/>
      <dgm:t>
        <a:bodyPr/>
        <a:lstStyle/>
        <a:p>
          <a:r>
            <a:rPr lang="es-ES" sz="800" dirty="0"/>
            <a:t>Mecanismos de venta online, contenidos de la página web, catálogo, funcionalidades, métodos de pago, atención a la clientela, logística, analítica, etc.</a:t>
          </a:r>
        </a:p>
      </dgm:t>
    </dgm:pt>
    <dgm:pt modelId="{DF4E5A54-E85B-491B-BC9B-8FAEEC410C23}" type="parTrans" cxnId="{9505077A-999F-46D1-940B-23DC8DB790A4}">
      <dgm:prSet/>
      <dgm:spPr/>
      <dgm:t>
        <a:bodyPr/>
        <a:lstStyle/>
        <a:p>
          <a:endParaRPr lang="es-ES"/>
        </a:p>
      </dgm:t>
    </dgm:pt>
    <dgm:pt modelId="{84F6D6F7-8DF1-4FE4-BDBD-32DBFCA9C7EC}" type="sibTrans" cxnId="{9505077A-999F-46D1-940B-23DC8DB790A4}">
      <dgm:prSet/>
      <dgm:spPr/>
      <dgm:t>
        <a:bodyPr/>
        <a:lstStyle/>
        <a:p>
          <a:endParaRPr lang="es-ES"/>
        </a:p>
      </dgm:t>
    </dgm:pt>
    <dgm:pt modelId="{1FE01CD4-51D6-4788-B08E-E5BD5EA18F6D}">
      <dgm:prSet phldrT="[Texto]" custT="1"/>
      <dgm:spPr/>
      <dgm:t>
        <a:bodyPr/>
        <a:lstStyle/>
        <a:p>
          <a:r>
            <a:rPr lang="es-ES" sz="800" dirty="0" smtClean="0"/>
            <a:t>potencialidad </a:t>
          </a:r>
          <a:r>
            <a:rPr lang="es-ES" sz="800" dirty="0"/>
            <a:t>del comercio </a:t>
          </a:r>
          <a:r>
            <a:rPr lang="es-ES" sz="800" dirty="0" smtClean="0"/>
            <a:t>electrónico,</a:t>
          </a:r>
          <a:endParaRPr lang="es-ES" sz="800" dirty="0"/>
        </a:p>
      </dgm:t>
    </dgm:pt>
    <dgm:pt modelId="{DFCA3B10-F351-4883-8DAA-CC2C940E05B8}" type="parTrans" cxnId="{BD120637-8FAA-47CE-902C-5E1A1C3EBA83}">
      <dgm:prSet/>
      <dgm:spPr/>
      <dgm:t>
        <a:bodyPr/>
        <a:lstStyle/>
        <a:p>
          <a:endParaRPr lang="es-ES"/>
        </a:p>
      </dgm:t>
    </dgm:pt>
    <dgm:pt modelId="{244EC880-2FBF-4091-8B6E-BAAC5AC6CE60}" type="sibTrans" cxnId="{BD120637-8FAA-47CE-902C-5E1A1C3EBA83}">
      <dgm:prSet/>
      <dgm:spPr/>
      <dgm:t>
        <a:bodyPr/>
        <a:lstStyle/>
        <a:p>
          <a:endParaRPr lang="es-ES"/>
        </a:p>
      </dgm:t>
    </dgm:pt>
    <dgm:pt modelId="{491EF68D-D521-47F7-8C1A-4508391E57DC}">
      <dgm:prSet phldrT="[Texto]" custT="1"/>
      <dgm:spPr/>
      <dgm:t>
        <a:bodyPr/>
        <a:lstStyle/>
        <a:p>
          <a:r>
            <a:rPr lang="es-ES" sz="800" dirty="0" smtClean="0"/>
            <a:t>procesos </a:t>
          </a:r>
          <a:r>
            <a:rPr lang="es-ES" sz="800" dirty="0"/>
            <a:t>y dinámicas de </a:t>
          </a:r>
          <a:r>
            <a:rPr lang="es-ES" sz="800" dirty="0" smtClean="0"/>
            <a:t>trabajo,</a:t>
          </a:r>
          <a:endParaRPr lang="es-ES" sz="800" dirty="0"/>
        </a:p>
      </dgm:t>
    </dgm:pt>
    <dgm:pt modelId="{F6FCFA5B-24D9-4D36-A8FE-53638B7D4258}" type="parTrans" cxnId="{467FD1C4-7143-405E-A9AA-8766E0C10E27}">
      <dgm:prSet/>
      <dgm:spPr/>
      <dgm:t>
        <a:bodyPr/>
        <a:lstStyle/>
        <a:p>
          <a:endParaRPr lang="es-ES"/>
        </a:p>
      </dgm:t>
    </dgm:pt>
    <dgm:pt modelId="{CA9A8BB6-B28F-47A7-95EC-8AB70B866A26}" type="sibTrans" cxnId="{467FD1C4-7143-405E-A9AA-8766E0C10E27}">
      <dgm:prSet/>
      <dgm:spPr/>
      <dgm:t>
        <a:bodyPr/>
        <a:lstStyle/>
        <a:p>
          <a:endParaRPr lang="es-ES"/>
        </a:p>
      </dgm:t>
    </dgm:pt>
    <dgm:pt modelId="{1A1862C8-4E83-4C8B-8D79-45DDB976CD38}">
      <dgm:prSet phldrT="[Texto]" custT="1"/>
      <dgm:spPr/>
      <dgm:t>
        <a:bodyPr/>
        <a:lstStyle/>
        <a:p>
          <a:r>
            <a:rPr lang="es-ES" sz="800" dirty="0" smtClean="0"/>
            <a:t>recursos </a:t>
          </a:r>
          <a:r>
            <a:rPr lang="es-ES" sz="800" dirty="0"/>
            <a:t>humanos, factores de riesgo, etc. </a:t>
          </a:r>
        </a:p>
      </dgm:t>
    </dgm:pt>
    <dgm:pt modelId="{FA0A0F0E-7D69-46D9-84C3-CBF2672086F4}" type="parTrans" cxnId="{C80D305B-0B08-497D-8617-D5AA1F04A1B1}">
      <dgm:prSet/>
      <dgm:spPr/>
      <dgm:t>
        <a:bodyPr/>
        <a:lstStyle/>
        <a:p>
          <a:endParaRPr lang="es-ES"/>
        </a:p>
      </dgm:t>
    </dgm:pt>
    <dgm:pt modelId="{34B5B1E8-6B21-4DB8-8346-E8B085ED2206}" type="sibTrans" cxnId="{C80D305B-0B08-497D-8617-D5AA1F04A1B1}">
      <dgm:prSet/>
      <dgm:spPr/>
      <dgm:t>
        <a:bodyPr/>
        <a:lstStyle/>
        <a:p>
          <a:endParaRPr lang="es-ES"/>
        </a:p>
      </dgm:t>
    </dgm:pt>
    <dgm:pt modelId="{BF1EC5A4-6951-4068-B324-DDD7CE21D182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800" dirty="0" smtClean="0"/>
            <a:t>desarrollo </a:t>
          </a:r>
          <a:r>
            <a:rPr lang="es-ES" sz="800" dirty="0"/>
            <a:t>de nuevos servicios, </a:t>
          </a:r>
        </a:p>
      </dgm:t>
    </dgm:pt>
    <dgm:pt modelId="{D2F8E1C1-3B58-4F1F-82DC-BB925C3892FA}" type="parTrans" cxnId="{40E59233-CEEF-4B2F-8D9F-F6D445338C2B}">
      <dgm:prSet/>
      <dgm:spPr/>
      <dgm:t>
        <a:bodyPr/>
        <a:lstStyle/>
        <a:p>
          <a:endParaRPr lang="es-ES"/>
        </a:p>
      </dgm:t>
    </dgm:pt>
    <dgm:pt modelId="{9E5A2227-744D-46B6-9CDB-5829783BEBDB}" type="sibTrans" cxnId="{40E59233-CEEF-4B2F-8D9F-F6D445338C2B}">
      <dgm:prSet/>
      <dgm:spPr/>
      <dgm:t>
        <a:bodyPr/>
        <a:lstStyle/>
        <a:p>
          <a:endParaRPr lang="es-ES"/>
        </a:p>
      </dgm:t>
    </dgm:pt>
    <dgm:pt modelId="{FC7ABAA0-6105-4AC5-A896-2792F7D8C8D4}">
      <dgm:prSet phldrT="[Texto]" custT="1"/>
      <dgm:spPr>
        <a:solidFill>
          <a:schemeClr val="accent3"/>
        </a:solidFill>
      </dgm:spPr>
      <dgm:t>
        <a:bodyPr/>
        <a:lstStyle/>
        <a:p>
          <a:r>
            <a:rPr lang="es-ES" sz="800" dirty="0" smtClean="0"/>
            <a:t>cultura </a:t>
          </a:r>
          <a:r>
            <a:rPr lang="es-ES" sz="800" dirty="0"/>
            <a:t>innovación, etc.</a:t>
          </a:r>
        </a:p>
      </dgm:t>
    </dgm:pt>
    <dgm:pt modelId="{D0660CA5-881F-4ADF-B138-F19C32037449}" type="parTrans" cxnId="{594338D0-2C5A-4649-92ED-2F7224206F74}">
      <dgm:prSet/>
      <dgm:spPr/>
      <dgm:t>
        <a:bodyPr/>
        <a:lstStyle/>
        <a:p>
          <a:endParaRPr lang="es-ES"/>
        </a:p>
      </dgm:t>
    </dgm:pt>
    <dgm:pt modelId="{A2D5EA40-D819-40A2-9A39-303F931ADDE6}" type="sibTrans" cxnId="{594338D0-2C5A-4649-92ED-2F7224206F74}">
      <dgm:prSet/>
      <dgm:spPr/>
      <dgm:t>
        <a:bodyPr/>
        <a:lstStyle/>
        <a:p>
          <a:endParaRPr lang="es-ES"/>
        </a:p>
      </dgm:t>
    </dgm:pt>
    <dgm:pt modelId="{FDA9B863-4DB5-4BE1-A2CD-9F1F07630E5D}" type="pres">
      <dgm:prSet presAssocID="{2EFE9FA3-A597-4879-ABE4-952883F910D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E2B8AA5-E92E-451B-AFC3-D4FC74DEAA3C}" type="pres">
      <dgm:prSet presAssocID="{8AAC0D27-FFFA-4B1A-867F-5CCD1D43B565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7956D75-3607-4A47-B54B-60DFA34207B9}" type="pres">
      <dgm:prSet presAssocID="{685A3236-804E-4142-B445-EEF52C16724B}" presName="sibTrans" presStyleCnt="0"/>
      <dgm:spPr/>
    </dgm:pt>
    <dgm:pt modelId="{4A946342-17A2-4062-B701-F18E2E1F09FD}" type="pres">
      <dgm:prSet presAssocID="{4C2C874B-42E7-4B2F-BCB9-54EDB3F0EA75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24496E2-7CB2-405D-A9C2-5DB22C1031EF}" type="pres">
      <dgm:prSet presAssocID="{BB8219D2-B787-420A-9A23-3936C78602DE}" presName="sibTrans" presStyleCnt="0"/>
      <dgm:spPr/>
    </dgm:pt>
    <dgm:pt modelId="{0693E1BC-EBB8-43D2-AC6B-95C05B3B4CD1}" type="pres">
      <dgm:prSet presAssocID="{2F9D46B3-0C8D-4FB4-9FB6-1C35540456D5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213173E-0042-4746-8ED0-D09ED1F17A33}" type="pres">
      <dgm:prSet presAssocID="{25D327FA-FAFD-4192-BE92-A1A2221E19FC}" presName="sibTrans" presStyleCnt="0"/>
      <dgm:spPr/>
    </dgm:pt>
    <dgm:pt modelId="{F9627461-E550-4F9D-A23D-620DAE5152BD}" type="pres">
      <dgm:prSet presAssocID="{0E4F17F5-7FDA-437F-B52F-97345D5A1CDD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FD9FEE-7A32-459B-8C47-B4834F1B9281}" type="pres">
      <dgm:prSet presAssocID="{A0EAC91E-76EF-49A9-B3B7-AEB71101FCA6}" presName="sibTrans" presStyleCnt="0"/>
      <dgm:spPr/>
    </dgm:pt>
    <dgm:pt modelId="{A6F3062D-BFD4-4949-AD6C-EC215CF2939D}" type="pres">
      <dgm:prSet presAssocID="{C0B81295-3FFD-428A-BF39-D89E6DB0CD1F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4E6607A-66A0-40AB-9CEE-AE7AC46BE981}" type="pres">
      <dgm:prSet presAssocID="{F0F983D7-988E-4669-9BF7-4C70346ACFDB}" presName="sibTrans" presStyleCnt="0"/>
      <dgm:spPr/>
    </dgm:pt>
    <dgm:pt modelId="{44133F78-1A7E-4240-96D9-77A785D4BFA1}" type="pres">
      <dgm:prSet presAssocID="{818EE16D-CF22-4BBA-9A3D-522B0B5616D7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0ED482-865E-4C84-8CA3-8E6934B7C98B}" type="pres">
      <dgm:prSet presAssocID="{E951EE48-B1E6-4253-99D5-178C6320A9AF}" presName="sibTrans" presStyleCnt="0"/>
      <dgm:spPr/>
    </dgm:pt>
    <dgm:pt modelId="{952615C2-0964-413F-AA0C-1C62B6E615F6}" type="pres">
      <dgm:prSet presAssocID="{0D01C46C-D9E1-4C7A-9FC6-8EC3D48284AC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D7F024-738A-42B1-9FB6-409FF0A25F2D}" type="pres">
      <dgm:prSet presAssocID="{54E098E4-1478-4CBC-8F8C-18B10117AFF4}" presName="sibTrans" presStyleCnt="0"/>
      <dgm:spPr/>
    </dgm:pt>
    <dgm:pt modelId="{34A1EE88-54AD-4B67-9549-3535C5CEF23D}" type="pres">
      <dgm:prSet presAssocID="{5E375AD2-335B-4DCF-A6BE-09DB96B3FEEE}" presName="node" presStyleLbl="node1" presStyleIdx="7" presStyleCnt="9" custScaleX="975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EE61DF-9E34-469A-94E7-626104FCEE2E}" type="pres">
      <dgm:prSet presAssocID="{3F19EC96-5A27-4556-8D4C-B167D8246594}" presName="sibTrans" presStyleCnt="0"/>
      <dgm:spPr/>
    </dgm:pt>
    <dgm:pt modelId="{5E188B7A-D89D-4D8F-9C84-6AD558A464A0}" type="pres">
      <dgm:prSet presAssocID="{9D8DA334-7CF0-4D96-9331-F0A9070C2DA2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7903CDF-5753-45D7-B73F-F79FC1A32372}" type="presOf" srcId="{C0B81295-3FFD-428A-BF39-D89E6DB0CD1F}" destId="{A6F3062D-BFD4-4949-AD6C-EC215CF2939D}" srcOrd="0" destOrd="0" presId="urn:microsoft.com/office/officeart/2005/8/layout/hList6"/>
    <dgm:cxn modelId="{05DA2679-6E3C-4DA6-B92A-657BD98A62CA}" srcId="{2F9D46B3-0C8D-4FB4-9FB6-1C35540456D5}" destId="{C4D6156C-C2A2-4AC9-AFA2-159FB841FF49}" srcOrd="0" destOrd="0" parTransId="{CA161C9F-28EC-4889-A5AB-8F398ED453C3}" sibTransId="{82B120C4-18F9-418A-9899-45F216C8AB70}"/>
    <dgm:cxn modelId="{B201269D-B868-4ECF-818B-09F3F9D26804}" type="presOf" srcId="{1BEF0B08-1088-463D-AAEB-59F51650B8BE}" destId="{4A946342-17A2-4062-B701-F18E2E1F09FD}" srcOrd="0" destOrd="1" presId="urn:microsoft.com/office/officeart/2005/8/layout/hList6"/>
    <dgm:cxn modelId="{594338D0-2C5A-4649-92ED-2F7224206F74}" srcId="{0E4F17F5-7FDA-437F-B52F-97345D5A1CDD}" destId="{FC7ABAA0-6105-4AC5-A896-2792F7D8C8D4}" srcOrd="2" destOrd="0" parTransId="{D0660CA5-881F-4ADF-B138-F19C32037449}" sibTransId="{A2D5EA40-D819-40A2-9A39-303F931ADDE6}"/>
    <dgm:cxn modelId="{3DF6B884-0491-4A09-BFAA-870A432D2262}" srcId="{C0B81295-3FFD-428A-BF39-D89E6DB0CD1F}" destId="{C7BCF851-BA8A-4EFE-B31B-85723FB7FFA8}" srcOrd="0" destOrd="0" parTransId="{58E75B39-9B70-4ADE-B22F-53B752B9994A}" sibTransId="{0AB4B137-C2AD-4B15-99B7-8765BE378775}"/>
    <dgm:cxn modelId="{4AD392C4-5992-4345-958C-8975601B4FAC}" type="presOf" srcId="{9D8DA334-7CF0-4D96-9331-F0A9070C2DA2}" destId="{5E188B7A-D89D-4D8F-9C84-6AD558A464A0}" srcOrd="0" destOrd="0" presId="urn:microsoft.com/office/officeart/2005/8/layout/hList6"/>
    <dgm:cxn modelId="{2A3E4907-A31F-49EF-8E58-1AD3EFD2C9BA}" type="presOf" srcId="{491EF68D-D521-47F7-8C1A-4508391E57DC}" destId="{4A946342-17A2-4062-B701-F18E2E1F09FD}" srcOrd="0" destOrd="3" presId="urn:microsoft.com/office/officeart/2005/8/layout/hList6"/>
    <dgm:cxn modelId="{20C378E0-8E81-415E-BCA1-7091E104F1C2}" type="presOf" srcId="{818EE16D-CF22-4BBA-9A3D-522B0B5616D7}" destId="{44133F78-1A7E-4240-96D9-77A785D4BFA1}" srcOrd="0" destOrd="0" presId="urn:microsoft.com/office/officeart/2005/8/layout/hList6"/>
    <dgm:cxn modelId="{6D3555EE-1D61-40CA-B407-C07289D67F25}" type="presOf" srcId="{8B4B6BA6-9CEE-4118-8618-46ABAB29AAAF}" destId="{F9627461-E550-4F9D-A23D-620DAE5152BD}" srcOrd="0" destOrd="1" presId="urn:microsoft.com/office/officeart/2005/8/layout/hList6"/>
    <dgm:cxn modelId="{1F2E700E-3041-4722-B8EF-976D4E17082F}" type="presOf" srcId="{1A1862C8-4E83-4C8B-8D79-45DDB976CD38}" destId="{4A946342-17A2-4062-B701-F18E2E1F09FD}" srcOrd="0" destOrd="4" presId="urn:microsoft.com/office/officeart/2005/8/layout/hList6"/>
    <dgm:cxn modelId="{AA2C69B6-00DE-42B9-8E6D-1835D229C420}" srcId="{2EFE9FA3-A597-4879-ABE4-952883F910D3}" destId="{0D01C46C-D9E1-4C7A-9FC6-8EC3D48284AC}" srcOrd="6" destOrd="0" parTransId="{4BA1CD59-9518-4A19-B7AC-049EA6F15E3E}" sibTransId="{54E098E4-1478-4CBC-8F8C-18B10117AFF4}"/>
    <dgm:cxn modelId="{C80D305B-0B08-497D-8617-D5AA1F04A1B1}" srcId="{4C2C874B-42E7-4B2F-BCB9-54EDB3F0EA75}" destId="{1A1862C8-4E83-4C8B-8D79-45DDB976CD38}" srcOrd="3" destOrd="0" parTransId="{FA0A0F0E-7D69-46D9-84C3-CBF2672086F4}" sibTransId="{34B5B1E8-6B21-4DB8-8346-E8B085ED2206}"/>
    <dgm:cxn modelId="{57A509BD-EC98-4238-81A5-13D65D0B1F62}" type="presOf" srcId="{C7BCF851-BA8A-4EFE-B31B-85723FB7FFA8}" destId="{A6F3062D-BFD4-4949-AD6C-EC215CF2939D}" srcOrd="0" destOrd="1" presId="urn:microsoft.com/office/officeart/2005/8/layout/hList6"/>
    <dgm:cxn modelId="{9DCC397F-FFC2-40C0-ADBB-DC9B971FF11E}" srcId="{0E4F17F5-7FDA-437F-B52F-97345D5A1CDD}" destId="{8B4B6BA6-9CEE-4118-8618-46ABAB29AAAF}" srcOrd="0" destOrd="0" parTransId="{744C11F7-C6F9-4FD4-92A5-627E810DB995}" sibTransId="{81D76FC8-05BD-474B-8D1B-2432C0C81B68}"/>
    <dgm:cxn modelId="{701E12A9-841A-45FA-B0B1-7994CC633B9E}" srcId="{2EFE9FA3-A597-4879-ABE4-952883F910D3}" destId="{0E4F17F5-7FDA-437F-B52F-97345D5A1CDD}" srcOrd="3" destOrd="0" parTransId="{D5DD5AD6-3E53-461C-8AD0-0806941B4E74}" sibTransId="{A0EAC91E-76EF-49A9-B3B7-AEB71101FCA6}"/>
    <dgm:cxn modelId="{9B39C38B-A17E-4D4C-8436-438EEE8C6558}" srcId="{2EFE9FA3-A597-4879-ABE4-952883F910D3}" destId="{C0B81295-3FFD-428A-BF39-D89E6DB0CD1F}" srcOrd="4" destOrd="0" parTransId="{686B4344-B046-4EDD-9890-702341857E81}" sibTransId="{F0F983D7-988E-4669-9BF7-4C70346ACFDB}"/>
    <dgm:cxn modelId="{BD120637-8FAA-47CE-902C-5E1A1C3EBA83}" srcId="{4C2C874B-42E7-4B2F-BCB9-54EDB3F0EA75}" destId="{1FE01CD4-51D6-4788-B08E-E5BD5EA18F6D}" srcOrd="1" destOrd="0" parTransId="{DFCA3B10-F351-4883-8DAA-CC2C940E05B8}" sibTransId="{244EC880-2FBF-4091-8B6E-BAAC5AC6CE60}"/>
    <dgm:cxn modelId="{467FD1C4-7143-405E-A9AA-8766E0C10E27}" srcId="{4C2C874B-42E7-4B2F-BCB9-54EDB3F0EA75}" destId="{491EF68D-D521-47F7-8C1A-4508391E57DC}" srcOrd="2" destOrd="0" parTransId="{F6FCFA5B-24D9-4D36-A8FE-53638B7D4258}" sibTransId="{CA9A8BB6-B28F-47A7-95EC-8AB70B866A26}"/>
    <dgm:cxn modelId="{40E59233-CEEF-4B2F-8D9F-F6D445338C2B}" srcId="{0E4F17F5-7FDA-437F-B52F-97345D5A1CDD}" destId="{BF1EC5A4-6951-4068-B324-DDD7CE21D182}" srcOrd="1" destOrd="0" parTransId="{D2F8E1C1-3B58-4F1F-82DC-BB925C3892FA}" sibTransId="{9E5A2227-744D-46B6-9CDB-5829783BEBDB}"/>
    <dgm:cxn modelId="{8B6CB68C-AB5A-4478-8378-3D19B3B93AA1}" type="presOf" srcId="{FC7ABAA0-6105-4AC5-A896-2792F7D8C8D4}" destId="{F9627461-E550-4F9D-A23D-620DAE5152BD}" srcOrd="0" destOrd="3" presId="urn:microsoft.com/office/officeart/2005/8/layout/hList6"/>
    <dgm:cxn modelId="{85E91D0B-6D2D-4557-BAE3-DA4544F9810E}" srcId="{8AAC0D27-FFFA-4B1A-867F-5CCD1D43B565}" destId="{73860344-16F8-4858-A1C4-FA6221A53BD0}" srcOrd="0" destOrd="0" parTransId="{3D3FB932-0CEE-4A06-A52B-1DCF65E78CDB}" sibTransId="{0585F68A-62DD-49CC-A5FA-DD496A8E8E4A}"/>
    <dgm:cxn modelId="{5F3F7C08-21BD-4AE3-B0FE-D6C44626A2AE}" type="presOf" srcId="{73860344-16F8-4858-A1C4-FA6221A53BD0}" destId="{BE2B8AA5-E92E-451B-AFC3-D4FC74DEAA3C}" srcOrd="0" destOrd="1" presId="urn:microsoft.com/office/officeart/2005/8/layout/hList6"/>
    <dgm:cxn modelId="{D3420830-2A34-4653-B38C-9C33CCEA6C52}" srcId="{4C2C874B-42E7-4B2F-BCB9-54EDB3F0EA75}" destId="{1BEF0B08-1088-463D-AAEB-59F51650B8BE}" srcOrd="0" destOrd="0" parTransId="{6C3CD4F8-2061-4980-A0C0-7D8BFC46B4C8}" sibTransId="{44C5B4C2-9C28-4721-B9C4-3D395A78CA5D}"/>
    <dgm:cxn modelId="{0EE6EEA1-E6A9-4928-A946-163EB8B09CF1}" srcId="{2EFE9FA3-A597-4879-ABE4-952883F910D3}" destId="{2F9D46B3-0C8D-4FB4-9FB6-1C35540456D5}" srcOrd="2" destOrd="0" parTransId="{0800E0AD-C0ED-4359-A619-ABDAD0CDD205}" sibTransId="{25D327FA-FAFD-4192-BE92-A1A2221E19FC}"/>
    <dgm:cxn modelId="{DAF2B512-780F-455B-B832-884BB742446D}" type="presOf" srcId="{0E4F17F5-7FDA-437F-B52F-97345D5A1CDD}" destId="{F9627461-E550-4F9D-A23D-620DAE5152BD}" srcOrd="0" destOrd="0" presId="urn:microsoft.com/office/officeart/2005/8/layout/hList6"/>
    <dgm:cxn modelId="{76D47ADB-1558-421D-ADB3-8DCB5212327B}" srcId="{818EE16D-CF22-4BBA-9A3D-522B0B5616D7}" destId="{DB2CB5E0-3CAC-4FC1-A8F3-312106BDA0E1}" srcOrd="0" destOrd="0" parTransId="{1656D8E9-C30D-476A-B18D-3979D9879457}" sibTransId="{2BA57A64-F81B-40C8-A81E-EDE1F2FF71BE}"/>
    <dgm:cxn modelId="{880F5C7E-E9EB-4F3B-94C7-86FB560D0378}" type="presOf" srcId="{8AAC0D27-FFFA-4B1A-867F-5CCD1D43B565}" destId="{BE2B8AA5-E92E-451B-AFC3-D4FC74DEAA3C}" srcOrd="0" destOrd="0" presId="urn:microsoft.com/office/officeart/2005/8/layout/hList6"/>
    <dgm:cxn modelId="{C7BC2B30-3DA7-4504-850B-97B5367137FA}" type="presOf" srcId="{BF1EC5A4-6951-4068-B324-DDD7CE21D182}" destId="{F9627461-E550-4F9D-A23D-620DAE5152BD}" srcOrd="0" destOrd="2" presId="urn:microsoft.com/office/officeart/2005/8/layout/hList6"/>
    <dgm:cxn modelId="{002BE7D1-B9E0-4353-AEA4-7DE0EFF7C5DD}" type="presOf" srcId="{DB2CB5E0-3CAC-4FC1-A8F3-312106BDA0E1}" destId="{44133F78-1A7E-4240-96D9-77A785D4BFA1}" srcOrd="0" destOrd="1" presId="urn:microsoft.com/office/officeart/2005/8/layout/hList6"/>
    <dgm:cxn modelId="{0DA4B16F-9478-4102-BDA3-A9C768D85D58}" srcId="{2EFE9FA3-A597-4879-ABE4-952883F910D3}" destId="{5E375AD2-335B-4DCF-A6BE-09DB96B3FEEE}" srcOrd="7" destOrd="0" parTransId="{F6B1E566-C892-4E79-A4BC-B8180D48A1C1}" sibTransId="{3F19EC96-5A27-4556-8D4C-B167D8246594}"/>
    <dgm:cxn modelId="{B87192B4-5BFE-4169-9FDA-ED7B46A668E3}" type="presOf" srcId="{1FE01CD4-51D6-4788-B08E-E5BD5EA18F6D}" destId="{4A946342-17A2-4062-B701-F18E2E1F09FD}" srcOrd="0" destOrd="2" presId="urn:microsoft.com/office/officeart/2005/8/layout/hList6"/>
    <dgm:cxn modelId="{9505077A-999F-46D1-940B-23DC8DB790A4}" srcId="{9D8DA334-7CF0-4D96-9331-F0A9070C2DA2}" destId="{1B3CC3D4-0935-41D9-AE54-5E5F08BA5ED5}" srcOrd="0" destOrd="0" parTransId="{DF4E5A54-E85B-491B-BC9B-8FAEEC410C23}" sibTransId="{84F6D6F7-8DF1-4FE4-BDBD-32DBFCA9C7EC}"/>
    <dgm:cxn modelId="{CCC1426C-E6C7-4460-B57C-4BDBA591627F}" type="presOf" srcId="{5E375AD2-335B-4DCF-A6BE-09DB96B3FEEE}" destId="{34A1EE88-54AD-4B67-9549-3535C5CEF23D}" srcOrd="0" destOrd="0" presId="urn:microsoft.com/office/officeart/2005/8/layout/hList6"/>
    <dgm:cxn modelId="{01A4A18C-823D-47AB-84AC-7DA348D34299}" type="presOf" srcId="{C4D6156C-C2A2-4AC9-AFA2-159FB841FF49}" destId="{0693E1BC-EBB8-43D2-AC6B-95C05B3B4CD1}" srcOrd="0" destOrd="1" presId="urn:microsoft.com/office/officeart/2005/8/layout/hList6"/>
    <dgm:cxn modelId="{C26FDD86-A7A3-40AE-B356-4771DAE36F92}" srcId="{5E375AD2-335B-4DCF-A6BE-09DB96B3FEEE}" destId="{23A8161C-3F39-4026-ABE3-B185C03B2A50}" srcOrd="0" destOrd="0" parTransId="{14047DE5-B6F7-43D6-9B09-A0B982EC836C}" sibTransId="{F74BA18A-8ACD-4FC9-BFCA-9BC803629016}"/>
    <dgm:cxn modelId="{CBBE8767-B37C-487E-A9C8-D8649E8FD11B}" srcId="{0D01C46C-D9E1-4C7A-9FC6-8EC3D48284AC}" destId="{921EAD3E-198B-486F-9DC8-6E75BBF3576F}" srcOrd="0" destOrd="0" parTransId="{647C5814-7117-48BA-BC7B-7CB5CCBA780C}" sibTransId="{9796B346-F711-47E9-B215-3EA87BF3A755}"/>
    <dgm:cxn modelId="{549F9C51-3B44-47EE-ACF8-91565E82828D}" type="presOf" srcId="{4C2C874B-42E7-4B2F-BCB9-54EDB3F0EA75}" destId="{4A946342-17A2-4062-B701-F18E2E1F09FD}" srcOrd="0" destOrd="0" presId="urn:microsoft.com/office/officeart/2005/8/layout/hList6"/>
    <dgm:cxn modelId="{C4C548F0-6CCC-4DE3-A6CB-E82FD437B25A}" srcId="{2EFE9FA3-A597-4879-ABE4-952883F910D3}" destId="{8AAC0D27-FFFA-4B1A-867F-5CCD1D43B565}" srcOrd="0" destOrd="0" parTransId="{31FB824E-9C99-4C82-ADFC-3D3C6B060F24}" sibTransId="{685A3236-804E-4142-B445-EEF52C16724B}"/>
    <dgm:cxn modelId="{DC785D3C-0EA0-4DBB-BB6D-241F149D9FD2}" srcId="{2EFE9FA3-A597-4879-ABE4-952883F910D3}" destId="{4C2C874B-42E7-4B2F-BCB9-54EDB3F0EA75}" srcOrd="1" destOrd="0" parTransId="{2E9C7AD0-A94A-484E-BF3B-FF6D44E91D32}" sibTransId="{BB8219D2-B787-420A-9A23-3936C78602DE}"/>
    <dgm:cxn modelId="{AC17F0BE-D722-4159-8819-9DF98418FDD5}" srcId="{2EFE9FA3-A597-4879-ABE4-952883F910D3}" destId="{818EE16D-CF22-4BBA-9A3D-522B0B5616D7}" srcOrd="5" destOrd="0" parTransId="{47CFFFA1-95D9-46EA-941F-8886B3F457DA}" sibTransId="{E951EE48-B1E6-4253-99D5-178C6320A9AF}"/>
    <dgm:cxn modelId="{6CD2B311-49DE-4671-9C0D-A6B30269B3E1}" srcId="{2EFE9FA3-A597-4879-ABE4-952883F910D3}" destId="{9D8DA334-7CF0-4D96-9331-F0A9070C2DA2}" srcOrd="8" destOrd="0" parTransId="{51C1D2C4-E9E1-4DDB-ADD0-BD8622876755}" sibTransId="{B02114A6-764A-4D13-A7DE-09AD0ABCDE8F}"/>
    <dgm:cxn modelId="{456882D1-C5A8-4E05-8E29-6268C959E701}" type="presOf" srcId="{2F9D46B3-0C8D-4FB4-9FB6-1C35540456D5}" destId="{0693E1BC-EBB8-43D2-AC6B-95C05B3B4CD1}" srcOrd="0" destOrd="0" presId="urn:microsoft.com/office/officeart/2005/8/layout/hList6"/>
    <dgm:cxn modelId="{B8DBDF8F-73A5-4534-9038-727BC53532FD}" type="presOf" srcId="{0D01C46C-D9E1-4C7A-9FC6-8EC3D48284AC}" destId="{952615C2-0964-413F-AA0C-1C62B6E615F6}" srcOrd="0" destOrd="0" presId="urn:microsoft.com/office/officeart/2005/8/layout/hList6"/>
    <dgm:cxn modelId="{E680C9F5-6666-4491-B878-6EA8E2E5A0AB}" type="presOf" srcId="{2EFE9FA3-A597-4879-ABE4-952883F910D3}" destId="{FDA9B863-4DB5-4BE1-A2CD-9F1F07630E5D}" srcOrd="0" destOrd="0" presId="urn:microsoft.com/office/officeart/2005/8/layout/hList6"/>
    <dgm:cxn modelId="{55E44B54-0F36-4853-999E-B2B7402355FC}" type="presOf" srcId="{921EAD3E-198B-486F-9DC8-6E75BBF3576F}" destId="{952615C2-0964-413F-AA0C-1C62B6E615F6}" srcOrd="0" destOrd="1" presId="urn:microsoft.com/office/officeart/2005/8/layout/hList6"/>
    <dgm:cxn modelId="{955A7142-3059-4C68-B98A-2B34D05FA781}" type="presOf" srcId="{23A8161C-3F39-4026-ABE3-B185C03B2A50}" destId="{34A1EE88-54AD-4B67-9549-3535C5CEF23D}" srcOrd="0" destOrd="1" presId="urn:microsoft.com/office/officeart/2005/8/layout/hList6"/>
    <dgm:cxn modelId="{A7203491-C914-404B-ABFD-B4CC03ECDDFC}" type="presOf" srcId="{1B3CC3D4-0935-41D9-AE54-5E5F08BA5ED5}" destId="{5E188B7A-D89D-4D8F-9C84-6AD558A464A0}" srcOrd="0" destOrd="1" presId="urn:microsoft.com/office/officeart/2005/8/layout/hList6"/>
    <dgm:cxn modelId="{1D81970A-D944-4A03-8BB4-958694829D52}" type="presParOf" srcId="{FDA9B863-4DB5-4BE1-A2CD-9F1F07630E5D}" destId="{BE2B8AA5-E92E-451B-AFC3-D4FC74DEAA3C}" srcOrd="0" destOrd="0" presId="urn:microsoft.com/office/officeart/2005/8/layout/hList6"/>
    <dgm:cxn modelId="{D1A722A3-0FB2-4A89-8A6C-3928924F24A8}" type="presParOf" srcId="{FDA9B863-4DB5-4BE1-A2CD-9F1F07630E5D}" destId="{A7956D75-3607-4A47-B54B-60DFA34207B9}" srcOrd="1" destOrd="0" presId="urn:microsoft.com/office/officeart/2005/8/layout/hList6"/>
    <dgm:cxn modelId="{0FB51EE1-534D-47D0-9E3D-5C466F5594B7}" type="presParOf" srcId="{FDA9B863-4DB5-4BE1-A2CD-9F1F07630E5D}" destId="{4A946342-17A2-4062-B701-F18E2E1F09FD}" srcOrd="2" destOrd="0" presId="urn:microsoft.com/office/officeart/2005/8/layout/hList6"/>
    <dgm:cxn modelId="{DE34AF34-2043-4432-BB5A-33DCD2A5EA79}" type="presParOf" srcId="{FDA9B863-4DB5-4BE1-A2CD-9F1F07630E5D}" destId="{124496E2-7CB2-405D-A9C2-5DB22C1031EF}" srcOrd="3" destOrd="0" presId="urn:microsoft.com/office/officeart/2005/8/layout/hList6"/>
    <dgm:cxn modelId="{9F3CC2A5-B901-48AA-B653-5521B221B999}" type="presParOf" srcId="{FDA9B863-4DB5-4BE1-A2CD-9F1F07630E5D}" destId="{0693E1BC-EBB8-43D2-AC6B-95C05B3B4CD1}" srcOrd="4" destOrd="0" presId="urn:microsoft.com/office/officeart/2005/8/layout/hList6"/>
    <dgm:cxn modelId="{BB2AE6EA-B9C9-4B6F-9A8E-7964C10D3757}" type="presParOf" srcId="{FDA9B863-4DB5-4BE1-A2CD-9F1F07630E5D}" destId="{5213173E-0042-4746-8ED0-D09ED1F17A33}" srcOrd="5" destOrd="0" presId="urn:microsoft.com/office/officeart/2005/8/layout/hList6"/>
    <dgm:cxn modelId="{467F3CDD-1EEA-4EF0-BC62-566D4653C828}" type="presParOf" srcId="{FDA9B863-4DB5-4BE1-A2CD-9F1F07630E5D}" destId="{F9627461-E550-4F9D-A23D-620DAE5152BD}" srcOrd="6" destOrd="0" presId="urn:microsoft.com/office/officeart/2005/8/layout/hList6"/>
    <dgm:cxn modelId="{F1EE625A-6E1B-4226-B45B-3B2B7B11B7CD}" type="presParOf" srcId="{FDA9B863-4DB5-4BE1-A2CD-9F1F07630E5D}" destId="{8FFD9FEE-7A32-459B-8C47-B4834F1B9281}" srcOrd="7" destOrd="0" presId="urn:microsoft.com/office/officeart/2005/8/layout/hList6"/>
    <dgm:cxn modelId="{118F4FE9-787F-4DC5-8578-A37D48CC24F2}" type="presParOf" srcId="{FDA9B863-4DB5-4BE1-A2CD-9F1F07630E5D}" destId="{A6F3062D-BFD4-4949-AD6C-EC215CF2939D}" srcOrd="8" destOrd="0" presId="urn:microsoft.com/office/officeart/2005/8/layout/hList6"/>
    <dgm:cxn modelId="{9333412B-8BE1-40BD-A79C-351F340B4303}" type="presParOf" srcId="{FDA9B863-4DB5-4BE1-A2CD-9F1F07630E5D}" destId="{24E6607A-66A0-40AB-9CEE-AE7AC46BE981}" srcOrd="9" destOrd="0" presId="urn:microsoft.com/office/officeart/2005/8/layout/hList6"/>
    <dgm:cxn modelId="{23DE1923-486F-4C73-879F-6853AC37C837}" type="presParOf" srcId="{FDA9B863-4DB5-4BE1-A2CD-9F1F07630E5D}" destId="{44133F78-1A7E-4240-96D9-77A785D4BFA1}" srcOrd="10" destOrd="0" presId="urn:microsoft.com/office/officeart/2005/8/layout/hList6"/>
    <dgm:cxn modelId="{91370828-D3FD-43B0-93F1-96AC5009ED84}" type="presParOf" srcId="{FDA9B863-4DB5-4BE1-A2CD-9F1F07630E5D}" destId="{5D0ED482-865E-4C84-8CA3-8E6934B7C98B}" srcOrd="11" destOrd="0" presId="urn:microsoft.com/office/officeart/2005/8/layout/hList6"/>
    <dgm:cxn modelId="{FC9C45AB-D4BF-44CC-86EC-36248F440A8C}" type="presParOf" srcId="{FDA9B863-4DB5-4BE1-A2CD-9F1F07630E5D}" destId="{952615C2-0964-413F-AA0C-1C62B6E615F6}" srcOrd="12" destOrd="0" presId="urn:microsoft.com/office/officeart/2005/8/layout/hList6"/>
    <dgm:cxn modelId="{2E041423-B048-4BF6-B30A-D653FCF5A4E9}" type="presParOf" srcId="{FDA9B863-4DB5-4BE1-A2CD-9F1F07630E5D}" destId="{0DD7F024-738A-42B1-9FB6-409FF0A25F2D}" srcOrd="13" destOrd="0" presId="urn:microsoft.com/office/officeart/2005/8/layout/hList6"/>
    <dgm:cxn modelId="{FE9466C9-D205-4A6F-AB1D-4196445313C3}" type="presParOf" srcId="{FDA9B863-4DB5-4BE1-A2CD-9F1F07630E5D}" destId="{34A1EE88-54AD-4B67-9549-3535C5CEF23D}" srcOrd="14" destOrd="0" presId="urn:microsoft.com/office/officeart/2005/8/layout/hList6"/>
    <dgm:cxn modelId="{93201C4E-F9B4-4280-BF96-BD83AC8C6AAF}" type="presParOf" srcId="{FDA9B863-4DB5-4BE1-A2CD-9F1F07630E5D}" destId="{DFEE61DF-9E34-469A-94E7-626104FCEE2E}" srcOrd="15" destOrd="0" presId="urn:microsoft.com/office/officeart/2005/8/layout/hList6"/>
    <dgm:cxn modelId="{AAF39928-D62B-4D69-8350-54219E278945}" type="presParOf" srcId="{FDA9B863-4DB5-4BE1-A2CD-9F1F07630E5D}" destId="{5E188B7A-D89D-4D8F-9C84-6AD558A464A0}" srcOrd="1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2B8AA5-E92E-451B-AFC3-D4FC74DEAA3C}">
      <dsp:nvSpPr>
        <dsp:cNvPr id="0" name=""/>
        <dsp:cNvSpPr/>
      </dsp:nvSpPr>
      <dsp:spPr>
        <a:xfrm rot="16200000">
          <a:off x="-1568398" y="1570825"/>
          <a:ext cx="4004132" cy="862481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/>
            <a:t>A. Caracterización de la Empresa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b="1" kern="1200" dirty="0"/>
            <a:t> P</a:t>
          </a:r>
          <a:r>
            <a:rPr lang="es-ES" sz="800" kern="1200" dirty="0"/>
            <a:t>roductos y servicios, mercado, clientela, facturación, empresas proveedoras, procesos, comunicaciones, etc.</a:t>
          </a:r>
        </a:p>
      </dsp:txBody>
      <dsp:txXfrm rot="5400000">
        <a:off x="2427" y="800826"/>
        <a:ext cx="862481" cy="2402480"/>
      </dsp:txXfrm>
    </dsp:sp>
    <dsp:sp modelId="{4A946342-17A2-4062-B701-F18E2E1F09FD}">
      <dsp:nvSpPr>
        <dsp:cNvPr id="0" name=""/>
        <dsp:cNvSpPr/>
      </dsp:nvSpPr>
      <dsp:spPr>
        <a:xfrm rot="16200000">
          <a:off x="-641231" y="1570825"/>
          <a:ext cx="4004132" cy="862481"/>
        </a:xfrm>
        <a:prstGeom prst="flowChartManualOperation">
          <a:avLst/>
        </a:prstGeom>
        <a:solidFill>
          <a:schemeClr val="accent5">
            <a:hueOff val="-241440"/>
            <a:satOff val="0"/>
            <a:lumOff val="-6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/>
            <a:t>B. Factores de competitividad de la empresa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/>
            <a:t>Estrategia, productos y servicios,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potencialidad </a:t>
          </a:r>
          <a:r>
            <a:rPr lang="es-ES" sz="800" kern="1200" dirty="0"/>
            <a:t>del comercio </a:t>
          </a:r>
          <a:r>
            <a:rPr lang="es-ES" sz="800" kern="1200" dirty="0" smtClean="0"/>
            <a:t>electrónico,</a:t>
          </a:r>
          <a:endParaRPr lang="es-E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procesos </a:t>
          </a:r>
          <a:r>
            <a:rPr lang="es-ES" sz="800" kern="1200" dirty="0"/>
            <a:t>y dinámicas de </a:t>
          </a:r>
          <a:r>
            <a:rPr lang="es-ES" sz="800" kern="1200" dirty="0" smtClean="0"/>
            <a:t>trabajo,</a:t>
          </a:r>
          <a:endParaRPr lang="es-ES" sz="8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recursos </a:t>
          </a:r>
          <a:r>
            <a:rPr lang="es-ES" sz="800" kern="1200" dirty="0"/>
            <a:t>humanos, factores de riesgo, etc. </a:t>
          </a:r>
        </a:p>
      </dsp:txBody>
      <dsp:txXfrm rot="5400000">
        <a:off x="929594" y="800826"/>
        <a:ext cx="862481" cy="2402480"/>
      </dsp:txXfrm>
    </dsp:sp>
    <dsp:sp modelId="{0693E1BC-EBB8-43D2-AC6B-95C05B3B4CD1}">
      <dsp:nvSpPr>
        <dsp:cNvPr id="0" name=""/>
        <dsp:cNvSpPr/>
      </dsp:nvSpPr>
      <dsp:spPr>
        <a:xfrm rot="16200000">
          <a:off x="285936" y="1570825"/>
          <a:ext cx="4004132" cy="862481"/>
        </a:xfrm>
        <a:prstGeom prst="flowChartManualOperation">
          <a:avLst/>
        </a:prstGeom>
        <a:solidFill>
          <a:schemeClr val="accent5">
            <a:hueOff val="-482880"/>
            <a:satOff val="0"/>
            <a:lumOff val="-127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/>
            <a:t>C. Motivación de la empresa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Objetivos de </a:t>
          </a:r>
          <a:r>
            <a:rPr lang="es-ES" sz="800" kern="1200" dirty="0"/>
            <a:t>la implantación de tecnología</a:t>
          </a:r>
          <a:r>
            <a:rPr lang="es-ES" sz="800" kern="1200" dirty="0" smtClean="0"/>
            <a:t>,, grado de satisfacción sobre las actuales soluciones tecnológicas, interés  y motivación de participación en el programa, inversión anual en TIC necesidades identificadas a priori, etc.</a:t>
          </a:r>
          <a:endParaRPr lang="es-ES" sz="800" kern="1200" dirty="0"/>
        </a:p>
      </dsp:txBody>
      <dsp:txXfrm rot="5400000">
        <a:off x="1856761" y="800826"/>
        <a:ext cx="862481" cy="2402480"/>
      </dsp:txXfrm>
    </dsp:sp>
    <dsp:sp modelId="{F9627461-E550-4F9D-A23D-620DAE5152BD}">
      <dsp:nvSpPr>
        <dsp:cNvPr id="0" name=""/>
        <dsp:cNvSpPr/>
      </dsp:nvSpPr>
      <dsp:spPr>
        <a:xfrm rot="16200000">
          <a:off x="1213103" y="1570825"/>
          <a:ext cx="4004132" cy="862481"/>
        </a:xfrm>
        <a:prstGeom prst="flowChartManualOperation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/>
            <a:t>D. Innovación Turística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/>
            <a:t>Procesos de innovación ejecutados por la empresa,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desarrollo </a:t>
          </a:r>
          <a:r>
            <a:rPr lang="es-ES" sz="800" kern="1200" dirty="0"/>
            <a:t>de nuevos servicios,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 smtClean="0"/>
            <a:t>cultura </a:t>
          </a:r>
          <a:r>
            <a:rPr lang="es-ES" sz="800" kern="1200" dirty="0"/>
            <a:t>innovación, etc.</a:t>
          </a:r>
        </a:p>
      </dsp:txBody>
      <dsp:txXfrm rot="5400000">
        <a:off x="2783928" y="800826"/>
        <a:ext cx="862481" cy="2402480"/>
      </dsp:txXfrm>
    </dsp:sp>
    <dsp:sp modelId="{A6F3062D-BFD4-4949-AD6C-EC215CF2939D}">
      <dsp:nvSpPr>
        <dsp:cNvPr id="0" name=""/>
        <dsp:cNvSpPr/>
      </dsp:nvSpPr>
      <dsp:spPr>
        <a:xfrm rot="16200000">
          <a:off x="2140271" y="1570825"/>
          <a:ext cx="4004132" cy="862481"/>
        </a:xfrm>
        <a:prstGeom prst="flowChartManualOperation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kern="1200" dirty="0"/>
            <a:t>E. Aspectos medioambientales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/>
            <a:t>Análisis sobre eficiencia energética, consumo de agua, energías renovables, climatización.</a:t>
          </a:r>
        </a:p>
      </dsp:txBody>
      <dsp:txXfrm rot="5400000">
        <a:off x="3711096" y="800826"/>
        <a:ext cx="862481" cy="2402480"/>
      </dsp:txXfrm>
    </dsp:sp>
    <dsp:sp modelId="{44133F78-1A7E-4240-96D9-77A785D4BFA1}">
      <dsp:nvSpPr>
        <dsp:cNvPr id="0" name=""/>
        <dsp:cNvSpPr/>
      </dsp:nvSpPr>
      <dsp:spPr>
        <a:xfrm rot="16200000">
          <a:off x="3067438" y="1570825"/>
          <a:ext cx="4004132" cy="862481"/>
        </a:xfrm>
        <a:prstGeom prst="flowChartManualOperation">
          <a:avLst/>
        </a:prstGeom>
        <a:solidFill>
          <a:schemeClr val="accent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/>
            <a:t>D. Uso general de las TIC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/>
            <a:t>Informatización de procesos, equipamiento, acceso a internet, frecuencia de utilización, uso, correo electrónico, gestión de la red, aplicaciones y dispositivos de comunicación, movilidad, etc.</a:t>
          </a:r>
        </a:p>
      </dsp:txBody>
      <dsp:txXfrm rot="5400000">
        <a:off x="4638263" y="800826"/>
        <a:ext cx="862481" cy="2402480"/>
      </dsp:txXfrm>
    </dsp:sp>
    <dsp:sp modelId="{952615C2-0964-413F-AA0C-1C62B6E615F6}">
      <dsp:nvSpPr>
        <dsp:cNvPr id="0" name=""/>
        <dsp:cNvSpPr/>
      </dsp:nvSpPr>
      <dsp:spPr>
        <a:xfrm rot="16200000">
          <a:off x="3994606" y="1570825"/>
          <a:ext cx="4004132" cy="862481"/>
        </a:xfrm>
        <a:prstGeom prst="flowChartManualOperation">
          <a:avLst/>
        </a:prstGeom>
        <a:solidFill>
          <a:schemeClr val="accent5">
            <a:hueOff val="-1448640"/>
            <a:satOff val="0"/>
            <a:lumOff val="-3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/>
            <a:t>E. Gestión de procesos internos.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/>
            <a:t>Sistemas informáticos de gestión, control y registro de clientela, gestión del punto de venta, diseño de producto, fidelización, interacción, gestión y control de la producción, trazabilidad, gestión de stock, gestión logística, etc.</a:t>
          </a:r>
        </a:p>
      </dsp:txBody>
      <dsp:txXfrm rot="5400000">
        <a:off x="5565431" y="800826"/>
        <a:ext cx="862481" cy="2402480"/>
      </dsp:txXfrm>
    </dsp:sp>
    <dsp:sp modelId="{34A1EE88-54AD-4B67-9549-3535C5CEF23D}">
      <dsp:nvSpPr>
        <dsp:cNvPr id="0" name=""/>
        <dsp:cNvSpPr/>
      </dsp:nvSpPr>
      <dsp:spPr>
        <a:xfrm rot="16200000">
          <a:off x="4911277" y="1581321"/>
          <a:ext cx="4004132" cy="841488"/>
        </a:xfrm>
        <a:prstGeom prst="flowChartManualOperation">
          <a:avLst/>
        </a:prstGeom>
        <a:solidFill>
          <a:schemeClr val="accent5">
            <a:hueOff val="-1690080"/>
            <a:satOff val="0"/>
            <a:lumOff val="-44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/>
            <a:t>F. Marketing y </a:t>
          </a:r>
          <a:r>
            <a:rPr lang="es-ES" sz="1000" b="1" kern="1200" dirty="0" smtClean="0"/>
            <a:t>posiciona miento </a:t>
          </a:r>
          <a:r>
            <a:rPr lang="es-ES" sz="1000" b="1" kern="1200" dirty="0"/>
            <a:t>de marca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/>
            <a:t>Canales, dominio corporativo, presencia web, accesibilidad, SEO, redes sociales, marketing</a:t>
          </a:r>
          <a:r>
            <a:rPr lang="es-ES" sz="800" kern="1200" dirty="0" smtClean="0"/>
            <a:t>, </a:t>
          </a:r>
          <a:r>
            <a:rPr lang="es-ES" sz="800" kern="1200" dirty="0"/>
            <a:t>etc.</a:t>
          </a:r>
        </a:p>
      </dsp:txBody>
      <dsp:txXfrm rot="5400000">
        <a:off x="6492599" y="800825"/>
        <a:ext cx="841488" cy="2402480"/>
      </dsp:txXfrm>
    </dsp:sp>
    <dsp:sp modelId="{5E188B7A-D89D-4D8F-9C84-6AD558A464A0}">
      <dsp:nvSpPr>
        <dsp:cNvPr id="0" name=""/>
        <dsp:cNvSpPr/>
      </dsp:nvSpPr>
      <dsp:spPr>
        <a:xfrm rot="16200000">
          <a:off x="5827948" y="1570825"/>
          <a:ext cx="4004132" cy="862481"/>
        </a:xfrm>
        <a:prstGeom prst="flowChartManualOperation">
          <a:avLst/>
        </a:prstGeom>
        <a:solidFill>
          <a:schemeClr val="accent5">
            <a:hueOff val="-1931520"/>
            <a:satOff val="0"/>
            <a:lumOff val="-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0" rIns="63500" bIns="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000" b="1" kern="1200" dirty="0"/>
            <a:t>G. Comercio electrónico</a:t>
          </a:r>
          <a:endParaRPr lang="es-ES" sz="10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800" kern="1200" dirty="0"/>
            <a:t>Mecanismos de venta online, contenidos de la página web, catálogo, funcionalidades, métodos de pago, atención a la clientela, logística, analítica, etc.</a:t>
          </a:r>
        </a:p>
      </dsp:txBody>
      <dsp:txXfrm rot="5400000">
        <a:off x="7398773" y="800826"/>
        <a:ext cx="862481" cy="240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231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18222" y="2"/>
            <a:ext cx="292231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9C625E-D371-4766-AF87-BA9669479FCF}" type="datetimeFigureOut">
              <a:rPr lang="es-ES" smtClean="0"/>
              <a:t>14/06/2017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9377363"/>
            <a:ext cx="292231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18222" y="9377363"/>
            <a:ext cx="292231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770D9-38BD-450A-83CF-F8D9AD65CAC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39044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231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18222" y="2"/>
            <a:ext cx="2922317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D8C12-131F-4685-8DD2-3B7AF3BD0491}" type="datetimeFigureOut">
              <a:rPr lang="es-ES" smtClean="0"/>
              <a:t>14/06/2017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3898" y="4689477"/>
            <a:ext cx="53943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9377363"/>
            <a:ext cx="292231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18222" y="9377363"/>
            <a:ext cx="2922317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31111-9ACC-4C28-9746-928FB75FDCC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240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61988" y="803275"/>
            <a:ext cx="5359400" cy="401955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398210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1700" y="739775"/>
            <a:ext cx="4938713" cy="3703638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7A000-A55B-4059-8F29-42745CE61635}" type="slidenum">
              <a:rPr lang="es-ES" smtClean="0">
                <a:solidFill>
                  <a:prstClr val="black"/>
                </a:solidFill>
              </a:rPr>
              <a:pPr/>
              <a:t>10</a:t>
            </a:fld>
            <a:endParaRPr lang="es-E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23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3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40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95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5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5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00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  <a:effectLst/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93C2-8140-4619-9760-C1AF9B70DE56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5833955" y="6239442"/>
            <a:ext cx="2391508" cy="618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1842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38098"/>
            <a:ext cx="7886699" cy="802800"/>
          </a:xfrm>
          <a:noFill/>
          <a:ln>
            <a:noFill/>
          </a:ln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CD63-FEB2-47A5-90F7-D56A1C720ECF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12401" y="6356358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 dirty="0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 flipV="1">
            <a:off x="628651" y="1008668"/>
            <a:ext cx="7886699" cy="1724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3606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16200000">
            <a:off x="-3058477" y="3058477"/>
            <a:ext cx="6858000" cy="741046"/>
          </a:xfrm>
          <a:noFill/>
          <a:ln>
            <a:noFill/>
          </a:ln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</a:t>
            </a:r>
            <a:br>
              <a:rPr lang="es-ES" dirty="0"/>
            </a:br>
            <a:r>
              <a:rPr lang="es-ES" dirty="0"/>
              <a:t>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0995" y="1170553"/>
            <a:ext cx="7434359" cy="500641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FF55-37A6-4E6D-BFF4-651CB78FF2A9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9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 flipV="1">
            <a:off x="800279" y="256674"/>
            <a:ext cx="0" cy="660132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3069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91" y="1709746"/>
            <a:ext cx="7886700" cy="2852737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txBody>
          <a:bodyPr anchor="b"/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91" y="4589471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D3C1-59D5-4C7C-B090-2629E1E88C6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209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0261-0DB8-4319-99A3-B37524EA8DA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9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 flipV="1">
            <a:off x="628651" y="1003610"/>
            <a:ext cx="7886699" cy="223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944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4" y="365133"/>
            <a:ext cx="7886700" cy="707895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1" y="1084009"/>
            <a:ext cx="3868340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1" y="1918912"/>
            <a:ext cx="3868340" cy="42707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084009"/>
            <a:ext cx="3887391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918912"/>
            <a:ext cx="3887391" cy="42707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1861-1143-409B-9110-88E32C8C0DC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11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10" name="Conector recto 9"/>
          <p:cNvCxnSpPr/>
          <p:nvPr userDrawn="1"/>
        </p:nvCxnSpPr>
        <p:spPr>
          <a:xfrm flipV="1">
            <a:off x="628651" y="1003610"/>
            <a:ext cx="7886699" cy="223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4867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5359-3904-4053-B41D-7048A3A16E2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6" name="Conector recto 5"/>
          <p:cNvCxnSpPr/>
          <p:nvPr userDrawn="1"/>
        </p:nvCxnSpPr>
        <p:spPr>
          <a:xfrm flipV="1">
            <a:off x="628651" y="1003610"/>
            <a:ext cx="7886699" cy="223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7169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CC7A-D1D3-41B4-B65D-23A26BB4F5E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6 Elipse"/>
          <p:cNvSpPr/>
          <p:nvPr userDrawn="1"/>
        </p:nvSpPr>
        <p:spPr>
          <a:xfrm>
            <a:off x="8713557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06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94081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5" y="452441"/>
            <a:ext cx="2949178" cy="1069975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sz="2800" b="1" dirty="0">
                <a:solidFill>
                  <a:srgbClr val="C00000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452445"/>
            <a:ext cx="4629150" cy="5408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5" y="1522412"/>
            <a:ext cx="2949178" cy="43465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36-A033-4854-AD89-50A332C9267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9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28654" y="1416205"/>
            <a:ext cx="295036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0923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5" y="464910"/>
            <a:ext cx="2949178" cy="1069975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sz="2800" b="1" dirty="0">
                <a:solidFill>
                  <a:srgbClr val="C00000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464909"/>
            <a:ext cx="4629150" cy="53961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5" y="1534886"/>
            <a:ext cx="2949178" cy="43341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A9E6-5877-441B-8133-29B3B91B86E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68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5167-B1A2-4F10-A4CB-91F1008BED2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0785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8" y="365125"/>
            <a:ext cx="1971675" cy="5811838"/>
          </a:xfrm>
          <a:prstGeom prst="roundRect">
            <a:avLst/>
          </a:prstGeom>
          <a:noFill/>
          <a:ln w="25400" cap="rnd">
            <a:solidFill>
              <a:srgbClr val="C00000"/>
            </a:solidFill>
          </a:ln>
        </p:spPr>
        <p:txBody>
          <a:bodyPr vert="eaVert"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3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C11E-DF20-4C5D-8A2D-C7A3E785207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8421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oundRect">
            <a:avLst/>
          </a:prstGeom>
          <a:noFill/>
          <a:ln w="31750">
            <a:solidFill>
              <a:srgbClr val="C00000"/>
            </a:solidFill>
          </a:ln>
          <a:effectLst/>
        </p:spPr>
        <p:txBody>
          <a:bodyPr anchor="b"/>
          <a:lstStyle>
            <a:lvl1pPr algn="ctr"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893C2-8140-4619-9760-C1AF9B70DE56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7" name="Rectángulo 6"/>
          <p:cNvSpPr/>
          <p:nvPr userDrawn="1"/>
        </p:nvSpPr>
        <p:spPr>
          <a:xfrm>
            <a:off x="5833955" y="6239436"/>
            <a:ext cx="2391508" cy="6185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6187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1" y="238098"/>
            <a:ext cx="7886699" cy="802800"/>
          </a:xfrm>
          <a:noFill/>
          <a:ln>
            <a:noFill/>
          </a:ln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CD63-FEB2-47A5-90F7-D56A1C720ECF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7012401" y="6356352"/>
            <a:ext cx="2057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 dirty="0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 flipV="1">
            <a:off x="628651" y="1008668"/>
            <a:ext cx="7886699" cy="1724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7557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16200000">
            <a:off x="-3058477" y="3058477"/>
            <a:ext cx="6858000" cy="741046"/>
          </a:xfrm>
          <a:noFill/>
          <a:ln>
            <a:noFill/>
          </a:ln>
        </p:spPr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</a:t>
            </a:r>
            <a:br>
              <a:rPr lang="es-ES" dirty="0"/>
            </a:br>
            <a:r>
              <a:rPr lang="es-ES" dirty="0"/>
              <a:t>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80992" y="1170553"/>
            <a:ext cx="7434359" cy="500641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36FF55-37A6-4E6D-BFF4-651CB78FF2A9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9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 flipV="1">
            <a:off x="800279" y="256674"/>
            <a:ext cx="0" cy="660132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6309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  <a:prstGeom prst="roundRect">
            <a:avLst/>
          </a:prstGeom>
          <a:noFill/>
          <a:ln w="25400">
            <a:solidFill>
              <a:srgbClr val="C00000"/>
            </a:solidFill>
          </a:ln>
        </p:spPr>
        <p:txBody>
          <a:bodyPr anchor="b"/>
          <a:lstStyle>
            <a:lvl1pPr>
              <a:defRPr sz="6000" b="1">
                <a:solidFill>
                  <a:srgbClr val="C00000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DD3C1-59D5-4C7C-B090-2629E1E88C65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198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0261-0DB8-4319-99A3-B37524EA8DA1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9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 flipV="1">
            <a:off x="628651" y="1003610"/>
            <a:ext cx="7886699" cy="223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73271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707895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1" y="1084009"/>
            <a:ext cx="3868340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1" y="1918912"/>
            <a:ext cx="3868340" cy="42707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084009"/>
            <a:ext cx="3887391" cy="823912"/>
          </a:xfrm>
        </p:spPr>
        <p:txBody>
          <a:bodyPr anchor="b"/>
          <a:lstStyle>
            <a:lvl1pPr marL="0" indent="0">
              <a:buNone/>
              <a:defRPr sz="2400" b="1" i="1">
                <a:solidFill>
                  <a:srgbClr val="C0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1918912"/>
            <a:ext cx="3887391" cy="427075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C1861-1143-409B-9110-88E32C8C0DCE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11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10" name="Conector recto 9"/>
          <p:cNvCxnSpPr/>
          <p:nvPr userDrawn="1"/>
        </p:nvCxnSpPr>
        <p:spPr>
          <a:xfrm flipV="1">
            <a:off x="628651" y="1003610"/>
            <a:ext cx="7886699" cy="223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254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59303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75359-3904-4053-B41D-7048A3A16E2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6" name="Conector recto 5"/>
          <p:cNvCxnSpPr/>
          <p:nvPr userDrawn="1"/>
        </p:nvCxnSpPr>
        <p:spPr>
          <a:xfrm flipV="1">
            <a:off x="628651" y="1003610"/>
            <a:ext cx="7886699" cy="2230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310904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DCC7A-D1D3-41B4-B65D-23A26BB4F5E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6 Elipse"/>
          <p:cNvSpPr/>
          <p:nvPr userDrawn="1"/>
        </p:nvSpPr>
        <p:spPr>
          <a:xfrm>
            <a:off x="8713554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0891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2" y="452439"/>
            <a:ext cx="2949178" cy="1069975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sz="2800" b="1" dirty="0">
                <a:solidFill>
                  <a:srgbClr val="C00000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452439"/>
            <a:ext cx="4629150" cy="54086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2" y="1522412"/>
            <a:ext cx="2949178" cy="43465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84236-A033-4854-AD89-50A332C9267B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9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  <p:cxnSp>
        <p:nvCxnSpPr>
          <p:cNvPr id="8" name="Conector recto 7"/>
          <p:cNvCxnSpPr/>
          <p:nvPr userDrawn="1"/>
        </p:nvCxnSpPr>
        <p:spPr>
          <a:xfrm>
            <a:off x="628651" y="1416205"/>
            <a:ext cx="295036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85577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2" y="464910"/>
            <a:ext cx="2949178" cy="1069975"/>
          </a:xfr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sz="2800" b="1" dirty="0">
                <a:solidFill>
                  <a:srgbClr val="C00000"/>
                </a:solidFill>
              </a:defRPr>
            </a:lvl1pPr>
          </a:lstStyle>
          <a:p>
            <a:pPr lvl="0"/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464909"/>
            <a:ext cx="4629150" cy="53961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2" y="1534885"/>
            <a:ext cx="2949178" cy="433410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1A9E6-5877-441B-8133-29B3B91B86E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5430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lang="es-ES" b="1">
                <a:solidFill>
                  <a:srgbClr val="C00000"/>
                </a:solidFill>
              </a:defRPr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5167-B1A2-4F10-A4CB-91F1008BED22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741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oundRect">
            <a:avLst/>
          </a:prstGeom>
          <a:noFill/>
          <a:ln w="25400" cap="rnd">
            <a:solidFill>
              <a:srgbClr val="C00000"/>
            </a:solidFill>
          </a:ln>
        </p:spPr>
        <p:txBody>
          <a:bodyPr vert="eaVert"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5C11E-DF20-4C5D-8A2D-C7A3E7852078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Elipse"/>
          <p:cNvSpPr/>
          <p:nvPr userDrawn="1"/>
        </p:nvSpPr>
        <p:spPr>
          <a:xfrm>
            <a:off x="8705438" y="6373907"/>
            <a:ext cx="339280" cy="3585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prstClr val="white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502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010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919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0982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8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271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139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6B45C-872C-4285-B085-991786E29F8A}" type="datetimeFigureOut">
              <a:rPr lang="es-ES" smtClean="0"/>
              <a:pPr/>
              <a:t>14/06/2017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6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09604-FBD4-4ED2-A09A-EF5E0D992287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24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3" y="6356358"/>
            <a:ext cx="26118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3AE4A2-7064-4AB6-9CC5-28BD861CC83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1" y="368733"/>
            <a:ext cx="7886699" cy="802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4" y="1170553"/>
            <a:ext cx="7886700" cy="500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02A2-5F1B-402B-9DFE-EC5906B82D3A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4" y="6356358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8" name="Marcador de número de diapositiva 5"/>
          <p:cNvSpPr txBox="1">
            <a:spLocks/>
          </p:cNvSpPr>
          <p:nvPr/>
        </p:nvSpPr>
        <p:spPr>
          <a:xfrm>
            <a:off x="7012401" y="6356358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 dirty="0">
              <a:solidFill>
                <a:prstClr val="white"/>
              </a:solidFill>
            </a:endParaRPr>
          </a:p>
        </p:txBody>
      </p:sp>
      <p:pic>
        <p:nvPicPr>
          <p:cNvPr id="9" name="Imagen 8"/>
          <p:cNvPicPr/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11120" y="6472517"/>
            <a:ext cx="516870" cy="21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 descr="C:\Users\jm_cuellar\AppData\Local\Microsoft\Windows\Temporary Internet Files\Content.Word\Logo Camara de España.jpg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527" y="6472517"/>
            <a:ext cx="603646" cy="217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 descr="C:\Users\d_cortes\Dropbox\00. Ficheros Maestros\03. Periodo 2014-2020\10. Metodología Comunicación\01. Logos\Logotipo UE.jpg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710" y="6356357"/>
            <a:ext cx="503168" cy="437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226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6118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A3AE4A2-7064-4AB6-9CC5-28BD861CC832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 dirty="0">
              <a:solidFill>
                <a:prstClr val="white"/>
              </a:solidFill>
            </a:endParaRPr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1" y="368733"/>
            <a:ext cx="7886699" cy="802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none"/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1" y="1170553"/>
            <a:ext cx="7886700" cy="500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702A2-5F1B-402B-9DFE-EC5906B82D3A}" type="datetime1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14/06/2017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>
                <a:solidFill>
                  <a:prstClr val="black">
                    <a:tint val="75000"/>
                  </a:prstClr>
                </a:solidFill>
              </a:rPr>
              <a:t>Presentación elaborada por Fundación CTIC Centro Tecnológico</a:t>
            </a:r>
          </a:p>
        </p:txBody>
      </p:sp>
      <p:sp>
        <p:nvSpPr>
          <p:cNvPr id="8" name="Marcador de número de diapositiva 5"/>
          <p:cNvSpPr txBox="1">
            <a:spLocks/>
          </p:cNvSpPr>
          <p:nvPr/>
        </p:nvSpPr>
        <p:spPr>
          <a:xfrm>
            <a:off x="7012401" y="6356352"/>
            <a:ext cx="2057400" cy="365125"/>
          </a:xfrm>
          <a:prstGeom prst="rect">
            <a:avLst/>
          </a:prstGeom>
        </p:spPr>
        <p:txBody>
          <a:bodyPr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‹Nº›</a:t>
            </a:fld>
            <a:endParaRPr lang="es-ES" dirty="0">
              <a:solidFill>
                <a:prstClr val="white"/>
              </a:solidFill>
            </a:endParaRPr>
          </a:p>
        </p:txBody>
      </p:sp>
      <p:pic>
        <p:nvPicPr>
          <p:cNvPr id="9" name="Imagen 8"/>
          <p:cNvPicPr/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711117" y="6472517"/>
            <a:ext cx="516870" cy="217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n 9" descr="C:\Users\jm_cuellar\AppData\Local\Microsoft\Windows\Temporary Internet Files\Content.Word\Logo Camara de España.jpg"/>
          <p:cNvPicPr/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527" y="6472517"/>
            <a:ext cx="603646" cy="217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 descr="C:\Users\d_cortes\Dropbox\00. Ficheros Maestros\03. Periodo 2014-2020\10. Metodología Comunicación\01. Logos\Logotipo UE.jpg"/>
          <p:cNvPicPr/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707" y="6356351"/>
            <a:ext cx="503168" cy="4378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6635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empresa@cambramallorca.com" TargetMode="External"/><Relationship Id="rId2" Type="http://schemas.openxmlformats.org/officeDocument/2006/relationships/hyperlink" Target="mailto:Abueno.internacional@cambramallorca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ambramallorca.com/ampliar.php?Cod_not=7991" TargetMode="External"/><Relationship Id="rId5" Type="http://schemas.openxmlformats.org/officeDocument/2006/relationships/hyperlink" Target="http://www.cambrabcn.org/documents/20182/503118/Convocatoria+de+participaci&#243;n+a+empresas+tur&#237;sticas+C&#225;mara+Barcelona+2017+05+30+v1.pdf/fbf41420-a7ae-44c9-95c2-8847bcffc6d1" TargetMode="External"/><Relationship Id="rId4" Type="http://schemas.openxmlformats.org/officeDocument/2006/relationships/hyperlink" Target="https://sede.camara.es/sede/mallorca/tramites/TR000000040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6" y="1556792"/>
            <a:ext cx="2964781" cy="774000"/>
          </a:xfrm>
          <a:prstGeom prst="rect">
            <a:avLst/>
          </a:prstGeom>
          <a:solidFill>
            <a:srgbClr val="C2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/>
        </p:nvSpPr>
        <p:spPr>
          <a:xfrm>
            <a:off x="6178873" y="1556792"/>
            <a:ext cx="2964701" cy="774000"/>
          </a:xfrm>
          <a:prstGeom prst="rect">
            <a:avLst/>
          </a:prstGeom>
          <a:solidFill>
            <a:srgbClr val="C2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9 CuadroTexto"/>
          <p:cNvSpPr txBox="1"/>
          <p:nvPr/>
        </p:nvSpPr>
        <p:spPr>
          <a:xfrm>
            <a:off x="1781220" y="2924950"/>
            <a:ext cx="5544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Jornada de presentación</a:t>
            </a:r>
          </a:p>
          <a:p>
            <a:pPr algn="ctr"/>
            <a:r>
              <a:rPr lang="es-ES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Programa </a:t>
            </a:r>
            <a:r>
              <a:rPr lang="es-ES" sz="4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 Competitividad turística  PCT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799734" y="5656123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latin typeface="+mj-lt"/>
              </a:rPr>
              <a:t>Palma de Mallorca 2017</a:t>
            </a:r>
            <a:endParaRPr lang="es-ES" b="1" dirty="0" smtClean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212" y="1574880"/>
            <a:ext cx="2616696" cy="77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Imagen 19"/>
          <p:cNvPicPr/>
          <p:nvPr/>
        </p:nvPicPr>
        <p:blipFill rotWithShape="1">
          <a:blip r:embed="rId3"/>
          <a:srcRect l="42862" t="31355" r="42674" b="59865"/>
          <a:stretch/>
        </p:blipFill>
        <p:spPr bwMode="auto">
          <a:xfrm>
            <a:off x="179512" y="6021288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773" y="260648"/>
            <a:ext cx="6648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432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427809" y="6356360"/>
            <a:ext cx="2611851" cy="365125"/>
          </a:xfrm>
        </p:spPr>
        <p:txBody>
          <a:bodyPr/>
          <a:lstStyle/>
          <a:p>
            <a:endParaRPr lang="es-ES" dirty="0">
              <a:solidFill>
                <a:prstClr val="white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818245219"/>
              </p:ext>
            </p:extLst>
          </p:nvPr>
        </p:nvGraphicFramePr>
        <p:xfrm>
          <a:off x="556790" y="2017156"/>
          <a:ext cx="8263682" cy="40041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19103"/>
            <a:ext cx="6502867" cy="47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0"/>
            <a:ext cx="6648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1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1032" y="1700808"/>
            <a:ext cx="7886699" cy="802800"/>
          </a:xfrm>
        </p:spPr>
        <p:txBody>
          <a:bodyPr/>
          <a:lstStyle/>
          <a:p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</a:rPr>
              <a:t>Elaboración del Informe de recomendaciones. </a:t>
            </a:r>
            <a:endParaRPr lang="es-ES" altLang="es-ES" sz="1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1" y="2852936"/>
            <a:ext cx="7255719" cy="3399821"/>
          </a:xfrm>
        </p:spPr>
        <p:txBody>
          <a:bodyPr>
            <a:normAutofit/>
          </a:bodyPr>
          <a:lstStyle/>
          <a:p>
            <a:pPr algn="just"/>
            <a:r>
              <a:rPr lang="es-ES" altLang="es-ES" sz="2000" dirty="0" smtClean="0">
                <a:latin typeface="Calibri" pitchFamily="34" charset="0"/>
              </a:rPr>
              <a:t>Documento </a:t>
            </a:r>
            <a:r>
              <a:rPr lang="es-ES" altLang="es-ES" sz="2000" dirty="0">
                <a:latin typeface="Calibri" pitchFamily="34" charset="0"/>
              </a:rPr>
              <a:t>o informe en el que se refleje el estado tecnológico actual y las distintas propuestas de mejora.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80245" y="6356354"/>
            <a:ext cx="2057400" cy="365125"/>
          </a:xfrm>
        </p:spPr>
        <p:txBody>
          <a:bodyPr/>
          <a:lstStyle/>
          <a:p>
            <a:fld id="{62E98DA5-B48A-43D7-8E1B-2847063622F1}" type="slidenum">
              <a:rPr lang="es-ES" smtClean="0">
                <a:solidFill>
                  <a:prstClr val="white"/>
                </a:solidFill>
              </a:rPr>
              <a:pPr/>
              <a:t>11</a:t>
            </a:fld>
            <a:endParaRPr lang="es-ES" dirty="0">
              <a:solidFill>
                <a:prstClr val="white"/>
              </a:solidFill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3198630" y="4170010"/>
            <a:ext cx="2427688" cy="1586098"/>
            <a:chOff x="6007688" y="3836670"/>
            <a:chExt cx="2195070" cy="1412904"/>
          </a:xfrm>
        </p:grpSpPr>
        <p:grpSp>
          <p:nvGrpSpPr>
            <p:cNvPr id="7" name="Grupo 6"/>
            <p:cNvGrpSpPr/>
            <p:nvPr/>
          </p:nvGrpSpPr>
          <p:grpSpPr>
            <a:xfrm>
              <a:off x="6411779" y="3836670"/>
              <a:ext cx="1790979" cy="1412904"/>
              <a:chOff x="8894616" y="1797035"/>
              <a:chExt cx="1790979" cy="1412904"/>
            </a:xfrm>
          </p:grpSpPr>
          <p:sp>
            <p:nvSpPr>
              <p:cNvPr id="11" name="Flecha derecha 10"/>
              <p:cNvSpPr/>
              <p:nvPr/>
            </p:nvSpPr>
            <p:spPr>
              <a:xfrm>
                <a:off x="8894616" y="1797035"/>
                <a:ext cx="1790979" cy="1412904"/>
              </a:xfrm>
              <a:prstGeom prst="rightArrow">
                <a:avLst>
                  <a:gd name="adj1" fmla="val 70000"/>
                  <a:gd name="adj2" fmla="val 50000"/>
                </a:avLst>
              </a:prstGeom>
            </p:spPr>
            <p:style>
              <a:lnRef idx="2">
                <a:schemeClr val="accent6"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Flecha derecha 20"/>
              <p:cNvSpPr/>
              <p:nvPr/>
            </p:nvSpPr>
            <p:spPr>
              <a:xfrm>
                <a:off x="9298706" y="2008971"/>
                <a:ext cx="1158294" cy="98903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5400" tIns="6350" rIns="12700" bIns="6350" numCol="1" spcCol="1270" anchor="ctr" anchorCtr="0">
                <a:noAutofit/>
              </a:bodyPr>
              <a:lstStyle/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900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IDR: Informe de recomendaciones</a:t>
                </a:r>
              </a:p>
              <a:p>
                <a:pPr algn="ctr" defTabSz="444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700" i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(elaboración y entrega)</a:t>
                </a:r>
              </a:p>
            </p:txBody>
          </p:sp>
        </p:grpSp>
        <p:grpSp>
          <p:nvGrpSpPr>
            <p:cNvPr id="8" name="Grupo 7"/>
            <p:cNvGrpSpPr/>
            <p:nvPr/>
          </p:nvGrpSpPr>
          <p:grpSpPr>
            <a:xfrm>
              <a:off x="6007688" y="4139031"/>
              <a:ext cx="808181" cy="808181"/>
              <a:chOff x="8490525" y="2099396"/>
              <a:chExt cx="808181" cy="808181"/>
            </a:xfrm>
          </p:grpSpPr>
          <p:sp>
            <p:nvSpPr>
              <p:cNvPr id="9" name="Elipse 8"/>
              <p:cNvSpPr/>
              <p:nvPr/>
            </p:nvSpPr>
            <p:spPr>
              <a:xfrm>
                <a:off x="8490525" y="2099396"/>
                <a:ext cx="808181" cy="808181"/>
              </a:xfrm>
              <a:prstGeom prst="ellipse">
                <a:avLst/>
              </a:prstGeom>
              <a:blipFill rotWithShape="0">
                <a:blip r:embed="rId2" cstate="screen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tretch>
                  <a:fillRect/>
                </a:stretch>
              </a:blipFill>
            </p:spPr>
            <p:style>
              <a:lnRef idx="2">
                <a:schemeClr val="accent6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0" name="Elipse 22"/>
              <p:cNvSpPr/>
              <p:nvPr/>
            </p:nvSpPr>
            <p:spPr>
              <a:xfrm>
                <a:off x="8608880" y="2217751"/>
                <a:ext cx="571471" cy="571471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23495" tIns="23495" rIns="23495" bIns="23495" numCol="1" spcCol="1270" anchor="ctr" anchorCtr="0">
                <a:noAutofit/>
              </a:bodyPr>
              <a:lstStyle/>
              <a:p>
                <a:pPr algn="ctr" defTabSz="16446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32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endParaRPr>
              </a:p>
            </p:txBody>
          </p:sp>
        </p:grpSp>
      </p:grp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726" y="404664"/>
            <a:ext cx="6648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324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CuadroTexto"/>
          <p:cNvSpPr txBox="1"/>
          <p:nvPr/>
        </p:nvSpPr>
        <p:spPr>
          <a:xfrm>
            <a:off x="1691680" y="3140968"/>
            <a:ext cx="1080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bg1"/>
                </a:solidFill>
              </a:rPr>
              <a:t>M1</a:t>
            </a:r>
          </a:p>
          <a:p>
            <a:pPr algn="ctr"/>
            <a:endParaRPr lang="es-ES" b="1" dirty="0" smtClean="0">
              <a:solidFill>
                <a:schemeClr val="bg1"/>
              </a:solidFill>
            </a:endParaRPr>
          </a:p>
          <a:p>
            <a:pPr algn="ctr"/>
            <a:r>
              <a:rPr lang="es-ES" b="1" dirty="0" smtClean="0">
                <a:solidFill>
                  <a:schemeClr val="bg1"/>
                </a:solidFill>
              </a:rPr>
              <a:t>40 h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1403654" y="1579433"/>
            <a:ext cx="65527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solidFill>
                  <a:srgbClr val="C2002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Contacto para ampliar información sobre el Programa</a:t>
            </a:r>
          </a:p>
          <a:p>
            <a:pPr algn="ctr"/>
            <a:endParaRPr lang="es-ES" sz="2800" b="1" dirty="0">
              <a:solidFill>
                <a:srgbClr val="C2002F"/>
              </a:solidFill>
            </a:endParaRPr>
          </a:p>
          <a:p>
            <a:pPr algn="just"/>
            <a:endParaRPr lang="es-ES" sz="2800" dirty="0" smtClean="0">
              <a:solidFill>
                <a:srgbClr val="C2002F"/>
              </a:solidFill>
            </a:endParaRPr>
          </a:p>
          <a:p>
            <a:pPr algn="ctr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Alicia Bueno</a:t>
            </a:r>
          </a:p>
          <a:p>
            <a:pPr algn="ctr"/>
            <a:r>
              <a:rPr lang="es-E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Pedro Serrano</a:t>
            </a:r>
          </a:p>
          <a:p>
            <a:pPr algn="ctr"/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Tlf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971 71 01 88</a:t>
            </a:r>
          </a:p>
          <a:p>
            <a:pPr algn="ctr"/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Abueno.internacional@cambramallorca.com</a:t>
            </a:r>
            <a:endParaRPr lang="es-E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empresa@cambramallorca.com</a:t>
            </a:r>
            <a:r>
              <a:rPr lang="es-E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s-ES" sz="2400" dirty="0" smtClean="0"/>
              <a:t> </a:t>
            </a:r>
          </a:p>
          <a:p>
            <a:pPr algn="ctr"/>
            <a:endParaRPr lang="es-ES" sz="2800" b="1" dirty="0">
              <a:solidFill>
                <a:srgbClr val="C2002F"/>
              </a:solidFill>
            </a:endParaRPr>
          </a:p>
          <a:p>
            <a:pPr algn="ctr"/>
            <a:endParaRPr lang="es-ES" sz="2800" b="1" dirty="0" smtClean="0">
              <a:solidFill>
                <a:srgbClr val="C2002F"/>
              </a:solidFill>
            </a:endParaRPr>
          </a:p>
          <a:p>
            <a:pPr algn="ctr"/>
            <a:endParaRPr lang="es-ES" sz="2800" dirty="0">
              <a:solidFill>
                <a:srgbClr val="C2002F"/>
              </a:solidFill>
            </a:endParaRPr>
          </a:p>
        </p:txBody>
      </p:sp>
      <p:pic>
        <p:nvPicPr>
          <p:cNvPr id="11" name="Imagen 10"/>
          <p:cNvPicPr/>
          <p:nvPr/>
        </p:nvPicPr>
        <p:blipFill rotWithShape="1">
          <a:blip r:embed="rId4"/>
          <a:srcRect l="42862" t="31355" r="42674" b="59865"/>
          <a:stretch/>
        </p:blipFill>
        <p:spPr bwMode="auto">
          <a:xfrm>
            <a:off x="251522" y="5949280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Imagen 19"/>
          <p:cNvPicPr/>
          <p:nvPr/>
        </p:nvPicPr>
        <p:blipFill rotWithShape="1">
          <a:blip r:embed="rId4"/>
          <a:srcRect l="42862" t="31355" r="42674" b="59865"/>
          <a:stretch/>
        </p:blipFill>
        <p:spPr bwMode="auto">
          <a:xfrm>
            <a:off x="179512" y="6021288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91946"/>
            <a:ext cx="8785225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2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uadroTexto"/>
          <p:cNvSpPr txBox="1"/>
          <p:nvPr/>
        </p:nvSpPr>
        <p:spPr>
          <a:xfrm>
            <a:off x="755578" y="2194986"/>
            <a:ext cx="74888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¿Por qué esta convocatoria?: 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Beneficios de participar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Las fases del Programa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s-E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El procedimiento de acceso al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programa</a:t>
            </a:r>
          </a:p>
          <a:p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metodología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755578" y="1484784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Concretando …</a:t>
            </a:r>
          </a:p>
        </p:txBody>
      </p:sp>
      <p:sp>
        <p:nvSpPr>
          <p:cNvPr id="55302" name="AutoShape 6" descr="Resultado de imagen de icon foc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5304" name="AutoShape 8" descr="Resultado de imagen de icon focu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" name="Imagen 19"/>
          <p:cNvPicPr/>
          <p:nvPr/>
        </p:nvPicPr>
        <p:blipFill rotWithShape="1">
          <a:blip r:embed="rId2"/>
          <a:srcRect l="42862" t="31355" r="42674" b="59865"/>
          <a:stretch/>
        </p:blipFill>
        <p:spPr bwMode="auto">
          <a:xfrm>
            <a:off x="179512" y="6021288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07963"/>
            <a:ext cx="6648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921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9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53583" t="39195" r="53349" b="74838"/>
          <a:stretch>
            <a:fillRect/>
          </a:stretch>
        </p:blipFill>
        <p:spPr>
          <a:xfrm>
            <a:off x="179640" y="6021360"/>
            <a:ext cx="2015999" cy="6706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1 CuadroTexto"/>
          <p:cNvSpPr/>
          <p:nvPr/>
        </p:nvSpPr>
        <p:spPr>
          <a:xfrm>
            <a:off x="611640" y="2047319"/>
            <a:ext cx="7776360" cy="447034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Ø"/>
              <a:tabLst/>
            </a:pPr>
            <a:r>
              <a:rPr lang="es-ES" sz="16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El por que del Programa de Competitividad Turística: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Ø"/>
              <a:tabLst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Ø"/>
              <a:tabLst/>
            </a:pPr>
            <a:r>
              <a:rPr lang="es-ES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Sus Objetivos</a:t>
            </a:r>
            <a:r>
              <a:rPr lang="es-ES" sz="105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“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05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05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	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§"/>
              <a:tabLst/>
            </a:pPr>
            <a:r>
              <a:rPr lang="es-ES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El programa pretende favorecer  la Incorporación de las TIC en las empresas así como el avance hacia la puesta en   marcha de procesos de innovación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, en áreas </a:t>
            </a:r>
            <a:r>
              <a:rPr lang="es-ES" sz="16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estrategicas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 de la empresa  (gestión interna, producción, logística, gestión comercial, etc.), que le ayuden a obtener un valor diferencial en el mercado.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§"/>
              <a:tabLst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§"/>
              <a:tabLst/>
            </a:pP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Además de que mejoren la sostenibilidad de su negocio incorporando nuevas medidas de mejora medioambiental.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§"/>
              <a:tabLst/>
            </a:pP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Tiene como objetivo principal  por tanto :  </a:t>
            </a:r>
            <a:r>
              <a:rPr lang="es-ES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contribuir a  mejorar competitiva del sector turístico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, a través de medidas que sean adecuadas para su desarrollo.</a:t>
            </a:r>
          </a:p>
          <a:p>
            <a:pPr marL="0" marR="0" lvl="0" indent="0" algn="l" rtl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050" b="1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Calibr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050" b="1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Calibr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24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Calibri" pitchFamily="2"/>
              <a:cs typeface="Arial" pitchFamily="34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247760" y="404640"/>
            <a:ext cx="6648120" cy="1037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19"/>
          <p:cNvPicPr/>
          <p:nvPr/>
        </p:nvPicPr>
        <p:blipFill rotWithShape="1">
          <a:blip r:embed="rId3"/>
          <a:srcRect l="42862" t="31355" r="42674" b="59865"/>
          <a:stretch/>
        </p:blipFill>
        <p:spPr bwMode="auto">
          <a:xfrm>
            <a:off x="179512" y="6021288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75487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418058"/>
          </a:xfrm>
        </p:spPr>
        <p:txBody>
          <a:bodyPr>
            <a:normAutofit fontScale="90000"/>
          </a:bodyPr>
          <a:lstStyle/>
          <a:p>
            <a:r>
              <a:rPr lang="es-ES_tradnl" altLang="es-ES" b="1" dirty="0" smtClean="0">
                <a:solidFill>
                  <a:schemeClr val="accent2"/>
                </a:solidFill>
              </a:rPr>
              <a:t/>
            </a:r>
            <a:br>
              <a:rPr lang="es-ES_tradnl" altLang="es-ES" b="1" dirty="0" smtClean="0">
                <a:solidFill>
                  <a:schemeClr val="accent2"/>
                </a:solidFill>
              </a:rPr>
            </a:br>
            <a:r>
              <a:rPr lang="es-ES_tradnl" altLang="es-ES" b="1" dirty="0">
                <a:solidFill>
                  <a:schemeClr val="accent2"/>
                </a:solidFill>
              </a:rPr>
              <a:t/>
            </a:r>
            <a:br>
              <a:rPr lang="es-ES_tradnl" altLang="es-ES" b="1" dirty="0">
                <a:solidFill>
                  <a:schemeClr val="accent2"/>
                </a:solidFill>
              </a:rPr>
            </a:br>
            <a:r>
              <a:rPr lang="es-ES_tradnl" altLang="es-ES" b="1" dirty="0" smtClean="0">
                <a:solidFill>
                  <a:schemeClr val="accent2"/>
                </a:solidFill>
              </a:rPr>
              <a:t>OBJETIVOS </a:t>
            </a:r>
            <a:r>
              <a:rPr lang="es-ES_tradnl" altLang="es-ES" b="1" dirty="0">
                <a:solidFill>
                  <a:schemeClr val="accent2"/>
                </a:solidFill>
              </a:rPr>
              <a:t>ESPECIFICOS</a:t>
            </a:r>
            <a:br>
              <a:rPr lang="es-ES_tradnl" altLang="es-ES" b="1" dirty="0">
                <a:solidFill>
                  <a:schemeClr val="accent2"/>
                </a:solidFill>
              </a:rPr>
            </a:br>
            <a:r>
              <a:rPr lang="es-ES_tradnl" altLang="es-ES" sz="2000" b="1" dirty="0" smtClean="0"/>
              <a:t>objetivos específicos</a:t>
            </a:r>
            <a:endParaRPr lang="es-ES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es-ES" sz="2300" dirty="0"/>
          </a:p>
          <a:p>
            <a:pPr marL="0" lvl="0" indent="0" algn="just">
              <a:buNone/>
            </a:pPr>
            <a:r>
              <a:rPr lang="es-ES_tradnl" sz="1600" dirty="0">
                <a:cs typeface="Arial" panose="020B0604020202020204" pitchFamily="34" charset="0"/>
              </a:rPr>
              <a:t>Desarrollar las capacidades de </a:t>
            </a:r>
            <a:r>
              <a:rPr lang="es-ES_tradnl" sz="1600" b="1" dirty="0">
                <a:cs typeface="Arial" panose="020B0604020202020204" pitchFamily="34" charset="0"/>
              </a:rPr>
              <a:t>ejecución y absorción de </a:t>
            </a:r>
            <a:r>
              <a:rPr lang="es-ES_tradnl" sz="1600" b="1" dirty="0" smtClean="0">
                <a:cs typeface="Arial" panose="020B0604020202020204" pitchFamily="34" charset="0"/>
              </a:rPr>
              <a:t>la innovación </a:t>
            </a:r>
            <a:r>
              <a:rPr lang="es-ES_tradnl" sz="1600" dirty="0" smtClean="0">
                <a:cs typeface="Arial" panose="020B0604020202020204" pitchFamily="34" charset="0"/>
              </a:rPr>
              <a:t>de </a:t>
            </a:r>
            <a:r>
              <a:rPr lang="es-ES_tradnl" sz="1600" dirty="0">
                <a:cs typeface="Arial" panose="020B0604020202020204" pitchFamily="34" charset="0"/>
              </a:rPr>
              <a:t>las PYME.</a:t>
            </a:r>
          </a:p>
          <a:p>
            <a:pPr marL="0" lvl="0" indent="0" algn="just">
              <a:buNone/>
            </a:pPr>
            <a:endParaRPr lang="es-ES_tradnl" sz="1600" dirty="0"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s-ES" sz="1600" dirty="0">
                <a:cs typeface="Arial" panose="020B0604020202020204" pitchFamily="34" charset="0"/>
              </a:rPr>
              <a:t>Impulsar la innovación desde la demanda de las PYME mediante el asesoramiento en la búsqueda de soluciones innovadoras.</a:t>
            </a:r>
          </a:p>
          <a:p>
            <a:pPr marL="0" lvl="0" indent="0" algn="just">
              <a:buNone/>
            </a:pPr>
            <a:endParaRPr lang="es-ES" sz="1600" dirty="0"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s-ES" sz="1600" dirty="0">
                <a:cs typeface="Arial" panose="020B0604020202020204" pitchFamily="34" charset="0"/>
              </a:rPr>
              <a:t>Apoyar a la PYME en el desarrollo de soluciones para aplicar la cultura de innovación</a:t>
            </a:r>
          </a:p>
          <a:p>
            <a:pPr marL="0" lvl="0" indent="0" algn="just">
              <a:buNone/>
            </a:pPr>
            <a:endParaRPr lang="es-ES" sz="1600" dirty="0"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s-ES_tradnl" sz="1600" dirty="0">
                <a:cs typeface="Arial" panose="020B0604020202020204" pitchFamily="34" charset="0"/>
              </a:rPr>
              <a:t>Favorecer la </a:t>
            </a:r>
            <a:r>
              <a:rPr lang="es-ES_tradnl" sz="1600" b="1" dirty="0">
                <a:cs typeface="Arial" panose="020B0604020202020204" pitchFamily="34" charset="0"/>
              </a:rPr>
              <a:t>transferencia de tecnología y conocimiento</a:t>
            </a:r>
            <a:r>
              <a:rPr lang="es-ES_tradnl" sz="1600" dirty="0">
                <a:cs typeface="Arial" panose="020B0604020202020204" pitchFamily="34" charset="0"/>
              </a:rPr>
              <a:t> desde organismos e instituciones públicas y privadas a las pequeñas y medianas empresas.</a:t>
            </a:r>
            <a:endParaRPr lang="es-ES" altLang="es-ES" sz="1600" dirty="0">
              <a:solidFill>
                <a:srgbClr val="40637A"/>
              </a:solidFill>
              <a:cs typeface="Arial" panose="020B0604020202020204" pitchFamily="34" charset="0"/>
            </a:endParaRPr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16632"/>
            <a:ext cx="7772308" cy="1060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9"/>
          <p:cNvPicPr/>
          <p:nvPr/>
        </p:nvPicPr>
        <p:blipFill rotWithShape="1">
          <a:blip r:embed="rId3"/>
          <a:srcRect l="42862" t="31355" r="42674" b="59865"/>
          <a:stretch/>
        </p:blipFill>
        <p:spPr bwMode="auto">
          <a:xfrm>
            <a:off x="251520" y="6035884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7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9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53583" t="39195" r="53349" b="74838"/>
          <a:stretch>
            <a:fillRect/>
          </a:stretch>
        </p:blipFill>
        <p:spPr>
          <a:xfrm>
            <a:off x="179640" y="6021360"/>
            <a:ext cx="2015999" cy="6706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11 CuadroTexto"/>
          <p:cNvSpPr/>
          <p:nvPr/>
        </p:nvSpPr>
        <p:spPr>
          <a:xfrm>
            <a:off x="611640" y="1618920"/>
            <a:ext cx="7776360" cy="402522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 	</a:t>
            </a:r>
            <a:r>
              <a:rPr lang="es-ES" sz="1600" b="0" i="0" u="sng" strike="noStrike" kern="1200" spc="0" dirty="0">
                <a:ln>
                  <a:noFill/>
                </a:ln>
                <a:solidFill>
                  <a:srgbClr val="000000"/>
                </a:solidFill>
                <a:uFillTx/>
                <a:latin typeface="Arial" pitchFamily="34"/>
                <a:ea typeface="Microsoft YaHei" pitchFamily="2"/>
                <a:cs typeface="Arial" pitchFamily="34"/>
              </a:rPr>
              <a:t>El por que del Programa de Competitividad Turística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400" b="1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s-ES" sz="1600" b="1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¿Cuáles son los beneficios generales del Programa para la empresa?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600" b="1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§"/>
              <a:tabLst/>
            </a:pP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Reflexionar con la empresa sobre diferentes aspectos  estratégicos para la empresa relacionados básicamente  con  su estado  de innovación, e implantación de las TIC.</a:t>
            </a: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§"/>
              <a:tabLst/>
            </a:pP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Al final del programa  la empresa </a:t>
            </a: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tendrá 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elaborado un 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I</a:t>
            </a: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nforme / Plan 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de </a:t>
            </a: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Mejora  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que incorporara recomendaciones sobre innovación, TIC, medioambiente, formación, idiomas, y otros aspectos del  negocio </a:t>
            </a: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turístico.</a:t>
            </a: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anose="020B0604020202020204" pitchFamily="34" charset="0"/>
            </a:endParaRPr>
          </a:p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§"/>
              <a:tabLst/>
            </a:pP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Participando en esta fase de diagnóstico, la empres abre  la puerta a que en posteriores </a:t>
            </a: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convocatorias 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(2018) de los  programas “ TIC”   o “</a:t>
            </a:r>
            <a:r>
              <a:rPr lang="es-ES" sz="16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Innocamaras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”  la empresa pueda presentarse y obtener ayudas para la implementación de las soluciones aportadas en el </a:t>
            </a: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informe/ 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anose="020B0604020202020204" pitchFamily="34" charset="0"/>
              </a:rPr>
              <a:t>Propuesta  de mejora, condicionado a la existencia de nueva financiación.</a:t>
            </a: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115640" y="476640"/>
            <a:ext cx="6648120" cy="1037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19"/>
          <p:cNvPicPr/>
          <p:nvPr/>
        </p:nvPicPr>
        <p:blipFill rotWithShape="1">
          <a:blip r:embed="rId3"/>
          <a:srcRect l="42862" t="31355" r="42674" b="59865"/>
          <a:stretch/>
        </p:blipFill>
        <p:spPr bwMode="auto">
          <a:xfrm>
            <a:off x="179512" y="6021288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53554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9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 l="53583" t="39195" r="53349" b="74838"/>
          <a:stretch>
            <a:fillRect/>
          </a:stretch>
        </p:blipFill>
        <p:spPr>
          <a:xfrm>
            <a:off x="179640" y="6021360"/>
            <a:ext cx="2015999" cy="6706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11 CuadroTexto"/>
          <p:cNvSpPr/>
          <p:nvPr/>
        </p:nvSpPr>
        <p:spPr>
          <a:xfrm>
            <a:off x="611640" y="1618920"/>
            <a:ext cx="7776360" cy="628488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anchor="t" anchorCtr="0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s-ES" sz="1800" b="1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Las diferentes Fases  ¿Cómo se desarrolla el programa?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s-ES" sz="1800" b="1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El Programa se desarrollara  con dedicación presencial en la empresa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buFont typeface="Wingdings"/>
              <a:buChar char="§"/>
              <a:tabLst/>
              <a:defRPr sz="1800"/>
            </a:pP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Presentación de la 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solicitud de participación en el programa  </a:t>
            </a:r>
            <a:endParaRPr lang="es-ES" sz="1600" b="0" i="0" u="none" strike="noStrike" kern="1200" spc="0" dirty="0" smtClean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45000"/>
              <a:tabLst/>
              <a:defRPr sz="1800"/>
            </a:pPr>
            <a:endParaRPr lang="es-ES" sz="1600" b="0" i="0" u="none" strike="noStrike" kern="1200" spc="0" dirty="0" smtClean="0">
              <a:ln>
                <a:noFill/>
              </a:ln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lvl="0">
              <a:buSzPct val="45000"/>
              <a:defRPr sz="1800"/>
            </a:pP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Fecha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inicio </a:t>
            </a:r>
            <a:r>
              <a:rPr lang="es-ES" sz="1600" dirty="0" err="1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presentacion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 de solicitudes: 19 junio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a las 9 am  hasta 30 de 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   septiembre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a las  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14h</a:t>
            </a:r>
          </a:p>
          <a:p>
            <a:pPr lvl="0">
              <a:buSzPct val="45000"/>
              <a:buFont typeface="Wingdings"/>
              <a:buChar char="§"/>
              <a:defRPr sz="1800"/>
            </a:pPr>
            <a:endParaRPr lang="es-ES" sz="1600" dirty="0" smtClean="0"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 lvl="0">
              <a:buSzPct val="45000"/>
              <a:buFont typeface="Wingdings"/>
              <a:buChar char="§"/>
              <a:defRPr sz="1800"/>
            </a:pP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Selección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de empresas beneficiarias : Por estricto orden de entrada de las 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solicitudes ;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siempre que cumplan con los objetivos de la convocatoria. </a:t>
            </a:r>
            <a:r>
              <a:rPr lang="es-ES" sz="1600" dirty="0" err="1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Deberan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ser 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corroborados 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por Camara 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España</a:t>
            </a:r>
          </a:p>
          <a:p>
            <a:pPr lvl="0">
              <a:buSzPct val="45000"/>
              <a:buFont typeface="Wingdings"/>
              <a:buChar char="§"/>
              <a:defRPr sz="1800"/>
            </a:pPr>
            <a:endParaRPr lang="es-ES" sz="1600" dirty="0" smtClean="0"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>
              <a:buSzPct val="45000"/>
              <a:buFont typeface="Wingdings"/>
              <a:buChar char="§"/>
              <a:defRPr sz="1800"/>
            </a:pP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Elaboración </a:t>
            </a:r>
            <a:r>
              <a:rPr lang="es-ES" sz="1600" b="0" i="0" u="none" strike="noStrike" kern="1200" spc="0" dirty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del diagnostico</a:t>
            </a:r>
            <a:r>
              <a:rPr lang="es-ES" sz="1600" b="0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ea typeface="Microsoft YaHei" pitchFamily="2"/>
                <a:cs typeface="Arial" pitchFamily="34"/>
              </a:rPr>
              <a:t>.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 </a:t>
            </a:r>
            <a:endParaRPr lang="es-ES" sz="1600" dirty="0" smtClean="0"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>
              <a:buSzPct val="45000"/>
              <a:buFont typeface="Wingdings"/>
              <a:buChar char="§"/>
              <a:defRPr sz="1800"/>
            </a:pPr>
            <a:endParaRPr lang="es-ES" sz="1600" dirty="0">
              <a:solidFill>
                <a:srgbClr val="000000"/>
              </a:solidFill>
              <a:ea typeface="Microsoft YaHei" pitchFamily="2"/>
              <a:cs typeface="Arial" pitchFamily="34"/>
            </a:endParaRPr>
          </a:p>
          <a:p>
            <a:pPr>
              <a:buSzPct val="45000"/>
              <a:buFont typeface="Wingdings"/>
              <a:buChar char="§"/>
              <a:defRPr sz="1800"/>
            </a:pP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Entrega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del </a:t>
            </a:r>
            <a:r>
              <a:rPr lang="es-ES" sz="1600" dirty="0" smtClean="0">
                <a:solidFill>
                  <a:srgbClr val="000000"/>
                </a:solidFill>
                <a:ea typeface="Microsoft YaHei" pitchFamily="2"/>
                <a:cs typeface="Arial" pitchFamily="34"/>
              </a:rPr>
              <a:t>Informe de  Recomendaciones / Plan </a:t>
            </a:r>
            <a:r>
              <a:rPr lang="es-ES" sz="1600" dirty="0">
                <a:solidFill>
                  <a:srgbClr val="000000"/>
                </a:solidFill>
                <a:ea typeface="Microsoft YaHei" pitchFamily="2"/>
                <a:cs typeface="Arial" pitchFamily="34"/>
              </a:rPr>
              <a:t>de Acción</a:t>
            </a:r>
          </a:p>
          <a:p>
            <a:pPr lvl="0">
              <a:buSzPct val="45000"/>
              <a:buFont typeface="Wingdings"/>
              <a:buChar char="§"/>
              <a:defRPr sz="1800"/>
            </a:pPr>
            <a:endParaRPr lang="es-ES" sz="1600" b="0" i="0" u="none" strike="noStrike" kern="1200" spc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0">
              <a:buSzPct val="45000"/>
              <a:buFont typeface="Wingdings"/>
              <a:buChar char="§"/>
              <a:defRPr sz="1800"/>
            </a:pPr>
            <a:endParaRPr lang="es-ES" sz="1600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lvl="0">
              <a:buSzPct val="45000"/>
              <a:buFont typeface="Wingdings"/>
              <a:buChar char="§"/>
              <a:defRPr sz="1800"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endParaRPr lang="es-ES" sz="1600" b="0" i="0" u="none" strike="noStrike" kern="1200" spc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43639" y="260640"/>
            <a:ext cx="6648120" cy="1037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19"/>
          <p:cNvPicPr/>
          <p:nvPr/>
        </p:nvPicPr>
        <p:blipFill rotWithShape="1">
          <a:blip r:embed="rId3"/>
          <a:srcRect l="42862" t="31355" r="42674" b="59865"/>
          <a:stretch/>
        </p:blipFill>
        <p:spPr bwMode="auto">
          <a:xfrm>
            <a:off x="179512" y="6021288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19300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188000" y="189000"/>
            <a:ext cx="6648120" cy="103788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2 Marcador de contenido"/>
          <p:cNvSpPr txBox="1">
            <a:spLocks noGrp="1"/>
          </p:cNvSpPr>
          <p:nvPr>
            <p:ph type="body" idx="4294967295"/>
          </p:nvPr>
        </p:nvSpPr>
        <p:spPr>
          <a:xfrm>
            <a:off x="628920" y="1207080"/>
            <a:ext cx="7886520" cy="6461279"/>
          </a:xfrm>
        </p:spPr>
        <p:txBody>
          <a:bodyPr wrap="square" lIns="90000" tIns="45000" rIns="90000" bIns="45000" anchor="t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E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E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lvl="0" indent="0" algn="ctr">
              <a:lnSpc>
                <a:spcPct val="90000"/>
              </a:lnSpc>
              <a:spcBef>
                <a:spcPts val="1001"/>
              </a:spcBef>
              <a:buNone/>
            </a:pPr>
            <a:endParaRPr lang="es-ES" sz="1800" b="1" dirty="0">
              <a:latin typeface="Arial" pitchFamily="34"/>
              <a:cs typeface="Arial" pitchFamily="32"/>
            </a:endParaRP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buNone/>
            </a:pPr>
            <a:r>
              <a:rPr lang="es-ES" sz="1800" b="1" dirty="0">
                <a:latin typeface="Arial" pitchFamily="34"/>
                <a:cs typeface="Arial" pitchFamily="32"/>
              </a:rPr>
              <a:t> </a:t>
            </a:r>
            <a:r>
              <a:rPr lang="es-ES" sz="2400" dirty="0" smtClean="0">
                <a:latin typeface="Calibri" pitchFamily="18"/>
                <a:cs typeface="Arial" pitchFamily="32"/>
              </a:rPr>
              <a:t>L</a:t>
            </a:r>
            <a:r>
              <a:rPr lang="es-ES" sz="1600" dirty="0" smtClean="0">
                <a:latin typeface="Calibri" pitchFamily="18"/>
                <a:cs typeface="Arial" pitchFamily="32"/>
              </a:rPr>
              <a:t>a </a:t>
            </a:r>
            <a:r>
              <a:rPr lang="es-ES" sz="1600" dirty="0">
                <a:latin typeface="Calibri" pitchFamily="18"/>
                <a:cs typeface="Arial" pitchFamily="32"/>
              </a:rPr>
              <a:t>participación en el Programa de Competitividad Turística es por ESTRICTA CONVOCATORIA, y cada una determina condiciones de los beneficiarios y procedimientos de solicitud</a:t>
            </a:r>
            <a:r>
              <a:rPr lang="es-ES" sz="1600" dirty="0" smtClean="0">
                <a:latin typeface="Calibri" pitchFamily="18"/>
                <a:cs typeface="Arial" pitchFamily="32"/>
              </a:rPr>
              <a:t>. </a:t>
            </a:r>
            <a:r>
              <a:rPr lang="es-ES" sz="1600" dirty="0" smtClean="0">
                <a:latin typeface="Calibri" pitchFamily="18"/>
                <a:cs typeface="Arial" pitchFamily="32"/>
                <a:hlinkClick r:id="rId4"/>
              </a:rPr>
              <a:t>Convocatoria </a:t>
            </a:r>
            <a:r>
              <a:rPr lang="es-ES" sz="1600" dirty="0">
                <a:latin typeface="Calibri" pitchFamily="18"/>
                <a:cs typeface="Arial" pitchFamily="32"/>
                <a:hlinkClick r:id="rId4"/>
              </a:rPr>
              <a:t>PCT </a:t>
            </a:r>
            <a:r>
              <a:rPr lang="es-ES" sz="1600" dirty="0" smtClean="0">
                <a:latin typeface="Calibri" pitchFamily="18"/>
                <a:cs typeface="Arial" pitchFamily="32"/>
                <a:hlinkClick r:id="rId4"/>
              </a:rPr>
              <a:t>30/05/2017</a:t>
            </a:r>
            <a:endParaRPr lang="es-ES" sz="1600" dirty="0">
              <a:latin typeface="Calibri" pitchFamily="18"/>
              <a:cs typeface="Arial" pitchFamily="32"/>
              <a:hlinkClick r:id="rId5"/>
            </a:endParaRP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buNone/>
            </a:pPr>
            <a:r>
              <a:rPr lang="es-ES" sz="1600" dirty="0">
                <a:latin typeface="Calibri" pitchFamily="18"/>
                <a:cs typeface="Arial" pitchFamily="32"/>
              </a:rPr>
              <a:t>Convocatoria del Programa de Competitividad Turística de selección de pymes y autónomos para el desarrollo de diagnósticos a pymes turísticas de la demarcación de la Cámara de Comercio de Mallorca.</a:t>
            </a: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buNone/>
            </a:pPr>
            <a:r>
              <a:rPr lang="es-ES" sz="1600" dirty="0">
                <a:latin typeface="Calibri" pitchFamily="18"/>
                <a:cs typeface="Arial" pitchFamily="32"/>
              </a:rPr>
              <a:t>La duración máxima del servicio, es de 40h</a:t>
            </a: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buFont typeface="Arial" pitchFamily="32"/>
              <a:buChar char="•"/>
            </a:pPr>
            <a:r>
              <a:rPr lang="es-ES" sz="1600" dirty="0">
                <a:latin typeface="Calibri" pitchFamily="18"/>
                <a:cs typeface="Arial" pitchFamily="32"/>
              </a:rPr>
              <a:t> las condiciones de subvención en el marco del Programa de Competitividad Turística (PCT), para esta </a:t>
            </a:r>
            <a:r>
              <a:rPr lang="es-ES" sz="1600" dirty="0" smtClean="0">
                <a:latin typeface="Calibri" pitchFamily="18"/>
                <a:cs typeface="Arial" pitchFamily="32"/>
              </a:rPr>
              <a:t>convocatoria </a:t>
            </a:r>
            <a:r>
              <a:rPr lang="es-ES" sz="1600" dirty="0">
                <a:latin typeface="Calibri" pitchFamily="18"/>
                <a:cs typeface="Arial" pitchFamily="32"/>
              </a:rPr>
              <a:t>suponen  la </a:t>
            </a:r>
            <a:r>
              <a:rPr lang="es-ES" sz="1600" dirty="0" smtClean="0">
                <a:latin typeface="Calibri" pitchFamily="18"/>
                <a:cs typeface="Arial" pitchFamily="32"/>
              </a:rPr>
              <a:t>cofinanciación </a:t>
            </a:r>
            <a:r>
              <a:rPr lang="es-ES" sz="1600" dirty="0">
                <a:latin typeface="Calibri" pitchFamily="18"/>
                <a:cs typeface="Arial" pitchFamily="32"/>
              </a:rPr>
              <a:t>por la Cámara del total del coste estimado del diagnostico para la empresa  1.200€ .</a:t>
            </a: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buFont typeface="Arial" pitchFamily="32"/>
              <a:buChar char="•"/>
            </a:pPr>
            <a:r>
              <a:rPr lang="es-ES" sz="1600" dirty="0">
                <a:latin typeface="Calibri" pitchFamily="18"/>
                <a:cs typeface="Arial" pitchFamily="32"/>
              </a:rPr>
              <a:t>Las empresas beneficiarias de este servicio de diagnóstico  podrán en convocatorias posteriores (2018) acceder a la FASE II del </a:t>
            </a:r>
            <a:r>
              <a:rPr lang="es-ES" sz="1600" b="1" dirty="0">
                <a:latin typeface="Calibri" pitchFamily="18"/>
                <a:cs typeface="Arial" pitchFamily="32"/>
                <a:hlinkClick r:id="rId6"/>
              </a:rPr>
              <a:t>Programa </a:t>
            </a:r>
            <a:r>
              <a:rPr lang="es-ES" sz="1600" b="1" dirty="0" err="1">
                <a:latin typeface="Calibri" pitchFamily="18"/>
                <a:cs typeface="Arial" pitchFamily="32"/>
                <a:hlinkClick r:id="rId6"/>
              </a:rPr>
              <a:t>TICCámaras</a:t>
            </a:r>
            <a:r>
              <a:rPr lang="es-ES" sz="1600" dirty="0">
                <a:latin typeface="Calibri" pitchFamily="18"/>
                <a:cs typeface="Arial" pitchFamily="32"/>
                <a:hlinkClick r:id="rId6"/>
              </a:rPr>
              <a:t> y del </a:t>
            </a:r>
            <a:r>
              <a:rPr lang="es-ES" sz="1600" b="1" dirty="0">
                <a:latin typeface="Calibri" pitchFamily="18"/>
                <a:cs typeface="Arial" pitchFamily="32"/>
                <a:hlinkClick r:id="rId6"/>
              </a:rPr>
              <a:t>Programa </a:t>
            </a:r>
            <a:r>
              <a:rPr lang="es-ES" sz="1600" b="1" dirty="0" err="1">
                <a:latin typeface="Calibri" pitchFamily="18"/>
                <a:cs typeface="Arial" pitchFamily="32"/>
                <a:hlinkClick r:id="rId6"/>
              </a:rPr>
              <a:t>Innocámaras</a:t>
            </a:r>
            <a:r>
              <a:rPr lang="es-ES" sz="1600" b="1" dirty="0">
                <a:latin typeface="Calibri" pitchFamily="18"/>
                <a:cs typeface="Arial" pitchFamily="32"/>
              </a:rPr>
              <a:t> </a:t>
            </a:r>
            <a:r>
              <a:rPr lang="es-ES" sz="1600" dirty="0">
                <a:latin typeface="Calibri" pitchFamily="18"/>
                <a:cs typeface="Arial" pitchFamily="32"/>
              </a:rPr>
              <a:t>para optar a ayudas a la implantación de soluciones  indicadas en el plan de </a:t>
            </a:r>
            <a:r>
              <a:rPr lang="es-ES" sz="1600" dirty="0" err="1">
                <a:latin typeface="Calibri" pitchFamily="18"/>
                <a:cs typeface="Arial" pitchFamily="32"/>
              </a:rPr>
              <a:t>accion</a:t>
            </a:r>
            <a:r>
              <a:rPr lang="es-ES" sz="1600" dirty="0">
                <a:latin typeface="Calibri" pitchFamily="18"/>
                <a:cs typeface="Arial" pitchFamily="32"/>
              </a:rPr>
              <a:t>. Siempre en </a:t>
            </a:r>
            <a:r>
              <a:rPr lang="es-ES" sz="1600" dirty="0" err="1">
                <a:latin typeface="Calibri" pitchFamily="18"/>
                <a:cs typeface="Arial" pitchFamily="32"/>
              </a:rPr>
              <a:t>funcion</a:t>
            </a:r>
            <a:r>
              <a:rPr lang="es-ES" sz="1600" dirty="0">
                <a:latin typeface="Calibri" pitchFamily="18"/>
                <a:cs typeface="Arial" pitchFamily="32"/>
              </a:rPr>
              <a:t> de la convocatoria </a:t>
            </a:r>
            <a:r>
              <a:rPr lang="es-ES" sz="1800" dirty="0">
                <a:latin typeface="Calibri" pitchFamily="18"/>
                <a:cs typeface="Arial" pitchFamily="32"/>
              </a:rPr>
              <a:t>correspondiente.</a:t>
            </a: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buNone/>
            </a:pPr>
            <a:endParaRPr lang="es-ES" sz="1800" dirty="0">
              <a:latin typeface="Calibri" pitchFamily="18"/>
              <a:cs typeface="Arial" pitchFamily="32"/>
            </a:endParaRPr>
          </a:p>
          <a:p>
            <a:pPr marL="0" lvl="0" indent="0">
              <a:lnSpc>
                <a:spcPct val="90000"/>
              </a:lnSpc>
              <a:spcBef>
                <a:spcPts val="1001"/>
              </a:spcBef>
              <a:buNone/>
            </a:pPr>
            <a:endParaRPr lang="es-ES" sz="2800" dirty="0">
              <a:latin typeface="Calibri" pitchFamily="18"/>
              <a:cs typeface="Arial" pitchFamily="32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52000" y="1440000"/>
            <a:ext cx="6623999" cy="50399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s-E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defPPr>
            <a:lvl1pPr marL="432000" lvl="0" indent="-324000" algn="l" rtl="0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s-ES" sz="32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1pPr>
            <a:lvl2pPr marL="864000" lvl="1" indent="-324000" algn="l" rtl="0" hangingPunct="1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ES" sz="24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2pPr>
            <a:lvl3pPr marL="1295999" lvl="2" indent="-288000" algn="l" rtl="0" hangingPunct="1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3pPr>
            <a:lvl4pPr marL="1728000" lvl="3" indent="-216000" algn="l" rtl="0" hangingPunct="1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4pPr>
            <a:lvl5pPr marL="2160000" lvl="4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5pPr>
            <a:lvl6pPr marL="2592000" lvl="5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6pPr>
            <a:lvl7pPr marL="3024000" lvl="6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7pPr>
            <a:lvl8pPr marL="3456000" lvl="7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8pPr>
            <a:lvl9pPr marL="3887999" lvl="8" indent="-216000" algn="l" rtl="0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ES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Lucida Sans" pitchFamily="2"/>
              </a:defRPr>
            </a:lvl9pPr>
          </a:lstStyle>
          <a:p>
            <a:pPr marL="0" marR="0" lvl="0" indent="0" algn="ctr" rtl="0" hangingPunct="1">
              <a:lnSpc>
                <a:spcPct val="90000"/>
              </a:lnSpc>
              <a:spcBef>
                <a:spcPts val="1001"/>
              </a:spcBef>
              <a:spcAft>
                <a:spcPts val="1417"/>
              </a:spcAft>
              <a:buNone/>
              <a:tabLst/>
              <a:defRPr sz="2800"/>
            </a:pPr>
            <a:r>
              <a:rPr lang="es-ES" sz="1800" b="1" i="0" u="none" strike="noStrike" spc="0" dirty="0">
                <a:solidFill>
                  <a:srgbClr val="000000"/>
                </a:solidFill>
                <a:latin typeface="Arial" pitchFamily="34"/>
                <a:cs typeface="Arial" pitchFamily="32"/>
              </a:rPr>
              <a:t>Proceso de acceso al programa: Solicitud y plazos</a:t>
            </a:r>
          </a:p>
        </p:txBody>
      </p:sp>
    </p:spTree>
    <p:extLst>
      <p:ext uri="{BB962C8B-B14F-4D97-AF65-F5344CB8AC3E}">
        <p14:creationId xmlns:p14="http://schemas.microsoft.com/office/powerpoint/2010/main" val="2916529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359" y="188639"/>
            <a:ext cx="506316" cy="7920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 Box 1050"/>
          <p:cNvSpPr txBox="1">
            <a:spLocks noChangeArrowheads="1"/>
          </p:cNvSpPr>
          <p:nvPr/>
        </p:nvSpPr>
        <p:spPr bwMode="auto">
          <a:xfrm>
            <a:off x="719040" y="741227"/>
            <a:ext cx="7551334" cy="56323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>
            <a:lvl1pPr marL="457200" indent="-4572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70000"/>
              </a:lnSpc>
            </a:pPr>
            <a:r>
              <a:rPr lang="es-ES" altLang="es-ES" sz="1800" b="1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Perfil de las Empresas Participantes</a:t>
            </a:r>
            <a:endParaRPr lang="es-ES_tradnl" altLang="es-ES" sz="1800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grpSp>
        <p:nvGrpSpPr>
          <p:cNvPr id="8" name="Group 42"/>
          <p:cNvGrpSpPr>
            <a:grpSpLocks/>
          </p:cNvGrpSpPr>
          <p:nvPr/>
        </p:nvGrpSpPr>
        <p:grpSpPr bwMode="auto">
          <a:xfrm>
            <a:off x="2693424" y="2371327"/>
            <a:ext cx="2959100" cy="1879600"/>
            <a:chOff x="1822" y="1730"/>
            <a:chExt cx="1864" cy="1184"/>
          </a:xfrm>
        </p:grpSpPr>
        <p:sp>
          <p:nvSpPr>
            <p:cNvPr id="9" name="Oval 5"/>
            <p:cNvSpPr>
              <a:spLocks noChangeArrowheads="1"/>
            </p:cNvSpPr>
            <p:nvPr/>
          </p:nvSpPr>
          <p:spPr bwMode="auto">
            <a:xfrm>
              <a:off x="1822" y="1730"/>
              <a:ext cx="1864" cy="1184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lIns="0" tIns="0" rIns="0" bIns="0" anchor="ctr"/>
            <a:lstStyle>
              <a:lvl1pPr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ctr"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s-ES" altLang="es-ES"/>
            </a:p>
          </p:txBody>
        </p: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2321" y="2038"/>
              <a:ext cx="817" cy="503"/>
              <a:chOff x="2321" y="2038"/>
              <a:chExt cx="817" cy="503"/>
            </a:xfrm>
          </p:grpSpPr>
          <p:sp>
            <p:nvSpPr>
              <p:cNvPr id="11" name="Oval 22"/>
              <p:cNvSpPr>
                <a:spLocks noChangeArrowheads="1"/>
              </p:cNvSpPr>
              <p:nvPr/>
            </p:nvSpPr>
            <p:spPr bwMode="auto">
              <a:xfrm>
                <a:off x="2321" y="2038"/>
                <a:ext cx="817" cy="503"/>
              </a:xfrm>
              <a:prstGeom prst="ellipse">
                <a:avLst/>
              </a:prstGeom>
              <a:ln/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lIns="0" tIns="0" rIns="0" bIns="0" anchor="ctr"/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es-ES" altLang="es-ES" sz="700" b="1">
                  <a:solidFill>
                    <a:srgbClr val="40637A"/>
                  </a:solidFill>
                  <a:latin typeface="Verdana" panose="020B0604030504040204" pitchFamily="34" charset="0"/>
                </a:endParaRPr>
              </a:p>
            </p:txBody>
          </p:sp>
          <p:sp>
            <p:nvSpPr>
              <p:cNvPr id="12" name="Text Box 23"/>
              <p:cNvSpPr txBox="1">
                <a:spLocks noChangeArrowheads="1"/>
              </p:cNvSpPr>
              <p:nvPr/>
            </p:nvSpPr>
            <p:spPr bwMode="auto">
              <a:xfrm>
                <a:off x="2336" y="2163"/>
                <a:ext cx="780" cy="2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ctr"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defRPr sz="1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s-ES_tradnl" altLang="es-ES" sz="1100" b="1" dirty="0">
                    <a:solidFill>
                      <a:schemeClr val="bg1"/>
                    </a:solidFill>
                    <a:latin typeface="+mn-lt"/>
                    <a:ea typeface="Segoe UI Symbol" panose="020B0502040204020203" pitchFamily="34" charset="0"/>
                  </a:rPr>
                  <a:t>EMPRESA PARTICIPANTE</a:t>
                </a:r>
              </a:p>
            </p:txBody>
          </p:sp>
        </p:grpSp>
      </p:grp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3509400" y="1867271"/>
            <a:ext cx="1113160" cy="617649"/>
          </a:xfrm>
          <a:prstGeom prst="ellipse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1100" b="1" dirty="0" smtClean="0">
                <a:solidFill>
                  <a:schemeClr val="bg1"/>
                </a:solidFill>
                <a:latin typeface="+mn-lt"/>
              </a:rPr>
              <a:t>TAMAÑO</a:t>
            </a:r>
            <a:endParaRPr lang="es-ES" altLang="es-ES" sz="1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4" name="Oval 22"/>
          <p:cNvSpPr>
            <a:spLocks noChangeArrowheads="1"/>
          </p:cNvSpPr>
          <p:nvPr/>
        </p:nvSpPr>
        <p:spPr bwMode="auto">
          <a:xfrm>
            <a:off x="1630500" y="2882995"/>
            <a:ext cx="1182541" cy="702289"/>
          </a:xfrm>
          <a:prstGeom prst="ellipse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1100" b="1" dirty="0" smtClean="0">
                <a:solidFill>
                  <a:schemeClr val="bg1"/>
                </a:solidFill>
                <a:latin typeface="+mn-lt"/>
              </a:rPr>
              <a:t>OTROS REQUISITOS</a:t>
            </a:r>
            <a:endParaRPr lang="es-ES" altLang="es-ES" sz="1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5" name="Oval 22"/>
          <p:cNvSpPr>
            <a:spLocks noChangeArrowheads="1"/>
          </p:cNvSpPr>
          <p:nvPr/>
        </p:nvSpPr>
        <p:spPr bwMode="auto">
          <a:xfrm>
            <a:off x="2530872" y="4023370"/>
            <a:ext cx="1340140" cy="792480"/>
          </a:xfrm>
          <a:prstGeom prst="ellipse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1100" b="1" dirty="0" smtClean="0">
                <a:solidFill>
                  <a:schemeClr val="bg1"/>
                </a:solidFill>
                <a:latin typeface="+mn-lt"/>
              </a:rPr>
              <a:t>SENSIBILIDADE CARA A LA INNOVACIÓN</a:t>
            </a:r>
            <a:endParaRPr lang="es-ES" altLang="es-ES" sz="1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Oval 22"/>
          <p:cNvSpPr>
            <a:spLocks noChangeArrowheads="1"/>
          </p:cNvSpPr>
          <p:nvPr/>
        </p:nvSpPr>
        <p:spPr bwMode="auto">
          <a:xfrm>
            <a:off x="4687735" y="3992833"/>
            <a:ext cx="1113160" cy="617649"/>
          </a:xfrm>
          <a:prstGeom prst="ellipse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1100" b="1" dirty="0" smtClean="0">
                <a:solidFill>
                  <a:schemeClr val="bg1"/>
                </a:solidFill>
                <a:latin typeface="+mn-lt"/>
              </a:rPr>
              <a:t>SECTORES</a:t>
            </a:r>
            <a:endParaRPr lang="es-ES" altLang="es-ES" sz="11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Oval 22"/>
          <p:cNvSpPr>
            <a:spLocks noChangeArrowheads="1"/>
          </p:cNvSpPr>
          <p:nvPr/>
        </p:nvSpPr>
        <p:spPr bwMode="auto">
          <a:xfrm>
            <a:off x="5356087" y="2906596"/>
            <a:ext cx="1113160" cy="617649"/>
          </a:xfrm>
          <a:prstGeom prst="ellipse">
            <a:avLst/>
          </a:prstGeom>
          <a:ln/>
          <a:effectLst>
            <a:glow rad="101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0" rIns="0" bIns="0" anchor="ctr"/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ES" sz="1100" b="1" dirty="0" smtClean="0">
                <a:solidFill>
                  <a:schemeClr val="bg1"/>
                </a:solidFill>
                <a:latin typeface="+mn-lt"/>
              </a:rPr>
              <a:t>UBICACIÓN GEOGRÁFICA</a:t>
            </a:r>
            <a:endParaRPr lang="es-ES" altLang="es-ES" sz="1100" b="1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3" name="Conector recto 2"/>
          <p:cNvCxnSpPr/>
          <p:nvPr/>
        </p:nvCxnSpPr>
        <p:spPr>
          <a:xfrm flipV="1">
            <a:off x="3509400" y="3585284"/>
            <a:ext cx="289591" cy="43808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Conector recto 19"/>
          <p:cNvCxnSpPr>
            <a:endCxn id="17" idx="2"/>
          </p:cNvCxnSpPr>
          <p:nvPr/>
        </p:nvCxnSpPr>
        <p:spPr>
          <a:xfrm flipV="1">
            <a:off x="4809719" y="3215421"/>
            <a:ext cx="546368" cy="50984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4511259" y="3535829"/>
            <a:ext cx="442209" cy="487541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" name="Conector recto 30"/>
          <p:cNvCxnSpPr/>
          <p:nvPr/>
        </p:nvCxnSpPr>
        <p:spPr>
          <a:xfrm>
            <a:off x="4100879" y="2484920"/>
            <a:ext cx="15638" cy="391853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Conector recto 32"/>
          <p:cNvCxnSpPr>
            <a:endCxn id="11" idx="2"/>
          </p:cNvCxnSpPr>
          <p:nvPr/>
        </p:nvCxnSpPr>
        <p:spPr>
          <a:xfrm>
            <a:off x="2794777" y="3244348"/>
            <a:ext cx="690810" cy="15186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Llamada con línea 2 (barra de énfasis) 34"/>
          <p:cNvSpPr/>
          <p:nvPr/>
        </p:nvSpPr>
        <p:spPr>
          <a:xfrm>
            <a:off x="5213704" y="1465189"/>
            <a:ext cx="3056670" cy="691479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69756"/>
              <a:gd name="adj6" fmla="val -28718"/>
            </a:avLst>
          </a:prstGeom>
          <a:ln w="952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900" dirty="0" smtClean="0"/>
              <a:t>Los Programas </a:t>
            </a:r>
            <a:r>
              <a:rPr lang="es-ES" sz="900" dirty="0" err="1" smtClean="0"/>
              <a:t>TICs</a:t>
            </a:r>
            <a:r>
              <a:rPr lang="es-ES" sz="900" dirty="0" smtClean="0"/>
              <a:t> e </a:t>
            </a:r>
            <a:r>
              <a:rPr lang="es-ES" sz="900" dirty="0" err="1" smtClean="0"/>
              <a:t>InnoCámaras</a:t>
            </a:r>
            <a:r>
              <a:rPr lang="es-ES" sz="900" dirty="0" smtClean="0"/>
              <a:t> están dirigidos </a:t>
            </a:r>
            <a:r>
              <a:rPr lang="es-ES" sz="900" dirty="0"/>
              <a:t>a </a:t>
            </a:r>
            <a:r>
              <a:rPr lang="es-ES" sz="900" b="1" dirty="0"/>
              <a:t>autónomos, microempresas, pequeñas o medianas empresas</a:t>
            </a:r>
            <a:r>
              <a:rPr lang="es-ES" sz="900" dirty="0"/>
              <a:t>, según definiciones recogidas en la Recomendación de la Comisión 361/2003/CE de 6 de mayo de 2003.</a:t>
            </a:r>
          </a:p>
        </p:txBody>
      </p:sp>
      <p:sp>
        <p:nvSpPr>
          <p:cNvPr id="36" name="Llamada con línea 2 (barra de énfasis) 35"/>
          <p:cNvSpPr/>
          <p:nvPr/>
        </p:nvSpPr>
        <p:spPr>
          <a:xfrm>
            <a:off x="6794514" y="3405721"/>
            <a:ext cx="2172260" cy="617649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8629"/>
              <a:gd name="adj6" fmla="val -18602"/>
            </a:avLst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900" dirty="0" smtClean="0"/>
              <a:t>Empresas con </a:t>
            </a:r>
            <a:r>
              <a:rPr lang="es-ES" sz="900" b="1" dirty="0" smtClean="0"/>
              <a:t>sede social, delegación o </a:t>
            </a:r>
            <a:r>
              <a:rPr lang="es-ES" sz="900" b="1" dirty="0"/>
              <a:t>establecimiento</a:t>
            </a:r>
            <a:r>
              <a:rPr lang="es-ES" sz="900" dirty="0"/>
              <a:t> </a:t>
            </a:r>
            <a:r>
              <a:rPr lang="es-ES" sz="900" dirty="0" smtClean="0"/>
              <a:t>en </a:t>
            </a:r>
            <a:r>
              <a:rPr lang="es-ES" sz="900" dirty="0"/>
              <a:t>las regiones en las que se desarrollen las actuaciones que se ejecuten con cargo a dicho programa. </a:t>
            </a:r>
          </a:p>
          <a:p>
            <a:pPr algn="just"/>
            <a:r>
              <a:rPr lang="es-ES" sz="900" dirty="0"/>
              <a:t>Independientemente del número de sedes físicas de trabajo que tenga una empresa, la Cámara que deberá gestionar la participación de la misma será aquella que la tenga en su censo.</a:t>
            </a:r>
          </a:p>
        </p:txBody>
      </p:sp>
      <p:sp>
        <p:nvSpPr>
          <p:cNvPr id="38" name="Llamada con línea 2 (barra de énfasis) 37"/>
          <p:cNvSpPr/>
          <p:nvPr/>
        </p:nvSpPr>
        <p:spPr>
          <a:xfrm>
            <a:off x="5439079" y="5087878"/>
            <a:ext cx="3445468" cy="77727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2463"/>
              <a:gd name="adj6" fmla="val -16388"/>
            </a:avLst>
          </a:prstGeom>
          <a:ln w="127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altLang="es-ES" sz="900" dirty="0" smtClean="0">
                <a:solidFill>
                  <a:schemeClr val="tx1"/>
                </a:solidFill>
              </a:rPr>
              <a:t>El Programa se </a:t>
            </a:r>
            <a:r>
              <a:rPr lang="es-ES" altLang="es-ES" sz="900" dirty="0">
                <a:solidFill>
                  <a:schemeClr val="tx1"/>
                </a:solidFill>
              </a:rPr>
              <a:t>dirige a todas las actividades empresariales y profesionales recogidas en el </a:t>
            </a:r>
            <a:r>
              <a:rPr lang="es-ES" altLang="es-ES" sz="900" dirty="0" smtClean="0">
                <a:solidFill>
                  <a:schemeClr val="tx1"/>
                </a:solidFill>
              </a:rPr>
              <a:t>IAE. Quedan </a:t>
            </a:r>
            <a:r>
              <a:rPr lang="es-ES" altLang="es-ES" sz="900" dirty="0">
                <a:solidFill>
                  <a:schemeClr val="tx1"/>
                </a:solidFill>
              </a:rPr>
              <a:t>excluidas, en todos los casos, las empresas que operen en los sectores de la pesca, la acuicultura, el carbón y la producción primaria de los productos agrícolas que figuran en el Anexo I del Tratado Constitutivo de la Comunidad Europea</a:t>
            </a:r>
            <a:r>
              <a:rPr lang="es-ES" altLang="es-ES" sz="9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ES" altLang="es-ES" sz="900" dirty="0" smtClean="0">
              <a:solidFill>
                <a:schemeClr val="tx1"/>
              </a:solidFill>
            </a:endParaRPr>
          </a:p>
          <a:p>
            <a:pPr algn="just"/>
            <a:endParaRPr lang="es-ES" altLang="es-ES" sz="900" dirty="0">
              <a:solidFill>
                <a:schemeClr val="tx1"/>
              </a:solidFill>
            </a:endParaRPr>
          </a:p>
          <a:p>
            <a:pPr algn="just"/>
            <a:endParaRPr lang="es-ES" altLang="es-ES" sz="900" dirty="0">
              <a:solidFill>
                <a:schemeClr val="tx1"/>
              </a:solidFill>
            </a:endParaRPr>
          </a:p>
          <a:p>
            <a:pPr algn="just"/>
            <a:r>
              <a:rPr lang="es-ES" sz="1000" dirty="0" smtClean="0">
                <a:solidFill>
                  <a:schemeClr val="tx1"/>
                </a:solidFill>
              </a:rPr>
              <a:t> 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1" name="AutoShape 26"/>
          <p:cNvSpPr>
            <a:spLocks/>
          </p:cNvSpPr>
          <p:nvPr/>
        </p:nvSpPr>
        <p:spPr bwMode="auto">
          <a:xfrm>
            <a:off x="704634" y="4924048"/>
            <a:ext cx="2539741" cy="655638"/>
          </a:xfrm>
          <a:prstGeom prst="accentCallout2">
            <a:avLst>
              <a:gd name="adj1" fmla="val 17435"/>
              <a:gd name="adj2" fmla="val 103366"/>
              <a:gd name="adj3" fmla="val 17435"/>
              <a:gd name="adj4" fmla="val 116398"/>
              <a:gd name="adj5" fmla="val -26151"/>
              <a:gd name="adj6" fmla="val 112144"/>
            </a:avLst>
          </a:prstGeom>
          <a:ln w="127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" altLang="es-ES" sz="900" dirty="0">
                <a:latin typeface="+mn-lt"/>
              </a:rPr>
              <a:t>El Programa está enfocado a la captación de </a:t>
            </a:r>
            <a:r>
              <a:rPr lang="es-ES" altLang="es-ES" sz="900" b="1" dirty="0">
                <a:latin typeface="+mn-lt"/>
              </a:rPr>
              <a:t>empresas interesadas en abordar actuaciones en materia de </a:t>
            </a:r>
            <a:r>
              <a:rPr lang="es-ES" altLang="es-ES" sz="900" b="1" dirty="0" smtClean="0">
                <a:latin typeface="+mn-lt"/>
              </a:rPr>
              <a:t>innovación y </a:t>
            </a:r>
            <a:r>
              <a:rPr lang="es-ES" altLang="es-ES" sz="900" b="1" dirty="0" err="1" smtClean="0">
                <a:latin typeface="+mn-lt"/>
              </a:rPr>
              <a:t>TICs</a:t>
            </a:r>
            <a:r>
              <a:rPr lang="es-ES" altLang="es-ES" sz="900" dirty="0" smtClean="0">
                <a:latin typeface="+mn-lt"/>
              </a:rPr>
              <a:t> </a:t>
            </a:r>
            <a:r>
              <a:rPr lang="es-ES" altLang="es-ES" sz="900" dirty="0">
                <a:latin typeface="+mn-lt"/>
              </a:rPr>
              <a:t>y dispuestas a aportar tiempo y recursos para cofinanciar su participación en el Programa InnoCámaras. </a:t>
            </a:r>
          </a:p>
        </p:txBody>
      </p:sp>
      <p:sp>
        <p:nvSpPr>
          <p:cNvPr id="43" name="AutoShape 27"/>
          <p:cNvSpPr>
            <a:spLocks/>
          </p:cNvSpPr>
          <p:nvPr/>
        </p:nvSpPr>
        <p:spPr bwMode="auto">
          <a:xfrm>
            <a:off x="101136" y="1982761"/>
            <a:ext cx="1962633" cy="655638"/>
          </a:xfrm>
          <a:prstGeom prst="accentCallout2">
            <a:avLst>
              <a:gd name="adj1" fmla="val 17435"/>
              <a:gd name="adj2" fmla="val 103861"/>
              <a:gd name="adj3" fmla="val 17435"/>
              <a:gd name="adj4" fmla="val 116171"/>
              <a:gd name="adj5" fmla="val 142287"/>
              <a:gd name="adj6" fmla="val 119987"/>
            </a:avLst>
          </a:prstGeom>
          <a:ln w="12700"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>
            <a:lvl1pPr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ctr"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es-ES" altLang="es-ES" sz="900" dirty="0">
                <a:latin typeface="+mn-lt"/>
              </a:rPr>
              <a:t>Cumplir la </a:t>
            </a:r>
            <a:r>
              <a:rPr lang="es-ES" altLang="es-ES" sz="900" b="1" dirty="0">
                <a:latin typeface="+mn-lt"/>
              </a:rPr>
              <a:t>norma de </a:t>
            </a:r>
            <a:r>
              <a:rPr lang="es-ES" altLang="es-ES" sz="900" b="1" dirty="0" err="1" smtClean="0">
                <a:latin typeface="+mn-lt"/>
              </a:rPr>
              <a:t>mínimis</a:t>
            </a:r>
            <a:r>
              <a:rPr lang="es-ES" altLang="es-ES" sz="900" dirty="0" smtClean="0">
                <a:latin typeface="+mn-lt"/>
              </a:rPr>
              <a:t> </a:t>
            </a:r>
            <a:r>
              <a:rPr lang="es-ES" altLang="es-ES" sz="900" dirty="0">
                <a:latin typeface="+mn-lt"/>
              </a:rPr>
              <a:t>que exige la Unión Europea. </a:t>
            </a:r>
          </a:p>
          <a:p>
            <a:pPr algn="just"/>
            <a:r>
              <a:rPr lang="es-ES" altLang="es-ES" sz="900" b="1" dirty="0">
                <a:latin typeface="+mn-lt"/>
              </a:rPr>
              <a:t>Estar al corriente de las obligaciones tributarias y frente a la Seguridad </a:t>
            </a:r>
            <a:r>
              <a:rPr lang="es-ES" altLang="es-ES" sz="900" b="1" dirty="0" smtClean="0">
                <a:latin typeface="+mn-lt"/>
              </a:rPr>
              <a:t>Social.</a:t>
            </a:r>
            <a:endParaRPr lang="es-ES" altLang="es-ES" sz="900" dirty="0">
              <a:latin typeface="+mn-lt"/>
            </a:endParaRPr>
          </a:p>
          <a:p>
            <a:pPr algn="just">
              <a:buFontTx/>
              <a:buChar char="•"/>
            </a:pPr>
            <a:endParaRPr lang="es-ES" altLang="es-ES" sz="900" dirty="0">
              <a:latin typeface="+mn-lt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989" y="-329265"/>
            <a:ext cx="8775785" cy="1197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19"/>
          <p:cNvPicPr/>
          <p:nvPr/>
        </p:nvPicPr>
        <p:blipFill rotWithShape="1">
          <a:blip r:embed="rId5"/>
          <a:srcRect l="42862" t="31355" r="42674" b="59865"/>
          <a:stretch/>
        </p:blipFill>
        <p:spPr bwMode="auto">
          <a:xfrm>
            <a:off x="179512" y="6021288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137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sz="1800" dirty="0" smtClean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s-ES" sz="18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s-E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 </a:t>
            </a:r>
            <a:r>
              <a:rPr lang="es-ES" sz="1800" b="1" dirty="0" err="1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Metodologia</a:t>
            </a:r>
            <a:r>
              <a:rPr lang="es-ES" sz="18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 trabajo</a:t>
            </a:r>
          </a:p>
          <a:p>
            <a:pPr marL="0" indent="0" algn="ctr">
              <a:buNone/>
            </a:pPr>
            <a:endParaRPr lang="es-ES" sz="18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Realización del Diagnostico:</a:t>
            </a:r>
          </a:p>
          <a:p>
            <a:endParaRPr lang="es-ES" sz="1800" dirty="0" smtClean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s-ES" sz="18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Durante </a:t>
            </a:r>
            <a:r>
              <a:rPr lang="es-ES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la realización de la visita el asesor repasara con la empresa los diferentes aspectos sujetos al </a:t>
            </a:r>
            <a:r>
              <a:rPr lang="es-ES" sz="18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análisis, </a:t>
            </a:r>
            <a:r>
              <a:rPr lang="es-ES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identificará las debilidades </a:t>
            </a:r>
            <a:r>
              <a:rPr lang="es-ES" sz="18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y </a:t>
            </a:r>
            <a:r>
              <a:rPr lang="es-ES" sz="18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por tanto, las mejoras que deben incorporarse en la empresa desde una perspectiva </a:t>
            </a:r>
            <a:r>
              <a:rPr lang="es-ES" sz="18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global. </a:t>
            </a:r>
          </a:p>
          <a:p>
            <a:endParaRPr lang="es-ES" sz="18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ES" sz="1800" dirty="0" smtClean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Elaboración y entrega del Informe de Recomendaciones</a:t>
            </a:r>
            <a:endParaRPr lang="es-ES" sz="18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04664"/>
            <a:ext cx="6648450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9"/>
          <p:cNvPicPr/>
          <p:nvPr/>
        </p:nvPicPr>
        <p:blipFill rotWithShape="1">
          <a:blip r:embed="rId3"/>
          <a:srcRect l="42862" t="31355" r="42674" b="59865"/>
          <a:stretch/>
        </p:blipFill>
        <p:spPr bwMode="auto">
          <a:xfrm>
            <a:off x="179512" y="6021288"/>
            <a:ext cx="2016224" cy="6710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7956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e Offic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Rojo naranj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12458</TotalTime>
  <Words>900</Words>
  <Application>Microsoft Office PowerPoint</Application>
  <PresentationFormat>Presentación en pantalla (4:3)</PresentationFormat>
  <Paragraphs>143</Paragraphs>
  <Slides>12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Tema de Office</vt:lpstr>
      <vt:lpstr>2_Tema de Office</vt:lpstr>
      <vt:lpstr>3_Tema de Office</vt:lpstr>
      <vt:lpstr>Presentación de PowerPoint</vt:lpstr>
      <vt:lpstr>Presentación de PowerPoint</vt:lpstr>
      <vt:lpstr>Presentación de PowerPoint</vt:lpstr>
      <vt:lpstr>  OBJETIVOS ESPECIFICOS objetivos específicos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Elaboración del Informe de recomendaciones. </vt:lpstr>
      <vt:lpstr>Presentación de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Israel Angulo</dc:creator>
  <cp:lastModifiedBy>Cambra de Comerç de Mallorca, Gabinet de Premsa</cp:lastModifiedBy>
  <cp:revision>333</cp:revision>
  <cp:lastPrinted>2017-06-06T12:47:59Z</cp:lastPrinted>
  <dcterms:created xsi:type="dcterms:W3CDTF">2014-03-03T10:10:41Z</dcterms:created>
  <dcterms:modified xsi:type="dcterms:W3CDTF">2017-06-14T11:44:40Z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