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35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6283EC-50AC-4350-9D21-5AEDEA266281}" type="datetimeFigureOut">
              <a:rPr lang="es-ES" smtClean="0"/>
              <a:t>26/01/2020</a:t>
            </a:fld>
            <a:endParaRPr lang="es-ES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246488-876D-4A42-ABF8-2BD597C06128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6283EC-50AC-4350-9D21-5AEDEA266281}" type="datetimeFigureOut">
              <a:rPr lang="es-ES" smtClean="0"/>
              <a:t>26/01/2020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246488-876D-4A42-ABF8-2BD597C0612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6283EC-50AC-4350-9D21-5AEDEA266281}" type="datetimeFigureOut">
              <a:rPr lang="es-ES" smtClean="0"/>
              <a:t>26/01/2020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246488-876D-4A42-ABF8-2BD597C0612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6283EC-50AC-4350-9D21-5AEDEA266281}" type="datetimeFigureOut">
              <a:rPr lang="es-ES" smtClean="0"/>
              <a:t>26/01/2020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246488-876D-4A42-ABF8-2BD597C0612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6283EC-50AC-4350-9D21-5AEDEA266281}" type="datetimeFigureOut">
              <a:rPr lang="es-ES" smtClean="0"/>
              <a:t>26/01/2020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246488-876D-4A42-ABF8-2BD597C06128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6283EC-50AC-4350-9D21-5AEDEA266281}" type="datetimeFigureOut">
              <a:rPr lang="es-ES" smtClean="0"/>
              <a:t>26/01/2020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246488-876D-4A42-ABF8-2BD597C0612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6283EC-50AC-4350-9D21-5AEDEA266281}" type="datetimeFigureOut">
              <a:rPr lang="es-ES" smtClean="0"/>
              <a:t>26/01/2020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246488-876D-4A42-ABF8-2BD597C0612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6283EC-50AC-4350-9D21-5AEDEA266281}" type="datetimeFigureOut">
              <a:rPr lang="es-ES" smtClean="0"/>
              <a:t>26/01/2020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246488-876D-4A42-ABF8-2BD597C0612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6283EC-50AC-4350-9D21-5AEDEA266281}" type="datetimeFigureOut">
              <a:rPr lang="es-ES" smtClean="0"/>
              <a:t>26/01/2020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246488-876D-4A42-ABF8-2BD597C06128}" type="slidenum">
              <a:rPr lang="es-ES" smtClean="0"/>
              <a:t>‹Nº›</a:t>
            </a:fld>
            <a:endParaRPr lang="es-ES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6283EC-50AC-4350-9D21-5AEDEA266281}" type="datetimeFigureOut">
              <a:rPr lang="es-ES" smtClean="0"/>
              <a:t>26/01/2020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246488-876D-4A42-ABF8-2BD597C0612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6283EC-50AC-4350-9D21-5AEDEA266281}" type="datetimeFigureOut">
              <a:rPr lang="es-ES" smtClean="0"/>
              <a:t>26/01/2020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246488-876D-4A42-ABF8-2BD597C06128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86283EC-50AC-4350-9D21-5AEDEA266281}" type="datetimeFigureOut">
              <a:rPr lang="es-ES" smtClean="0"/>
              <a:t>26/01/2020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D246488-876D-4A42-ABF8-2BD597C06128}" type="slidenum">
              <a:rPr lang="es-ES" smtClean="0"/>
              <a:t>‹Nº›</a:t>
            </a:fld>
            <a:endParaRPr lang="es-ES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75656" y="1988840"/>
            <a:ext cx="7406640" cy="1472184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¿Qué consecuencias tendrá el </a:t>
            </a:r>
            <a:r>
              <a:rPr lang="es-E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Brexit</a:t>
            </a:r>
            <a:r>
              <a:rPr lang="es-E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 el transporte aéreo?</a:t>
            </a:r>
            <a:endParaRPr lang="es-ES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Resultado de imagen de monlex abog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4624"/>
            <a:ext cx="2304256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404664"/>
            <a:ext cx="2088232" cy="1461762"/>
          </a:xfrm>
          <a:prstGeom prst="rect">
            <a:avLst/>
          </a:prstGeom>
        </p:spPr>
      </p:pic>
      <p:pic>
        <p:nvPicPr>
          <p:cNvPr id="1028" name="Picture 4" descr="Resultado de imagen de avi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645024"/>
            <a:ext cx="3223817" cy="1813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3851919" y="5877272"/>
            <a:ext cx="29357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Marta Guerrero Socas</a:t>
            </a:r>
            <a:endParaRPr lang="es-ES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2933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259632" y="692696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REINO UNIDO          </a:t>
            </a:r>
            <a:r>
              <a:rPr lang="es-E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mayor mercado emisor de viajeros hacia los destinos turísticos españoles </a:t>
            </a:r>
            <a:endParaRPr lang="es-ES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4 Flecha derecha"/>
          <p:cNvSpPr/>
          <p:nvPr/>
        </p:nvSpPr>
        <p:spPr>
          <a:xfrm>
            <a:off x="3131840" y="784567"/>
            <a:ext cx="705240" cy="184666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Flecha abajo"/>
          <p:cNvSpPr/>
          <p:nvPr/>
        </p:nvSpPr>
        <p:spPr>
          <a:xfrm>
            <a:off x="4572000" y="1124744"/>
            <a:ext cx="216024" cy="576064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CuadroTexto"/>
          <p:cNvSpPr txBox="1"/>
          <p:nvPr/>
        </p:nvSpPr>
        <p:spPr>
          <a:xfrm>
            <a:off x="1799692" y="1891405"/>
            <a:ext cx="68047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2019, </a:t>
            </a:r>
            <a:r>
              <a:rPr lang="es-E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más de 40 millones de pasajeros </a:t>
            </a:r>
            <a:r>
              <a:rPr lang="es-E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viajaron entre ambos países</a:t>
            </a:r>
            <a:endParaRPr lang="es-ES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331640" y="4005064"/>
            <a:ext cx="21528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es-E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Brexit</a:t>
            </a:r>
            <a:r>
              <a:rPr lang="es-E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 acuerdo </a:t>
            </a:r>
            <a:r>
              <a:rPr lang="es-E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daría lugar:</a:t>
            </a:r>
            <a:endParaRPr lang="es-ES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10 Conector recto"/>
          <p:cNvCxnSpPr/>
          <p:nvPr/>
        </p:nvCxnSpPr>
        <p:spPr>
          <a:xfrm>
            <a:off x="3635896" y="3068960"/>
            <a:ext cx="0" cy="3168352"/>
          </a:xfrm>
          <a:prstGeom prst="line">
            <a:avLst/>
          </a:prstGeom>
          <a:ln w="158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/>
          <p:nvPr/>
        </p:nvCxnSpPr>
        <p:spPr>
          <a:xfrm>
            <a:off x="3635896" y="3573016"/>
            <a:ext cx="288032" cy="0"/>
          </a:xfrm>
          <a:prstGeom prst="straightConnector1">
            <a:avLst/>
          </a:prstGeom>
          <a:ln w="158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CuadroTexto"/>
          <p:cNvSpPr txBox="1"/>
          <p:nvPr/>
        </p:nvSpPr>
        <p:spPr>
          <a:xfrm>
            <a:off x="3995936" y="3228273"/>
            <a:ext cx="4896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600" spc="10" dirty="0" smtClean="0">
                <a:solidFill>
                  <a:srgbClr val="002060"/>
                </a:solidFill>
                <a:latin typeface="Arial"/>
                <a:ea typeface="Calibri"/>
              </a:rPr>
              <a:t>B</a:t>
            </a:r>
            <a:r>
              <a:rPr lang="es-ES" sz="1600" spc="10" dirty="0" smtClean="0">
                <a:solidFill>
                  <a:srgbClr val="002060"/>
                </a:solidFill>
                <a:effectLst/>
                <a:latin typeface="Arial"/>
                <a:ea typeface="Calibri"/>
              </a:rPr>
              <a:t>rusca interrupción del tráfico aéreo entre el Reino Unido y la UE</a:t>
            </a:r>
            <a:endParaRPr lang="es-ES" sz="1600" dirty="0">
              <a:solidFill>
                <a:srgbClr val="002060"/>
              </a:solidFill>
            </a:endParaRPr>
          </a:p>
        </p:txBody>
      </p:sp>
      <p:cxnSp>
        <p:nvCxnSpPr>
          <p:cNvPr id="16" name="15 Conector recto de flecha"/>
          <p:cNvCxnSpPr/>
          <p:nvPr/>
        </p:nvCxnSpPr>
        <p:spPr>
          <a:xfrm>
            <a:off x="3644672" y="4647800"/>
            <a:ext cx="288032" cy="0"/>
          </a:xfrm>
          <a:prstGeom prst="straightConnector1">
            <a:avLst/>
          </a:prstGeom>
          <a:ln w="158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Rectángulo"/>
          <p:cNvSpPr/>
          <p:nvPr/>
        </p:nvSpPr>
        <p:spPr>
          <a:xfrm>
            <a:off x="4016504" y="4441968"/>
            <a:ext cx="315471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600" spc="10" dirty="0">
                <a:solidFill>
                  <a:srgbClr val="002060"/>
                </a:solidFill>
                <a:latin typeface="Arial"/>
                <a:ea typeface="Calibri"/>
              </a:rPr>
              <a:t>A</a:t>
            </a:r>
            <a:r>
              <a:rPr lang="es-ES" sz="1600" spc="10" dirty="0" smtClean="0">
                <a:solidFill>
                  <a:srgbClr val="002060"/>
                </a:solidFill>
                <a:effectLst/>
                <a:latin typeface="Arial"/>
                <a:ea typeface="Calibri"/>
              </a:rPr>
              <a:t>usencia de derechos de tráfico</a:t>
            </a:r>
            <a:endParaRPr lang="es-ES" sz="1600" dirty="0">
              <a:solidFill>
                <a:srgbClr val="002060"/>
              </a:solidFill>
            </a:endParaRPr>
          </a:p>
        </p:txBody>
      </p:sp>
      <p:cxnSp>
        <p:nvCxnSpPr>
          <p:cNvPr id="18" name="17 Conector recto de flecha"/>
          <p:cNvCxnSpPr/>
          <p:nvPr/>
        </p:nvCxnSpPr>
        <p:spPr>
          <a:xfrm>
            <a:off x="3643936" y="5733256"/>
            <a:ext cx="288032" cy="0"/>
          </a:xfrm>
          <a:prstGeom prst="straightConnector1">
            <a:avLst/>
          </a:prstGeom>
          <a:ln w="158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Rectángulo"/>
          <p:cNvSpPr/>
          <p:nvPr/>
        </p:nvSpPr>
        <p:spPr>
          <a:xfrm>
            <a:off x="4016504" y="5517232"/>
            <a:ext cx="50199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600" spc="10" dirty="0">
                <a:solidFill>
                  <a:srgbClr val="002060"/>
                </a:solidFill>
                <a:latin typeface="Arial"/>
                <a:ea typeface="Calibri"/>
              </a:rPr>
              <a:t>I</a:t>
            </a:r>
            <a:r>
              <a:rPr lang="es-ES" sz="1600" spc="10" dirty="0" smtClean="0">
                <a:solidFill>
                  <a:srgbClr val="002060"/>
                </a:solidFill>
                <a:effectLst/>
                <a:latin typeface="Arial"/>
                <a:ea typeface="Calibri"/>
              </a:rPr>
              <a:t>nvalidez de la licencia de explotación o de los certificados de seguridad de la aviación</a:t>
            </a:r>
            <a:endParaRPr lang="es-ES" sz="1600" dirty="0">
              <a:solidFill>
                <a:srgbClr val="002060"/>
              </a:solidFill>
            </a:endParaRPr>
          </a:p>
        </p:txBody>
      </p:sp>
      <p:pic>
        <p:nvPicPr>
          <p:cNvPr id="2050" name="Picture 2" descr="Resultado de imagen de brexit aere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0026" y="5013176"/>
            <a:ext cx="2258467" cy="1697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6033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59632" y="260648"/>
            <a:ext cx="7674056" cy="1156990"/>
          </a:xfrm>
        </p:spPr>
        <p:txBody>
          <a:bodyPr>
            <a:noAutofit/>
          </a:bodyPr>
          <a:lstStyle/>
          <a:p>
            <a:pPr algn="just"/>
            <a:r>
              <a:rPr lang="es-ES" sz="28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 EVITAR EL CAOS AÉREO, LA UE HA ADOPTADO </a:t>
            </a:r>
            <a:r>
              <a:rPr lang="es-ES" sz="2800" b="1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MEDIDAS DE CONTINGENCIA</a:t>
            </a:r>
            <a:endParaRPr lang="es-ES" sz="2800" b="1" dirty="0">
              <a:solidFill>
                <a:srgbClr val="00206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4 Conector recto"/>
          <p:cNvCxnSpPr/>
          <p:nvPr/>
        </p:nvCxnSpPr>
        <p:spPr>
          <a:xfrm>
            <a:off x="4932040" y="1268760"/>
            <a:ext cx="0" cy="432048"/>
          </a:xfrm>
          <a:prstGeom prst="line">
            <a:avLst/>
          </a:prstGeom>
          <a:ln w="158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2051720" y="1700808"/>
            <a:ext cx="6192688" cy="0"/>
          </a:xfrm>
          <a:prstGeom prst="line">
            <a:avLst/>
          </a:prstGeom>
          <a:ln w="158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 de flecha"/>
          <p:cNvCxnSpPr/>
          <p:nvPr/>
        </p:nvCxnSpPr>
        <p:spPr>
          <a:xfrm>
            <a:off x="2051720" y="1700808"/>
            <a:ext cx="0" cy="432048"/>
          </a:xfrm>
          <a:prstGeom prst="straightConnector1">
            <a:avLst/>
          </a:prstGeom>
          <a:ln w="158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 de flecha"/>
          <p:cNvCxnSpPr/>
          <p:nvPr/>
        </p:nvCxnSpPr>
        <p:spPr>
          <a:xfrm>
            <a:off x="8244408" y="1700808"/>
            <a:ext cx="0" cy="432048"/>
          </a:xfrm>
          <a:prstGeom prst="straightConnector1">
            <a:avLst/>
          </a:prstGeom>
          <a:ln w="158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Rectángulo"/>
          <p:cNvSpPr/>
          <p:nvPr/>
        </p:nvSpPr>
        <p:spPr>
          <a:xfrm>
            <a:off x="1259632" y="2659188"/>
            <a:ext cx="3240360" cy="38164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400" dirty="0">
              <a:solidFill>
                <a:srgbClr val="002060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5724128" y="2659188"/>
            <a:ext cx="3240360" cy="38164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1259632" y="2852936"/>
            <a:ext cx="31683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 smtClean="0">
                <a:solidFill>
                  <a:srgbClr val="002060"/>
                </a:solidFill>
                <a:effectLst/>
                <a:latin typeface="Arial"/>
                <a:ea typeface="Calibri"/>
              </a:rPr>
              <a:t>El </a:t>
            </a:r>
            <a:r>
              <a:rPr lang="es-ES" sz="1600" b="1" dirty="0" smtClean="0">
                <a:solidFill>
                  <a:srgbClr val="002060"/>
                </a:solidFill>
                <a:effectLst/>
                <a:latin typeface="Arial"/>
                <a:ea typeface="Times New Roman"/>
              </a:rPr>
              <a:t>Reglamento (UE) 2019/502 del Parlamento Europeo y del Consejo, de 25 de marzo de 2019</a:t>
            </a:r>
            <a:endParaRPr lang="es-ES" sz="1600" dirty="0">
              <a:solidFill>
                <a:srgbClr val="002060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5724128" y="2852936"/>
            <a:ext cx="31683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 smtClean="0">
                <a:solidFill>
                  <a:srgbClr val="002060"/>
                </a:solidFill>
                <a:effectLst/>
                <a:latin typeface="Arial"/>
                <a:ea typeface="Calibri"/>
              </a:rPr>
              <a:t>Reglamento (UE) 2019/494 del Parlamento Europeo y del Consejo, de 25 de marzo de 2019</a:t>
            </a:r>
            <a:endParaRPr lang="es-ES" sz="1600" dirty="0">
              <a:solidFill>
                <a:srgbClr val="002060"/>
              </a:solidFill>
            </a:endParaRPr>
          </a:p>
        </p:txBody>
      </p:sp>
      <p:cxnSp>
        <p:nvCxnSpPr>
          <p:cNvPr id="16" name="15 Conector recto de flecha"/>
          <p:cNvCxnSpPr/>
          <p:nvPr/>
        </p:nvCxnSpPr>
        <p:spPr>
          <a:xfrm>
            <a:off x="2843808" y="3930154"/>
            <a:ext cx="0" cy="4349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1259632" y="4457975"/>
            <a:ext cx="316835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400" dirty="0">
                <a:solidFill>
                  <a:srgbClr val="002060"/>
                </a:solidFill>
                <a:latin typeface="Arial"/>
                <a:ea typeface="Calibri"/>
              </a:rPr>
              <a:t>L</a:t>
            </a:r>
            <a:r>
              <a:rPr lang="es-ES" sz="1400" dirty="0" smtClean="0">
                <a:solidFill>
                  <a:srgbClr val="002060"/>
                </a:solidFill>
                <a:effectLst/>
                <a:latin typeface="Arial"/>
                <a:ea typeface="Calibri"/>
              </a:rPr>
              <a:t>as compañías aéreas del Reino Unido puedan sobrevolar el territorio de la UE sin aterrizar, hacer escala con fines no comerciales, y efectuar servicios regulares y no regulares internacionales de pasajeros y de transporte de carga aérea.</a:t>
            </a:r>
          </a:p>
          <a:p>
            <a:pPr algn="just"/>
            <a:endParaRPr lang="es-ES" sz="1400" dirty="0">
              <a:solidFill>
                <a:srgbClr val="002060"/>
              </a:solidFill>
              <a:latin typeface="Arial"/>
            </a:endParaRPr>
          </a:p>
          <a:p>
            <a:pPr algn="just"/>
            <a:r>
              <a:rPr lang="es-ES" sz="1400" dirty="0" smtClean="0">
                <a:solidFill>
                  <a:srgbClr val="002060"/>
                </a:solidFill>
                <a:latin typeface="Arial"/>
              </a:rPr>
              <a:t>Validez: 24 octubre 2020</a:t>
            </a:r>
            <a:endParaRPr lang="es-ES" sz="1400" dirty="0">
              <a:solidFill>
                <a:srgbClr val="002060"/>
              </a:solidFill>
            </a:endParaRPr>
          </a:p>
        </p:txBody>
      </p:sp>
      <p:cxnSp>
        <p:nvCxnSpPr>
          <p:cNvPr id="20" name="19 Conector recto de flecha"/>
          <p:cNvCxnSpPr/>
          <p:nvPr/>
        </p:nvCxnSpPr>
        <p:spPr>
          <a:xfrm>
            <a:off x="7344308" y="3930154"/>
            <a:ext cx="0" cy="4349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CuadroTexto"/>
          <p:cNvSpPr txBox="1"/>
          <p:nvPr/>
        </p:nvSpPr>
        <p:spPr>
          <a:xfrm>
            <a:off x="5796136" y="4567400"/>
            <a:ext cx="309634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400" dirty="0" smtClean="0">
                <a:solidFill>
                  <a:srgbClr val="002060"/>
                </a:solidFill>
                <a:latin typeface="Arial"/>
                <a:ea typeface="Calibri"/>
              </a:rPr>
              <a:t>Es</a:t>
            </a:r>
            <a:r>
              <a:rPr lang="es-ES" sz="1400" dirty="0" smtClean="0">
                <a:solidFill>
                  <a:srgbClr val="002060"/>
                </a:solidFill>
                <a:effectLst/>
                <a:latin typeface="Arial"/>
                <a:ea typeface="Calibri"/>
              </a:rPr>
              <a:t>tablece un sistema de certificados para diversas actividades de la aviación, con el fin de alcanzar los niveles de seguridad requeridos y hacer posibles las verificaciones necesarias y la aceptación mutua de los certificados expedidos.</a:t>
            </a:r>
            <a:endParaRPr lang="es-ES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181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403648" y="332656"/>
            <a:ext cx="7416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pc="10" dirty="0">
                <a:solidFill>
                  <a:srgbClr val="002060"/>
                </a:solidFill>
                <a:latin typeface="Arial"/>
                <a:ea typeface="Calibri"/>
              </a:rPr>
              <a:t>T</a:t>
            </a:r>
            <a:r>
              <a:rPr lang="es-ES" spc="10" dirty="0" smtClean="0">
                <a:solidFill>
                  <a:srgbClr val="002060"/>
                </a:solidFill>
                <a:effectLst/>
                <a:latin typeface="Arial"/>
                <a:ea typeface="Calibri"/>
              </a:rPr>
              <a:t>eniendo en cuenta que no se prevé un </a:t>
            </a:r>
            <a:r>
              <a:rPr lang="es-ES" spc="10" dirty="0" err="1" smtClean="0">
                <a:solidFill>
                  <a:srgbClr val="002060"/>
                </a:solidFill>
                <a:effectLst/>
                <a:latin typeface="Arial"/>
                <a:ea typeface="Calibri"/>
              </a:rPr>
              <a:t>Brexit</a:t>
            </a:r>
            <a:r>
              <a:rPr lang="es-ES" spc="10" dirty="0" smtClean="0">
                <a:solidFill>
                  <a:srgbClr val="002060"/>
                </a:solidFill>
                <a:effectLst/>
                <a:latin typeface="Arial"/>
                <a:ea typeface="Calibri"/>
              </a:rPr>
              <a:t> “duro”, el transporte aéreo puede, salvo novedades, respirar tranquilo.</a:t>
            </a:r>
            <a:endParaRPr lang="es-ES" dirty="0">
              <a:solidFill>
                <a:srgbClr val="002060"/>
              </a:solidFill>
            </a:endParaRPr>
          </a:p>
        </p:txBody>
      </p:sp>
      <p:sp>
        <p:nvSpPr>
          <p:cNvPr id="6" name="5 Flecha abajo"/>
          <p:cNvSpPr/>
          <p:nvPr/>
        </p:nvSpPr>
        <p:spPr>
          <a:xfrm>
            <a:off x="4572000" y="1052736"/>
            <a:ext cx="288032" cy="504056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CuadroTexto"/>
          <p:cNvSpPr txBox="1"/>
          <p:nvPr/>
        </p:nvSpPr>
        <p:spPr>
          <a:xfrm>
            <a:off x="2411760" y="1664256"/>
            <a:ext cx="50405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600" b="1" dirty="0">
                <a:solidFill>
                  <a:srgbClr val="002060"/>
                </a:solidFill>
                <a:latin typeface="Arial"/>
                <a:ea typeface="Calibri"/>
              </a:rPr>
              <a:t>P</a:t>
            </a:r>
            <a:r>
              <a:rPr lang="es-ES" sz="1600" b="1" dirty="0" smtClean="0">
                <a:solidFill>
                  <a:srgbClr val="002060"/>
                </a:solidFill>
                <a:effectLst/>
                <a:latin typeface="Arial"/>
                <a:ea typeface="Calibri"/>
              </a:rPr>
              <a:t>eríodo transitorio</a:t>
            </a:r>
            <a:r>
              <a:rPr lang="es-ES" sz="1600" dirty="0" smtClean="0">
                <a:solidFill>
                  <a:srgbClr val="002060"/>
                </a:solidFill>
                <a:effectLst/>
                <a:latin typeface="Arial"/>
                <a:ea typeface="Calibri"/>
              </a:rPr>
              <a:t>, que comprende desde el 01 de febrero hasta el 31 de diciembre de 2020, que podría ser prorrogado por mutuo acuerdo, por una sola vez, y por un periodo máximo de dos años.</a:t>
            </a:r>
            <a:endParaRPr lang="es-ES" sz="1600" dirty="0">
              <a:solidFill>
                <a:srgbClr val="002060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187624" y="4359027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Cuestiones a tener en consideración:</a:t>
            </a:r>
            <a:endParaRPr lang="es-ES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10 Conector recto"/>
          <p:cNvCxnSpPr/>
          <p:nvPr/>
        </p:nvCxnSpPr>
        <p:spPr>
          <a:xfrm>
            <a:off x="3419872" y="3068960"/>
            <a:ext cx="0" cy="3672408"/>
          </a:xfrm>
          <a:prstGeom prst="line">
            <a:avLst/>
          </a:prstGeom>
          <a:ln w="158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CuadroTexto"/>
          <p:cNvSpPr txBox="1"/>
          <p:nvPr/>
        </p:nvSpPr>
        <p:spPr>
          <a:xfrm>
            <a:off x="3851920" y="3068960"/>
            <a:ext cx="48245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Cambio en la estructura de propiedad  de las aerolíneas</a:t>
            </a:r>
            <a:r>
              <a:rPr lang="es-ES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sz="1600" dirty="0" smtClean="0">
                <a:solidFill>
                  <a:srgbClr val="002060"/>
                </a:solidFill>
                <a:effectLst/>
                <a:latin typeface="Arial"/>
                <a:ea typeface="Calibri"/>
              </a:rPr>
              <a:t>la normativa europea prohíbe a las entidades no pertenecientes a la Unión poseer más del 50% de una aerolínea europea.</a:t>
            </a:r>
            <a:endParaRPr lang="es-ES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17 Conector recto de flecha"/>
          <p:cNvCxnSpPr>
            <a:stCxn id="13" idx="2"/>
          </p:cNvCxnSpPr>
          <p:nvPr/>
        </p:nvCxnSpPr>
        <p:spPr>
          <a:xfrm>
            <a:off x="6264188" y="4146178"/>
            <a:ext cx="0" cy="362942"/>
          </a:xfrm>
          <a:prstGeom prst="straightConnector1">
            <a:avLst/>
          </a:prstGeom>
          <a:ln w="158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Rectángulo"/>
          <p:cNvSpPr/>
          <p:nvPr/>
        </p:nvSpPr>
        <p:spPr>
          <a:xfrm>
            <a:off x="3978188" y="4653136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s-ES" sz="1600" dirty="0" smtClean="0">
                <a:solidFill>
                  <a:srgbClr val="002060"/>
                </a:solidFill>
                <a:latin typeface="Arial"/>
                <a:ea typeface="Calibri"/>
              </a:rPr>
              <a:t>I</a:t>
            </a:r>
            <a:r>
              <a:rPr lang="es-ES" sz="1600" dirty="0" smtClean="0">
                <a:solidFill>
                  <a:srgbClr val="002060"/>
                </a:solidFill>
                <a:effectLst/>
                <a:latin typeface="Arial"/>
                <a:ea typeface="Calibri"/>
              </a:rPr>
              <a:t>beria, perteneciente al holding IAG, se ha visto obligada a hacer ajustes de estructura y a demostrar la españolidad de al menos un 51% de su accionariado.</a:t>
            </a:r>
            <a:endParaRPr lang="es-ES" sz="1600" dirty="0">
              <a:solidFill>
                <a:srgbClr val="002060"/>
              </a:solidFill>
            </a:endParaRPr>
          </a:p>
        </p:txBody>
      </p:sp>
      <p:pic>
        <p:nvPicPr>
          <p:cNvPr id="3076" name="Picture 4" descr="Resultado de imagen de IAG IBERI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2060" y="5730354"/>
            <a:ext cx="2628292" cy="1096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8626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115616" y="2708920"/>
            <a:ext cx="22847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E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Cuestiones a tener en consideración:</a:t>
            </a:r>
          </a:p>
        </p:txBody>
      </p:sp>
      <p:cxnSp>
        <p:nvCxnSpPr>
          <p:cNvPr id="5" name="4 Conector recto"/>
          <p:cNvCxnSpPr/>
          <p:nvPr/>
        </p:nvCxnSpPr>
        <p:spPr>
          <a:xfrm>
            <a:off x="3382077" y="332656"/>
            <a:ext cx="0" cy="6192688"/>
          </a:xfrm>
          <a:prstGeom prst="line">
            <a:avLst/>
          </a:prstGeom>
          <a:ln w="158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 descr="http://ramblainstituto.com/wp-content/uploads/2016/08/agente-de-servicios-aeroportuario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213866" y="4077072"/>
            <a:ext cx="2088232" cy="1392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8 Conector recto de flecha"/>
          <p:cNvCxnSpPr/>
          <p:nvPr/>
        </p:nvCxnSpPr>
        <p:spPr>
          <a:xfrm>
            <a:off x="3382077" y="548680"/>
            <a:ext cx="325827" cy="0"/>
          </a:xfrm>
          <a:prstGeom prst="straightConnector1">
            <a:avLst/>
          </a:prstGeom>
          <a:ln w="158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3851920" y="332656"/>
            <a:ext cx="51125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600" b="1" dirty="0" smtClean="0">
                <a:solidFill>
                  <a:srgbClr val="002060"/>
                </a:solidFill>
                <a:latin typeface="Arial"/>
                <a:ea typeface="Calibri"/>
              </a:rPr>
              <a:t>Servicios aeroportuarios: </a:t>
            </a:r>
            <a:r>
              <a:rPr lang="es-ES" sz="1600" dirty="0" smtClean="0">
                <a:solidFill>
                  <a:srgbClr val="002060"/>
                </a:solidFill>
                <a:effectLst/>
                <a:latin typeface="Arial"/>
                <a:ea typeface="Calibri"/>
              </a:rPr>
              <a:t>dejarían de aplicarse las tarifas de embarque y prestaciones públicas de catering previstas para vuelos dentro del Espacio Económico Europeo.</a:t>
            </a:r>
            <a:endParaRPr lang="es-ES" sz="1600" dirty="0">
              <a:solidFill>
                <a:srgbClr val="002060"/>
              </a:solidFill>
            </a:endParaRPr>
          </a:p>
        </p:txBody>
      </p:sp>
      <p:cxnSp>
        <p:nvCxnSpPr>
          <p:cNvPr id="12" name="11 Conector recto de flecha"/>
          <p:cNvCxnSpPr/>
          <p:nvPr/>
        </p:nvCxnSpPr>
        <p:spPr>
          <a:xfrm>
            <a:off x="3382076" y="1772816"/>
            <a:ext cx="325827" cy="0"/>
          </a:xfrm>
          <a:prstGeom prst="straightConnector1">
            <a:avLst/>
          </a:prstGeom>
          <a:ln w="158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Rectángulo"/>
          <p:cNvSpPr/>
          <p:nvPr/>
        </p:nvSpPr>
        <p:spPr>
          <a:xfrm>
            <a:off x="3851920" y="1554757"/>
            <a:ext cx="504056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600" dirty="0" smtClean="0">
                <a:solidFill>
                  <a:srgbClr val="002060"/>
                </a:solidFill>
                <a:latin typeface="Arial"/>
                <a:ea typeface="Calibri"/>
              </a:rPr>
              <a:t>L</a:t>
            </a:r>
            <a:r>
              <a:rPr lang="es-ES" sz="1600" dirty="0" smtClean="0">
                <a:solidFill>
                  <a:srgbClr val="002060"/>
                </a:solidFill>
                <a:effectLst/>
                <a:latin typeface="Arial"/>
                <a:ea typeface="Calibri"/>
              </a:rPr>
              <a:t>os ciudadanos británicos se convertirán en </a:t>
            </a:r>
            <a:r>
              <a:rPr lang="es-ES" sz="1600" b="1" dirty="0" smtClean="0">
                <a:solidFill>
                  <a:srgbClr val="002060"/>
                </a:solidFill>
                <a:effectLst/>
                <a:latin typeface="Arial"/>
                <a:ea typeface="Calibri"/>
              </a:rPr>
              <a:t>nacionales de terceros países: </a:t>
            </a:r>
            <a:r>
              <a:rPr lang="es-ES" sz="1600" dirty="0" smtClean="0">
                <a:solidFill>
                  <a:srgbClr val="002060"/>
                </a:solidFill>
                <a:effectLst/>
                <a:latin typeface="Arial"/>
                <a:ea typeface="Calibri"/>
              </a:rPr>
              <a:t>tendrán que obtener una autorización de viaje de ETIAS para visitar el Área de </a:t>
            </a:r>
            <a:r>
              <a:rPr lang="es-ES" sz="1600" dirty="0" err="1" smtClean="0">
                <a:solidFill>
                  <a:srgbClr val="002060"/>
                </a:solidFill>
                <a:effectLst/>
                <a:latin typeface="Arial"/>
                <a:ea typeface="Calibri"/>
              </a:rPr>
              <a:t>Schengen</a:t>
            </a:r>
            <a:r>
              <a:rPr lang="es-ES" sz="1600" dirty="0" smtClean="0">
                <a:solidFill>
                  <a:srgbClr val="002060"/>
                </a:solidFill>
                <a:effectLst/>
                <a:latin typeface="Arial"/>
                <a:ea typeface="Calibri"/>
              </a:rPr>
              <a:t>, que prevé su implementación en el año 2021. </a:t>
            </a:r>
            <a:endParaRPr lang="es-ES" sz="1600" b="1" dirty="0">
              <a:solidFill>
                <a:srgbClr val="002060"/>
              </a:solidFill>
            </a:endParaRPr>
          </a:p>
        </p:txBody>
      </p:sp>
      <p:cxnSp>
        <p:nvCxnSpPr>
          <p:cNvPr id="14" name="13 Conector recto de flecha"/>
          <p:cNvCxnSpPr/>
          <p:nvPr/>
        </p:nvCxnSpPr>
        <p:spPr>
          <a:xfrm>
            <a:off x="3382075" y="3140968"/>
            <a:ext cx="325827" cy="0"/>
          </a:xfrm>
          <a:prstGeom prst="straightConnector1">
            <a:avLst/>
          </a:prstGeom>
          <a:ln w="158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Rectángulo"/>
          <p:cNvSpPr/>
          <p:nvPr/>
        </p:nvSpPr>
        <p:spPr>
          <a:xfrm>
            <a:off x="3927360" y="2996952"/>
            <a:ext cx="4965120" cy="2695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1125"/>
              </a:spcAft>
            </a:pPr>
            <a:r>
              <a:rPr lang="es-ES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s-ES" sz="1600" b="0" i="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os derechos que asistirán a los pasajeros de vuelos que partan de Reino Unido hacia la UE dependerán de la nacionalidad de la compañía operadora. Si la compañía es británica o de fuera de la UE, los derechos serán los que estén en vigor en Reino Unido, en tanto que, si la compañía es europea</a:t>
            </a:r>
            <a:r>
              <a:rPr lang="es-ES" sz="1600" b="1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el usuario podrá reclamar que le apliquen los derechos de la UE, esto es, </a:t>
            </a:r>
            <a:r>
              <a:rPr lang="es-ES" sz="1600" b="1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el Reglamento (CE) nº 261/2004, de 11 de febrero de 2004.</a:t>
            </a:r>
          </a:p>
          <a:p>
            <a:pPr algn="just"/>
            <a:endParaRPr lang="es-ES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15 Conector recto de flecha"/>
          <p:cNvCxnSpPr/>
          <p:nvPr/>
        </p:nvCxnSpPr>
        <p:spPr>
          <a:xfrm>
            <a:off x="3400349" y="5949280"/>
            <a:ext cx="325827" cy="0"/>
          </a:xfrm>
          <a:prstGeom prst="straightConnector1">
            <a:avLst/>
          </a:prstGeom>
          <a:ln w="158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Rectángulo"/>
          <p:cNvSpPr/>
          <p:nvPr/>
        </p:nvSpPr>
        <p:spPr>
          <a:xfrm>
            <a:off x="3927360" y="5360154"/>
            <a:ext cx="496512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1125"/>
              </a:spcAft>
            </a:pPr>
            <a:r>
              <a:rPr lang="es-ES" sz="1600" dirty="0" smtClean="0">
                <a:solidFill>
                  <a:srgbClr val="002060"/>
                </a:solidFill>
                <a:effectLst/>
                <a:latin typeface="Arial"/>
                <a:ea typeface="Times New Roman"/>
                <a:cs typeface="Times New Roman"/>
              </a:rPr>
              <a:t>Aerolíneas y fabricantes han previsto acuerdos integrales de cooperación reguladora. Entre otras, el acuerdo contempla </a:t>
            </a:r>
            <a:r>
              <a:rPr lang="es-ES" sz="1600" b="1" dirty="0" smtClean="0">
                <a:solidFill>
                  <a:srgbClr val="002060"/>
                </a:solidFill>
                <a:effectLst/>
                <a:latin typeface="Arial"/>
                <a:ea typeface="Times New Roman"/>
                <a:cs typeface="Times New Roman"/>
              </a:rPr>
              <a:t>la cooperación del Reino Unido con agencias europeas como la Agencia Europea de Seguridad Aérea (EASA). </a:t>
            </a:r>
            <a:endParaRPr lang="es-ES" sz="2000" b="1" dirty="0">
              <a:solidFill>
                <a:srgbClr val="002060"/>
              </a:solidFill>
              <a:effectLst/>
              <a:latin typeface="Calibri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60982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31640" y="1628800"/>
            <a:ext cx="7488832" cy="1431032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GRACIAS POR SU </a:t>
            </a:r>
            <a:r>
              <a:rPr lang="es-ES" b="1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ATENCIÓN</a:t>
            </a:r>
            <a:br>
              <a:rPr lang="es-ES" b="1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b="1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b="1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36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Marta Guerrero Socas</a:t>
            </a:r>
            <a:endParaRPr lang="es-ES" dirty="0">
              <a:solidFill>
                <a:srgbClr val="00206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Resultado de imagen de monlex abog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24" y="3789040"/>
            <a:ext cx="2952328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4509120"/>
            <a:ext cx="2499706" cy="1749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3018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878</TotalTime>
  <Words>527</Words>
  <Application>Microsoft Office PowerPoint</Application>
  <PresentationFormat>Presentación en pantalla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Solsticio</vt:lpstr>
      <vt:lpstr>   ¿Qué consecuencias tendrá el Brexit en el transporte aéreo?</vt:lpstr>
      <vt:lpstr>Presentación de PowerPoint</vt:lpstr>
      <vt:lpstr>PARA EVITAR EL CAOS AÉREO, LA UE HA ADOPTADO MEDIDAS DE CONTINGENCIA</vt:lpstr>
      <vt:lpstr>Presentación de PowerPoint</vt:lpstr>
      <vt:lpstr>Presentación de PowerPoint</vt:lpstr>
      <vt:lpstr>GRACIAS POR SU ATENCIÓN  Marta Guerrero Socas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Marta</dc:creator>
  <cp:lastModifiedBy>Marta</cp:lastModifiedBy>
  <cp:revision>7</cp:revision>
  <dcterms:created xsi:type="dcterms:W3CDTF">2020-01-25T20:55:28Z</dcterms:created>
  <dcterms:modified xsi:type="dcterms:W3CDTF">2020-01-26T11:58:48Z</dcterms:modified>
</cp:coreProperties>
</file>