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3"/>
  </p:notesMasterIdLst>
  <p:sldIdLst>
    <p:sldId id="256" r:id="rId2"/>
    <p:sldId id="341" r:id="rId3"/>
    <p:sldId id="342" r:id="rId4"/>
    <p:sldId id="343" r:id="rId5"/>
    <p:sldId id="324" r:id="rId6"/>
    <p:sldId id="325" r:id="rId7"/>
    <p:sldId id="326" r:id="rId8"/>
    <p:sldId id="344" r:id="rId9"/>
    <p:sldId id="330" r:id="rId10"/>
    <p:sldId id="339" r:id="rId11"/>
    <p:sldId id="34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rídicoLLV" initials="J" lastIdx="1" clrIdx="0">
    <p:extLst>
      <p:ext uri="{19B8F6BF-5375-455C-9EA6-DF929625EA0E}">
        <p15:presenceInfo xmlns:p15="http://schemas.microsoft.com/office/powerpoint/2012/main" userId="JurídicoLL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BCECF"/>
    <a:srgbClr val="D3D6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p:scale>
          <a:sx n="110" d="100"/>
          <a:sy n="110" d="100"/>
        </p:scale>
        <p:origin x="65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65FA8D-CD9D-4D71-B290-D652EC675998}" type="doc">
      <dgm:prSet loTypeId="urn:microsoft.com/office/officeart/2005/8/layout/pyramid3" loCatId="pyramid" qsTypeId="urn:microsoft.com/office/officeart/2005/8/quickstyle/simple1" qsCatId="simple" csTypeId="urn:microsoft.com/office/officeart/2005/8/colors/accent1_2" csCatId="accent1" phldr="1"/>
      <dgm:spPr/>
      <dgm:t>
        <a:bodyPr/>
        <a:lstStyle/>
        <a:p>
          <a:endParaRPr lang="es-ES"/>
        </a:p>
      </dgm:t>
    </dgm:pt>
    <dgm:pt modelId="{B933FA9A-0109-4863-BAAE-635FD05D7D7B}">
      <dgm:prSet phldrT="[Texto]"/>
      <dgm:spPr>
        <a:solidFill>
          <a:schemeClr val="accent4">
            <a:lumMod val="60000"/>
            <a:lumOff val="40000"/>
          </a:schemeClr>
        </a:solidFill>
      </dgm:spPr>
      <dgm:t>
        <a:bodyPr/>
        <a:lstStyle/>
        <a:p>
          <a:r>
            <a:rPr lang="es-ES" b="0" cap="none" spc="0" dirty="0">
              <a:ln w="0"/>
              <a:solidFill>
                <a:schemeClr val="bg1"/>
              </a:solidFill>
              <a:effectLst>
                <a:outerShdw blurRad="38100" dist="19050" dir="2700000" algn="tl" rotWithShape="0">
                  <a:schemeClr val="dk1">
                    <a:alpha val="40000"/>
                  </a:schemeClr>
                </a:outerShdw>
              </a:effectLst>
            </a:rPr>
            <a:t>Garantías adecuadas</a:t>
          </a:r>
          <a:br>
            <a:rPr lang="es-ES" b="0" cap="none" spc="0" dirty="0">
              <a:ln w="0"/>
              <a:solidFill>
                <a:schemeClr val="bg1"/>
              </a:solidFill>
              <a:effectLst>
                <a:outerShdw blurRad="38100" dist="19050" dir="2700000" algn="tl" rotWithShape="0">
                  <a:schemeClr val="dk1">
                    <a:alpha val="40000"/>
                  </a:schemeClr>
                </a:outerShdw>
              </a:effectLst>
            </a:rPr>
          </a:br>
          <a:r>
            <a:rPr lang="es-ES" b="0" cap="none" spc="0" dirty="0">
              <a:ln w="0"/>
              <a:solidFill>
                <a:schemeClr val="bg1"/>
              </a:solidFill>
              <a:effectLst>
                <a:outerShdw blurRad="38100" dist="19050" dir="2700000" algn="tl" rotWithShape="0">
                  <a:schemeClr val="dk1">
                    <a:alpha val="40000"/>
                  </a:schemeClr>
                </a:outerShdw>
              </a:effectLst>
            </a:rPr>
            <a:t>(art. 46 RGPD)</a:t>
          </a:r>
        </a:p>
      </dgm:t>
    </dgm:pt>
    <dgm:pt modelId="{516F7AAE-AF92-42D6-B181-FE46B4E95C11}" type="parTrans" cxnId="{F5CC5333-5F79-417A-AFAA-6B944726FB12}">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5BA1FDE6-5DF8-4078-A601-808115C19614}" type="sibTrans" cxnId="{F5CC5333-5F79-417A-AFAA-6B944726FB12}">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6625BCE3-E926-40C5-94DE-5F6242AF17D4}">
      <dgm:prSet phldrT="[Texto]"/>
      <dgm:spPr>
        <a:solidFill>
          <a:schemeClr val="accent4">
            <a:lumMod val="40000"/>
            <a:lumOff val="60000"/>
          </a:schemeClr>
        </a:solidFill>
      </dgm:spPr>
      <dgm:t>
        <a:bodyPr/>
        <a:lstStyle/>
        <a:p>
          <a:r>
            <a:rPr lang="es-ES" b="0" cap="none" spc="0" dirty="0">
              <a:ln w="0"/>
              <a:solidFill>
                <a:schemeClr val="bg1"/>
              </a:solidFill>
              <a:effectLst>
                <a:outerShdw blurRad="38100" dist="19050" dir="2700000" algn="tl" rotWithShape="0">
                  <a:schemeClr val="dk1">
                    <a:alpha val="40000"/>
                  </a:schemeClr>
                </a:outerShdw>
              </a:effectLst>
            </a:rPr>
            <a:t>Decisión de adecuación</a:t>
          </a:r>
          <a:br>
            <a:rPr lang="es-ES" b="0" cap="none" spc="0" dirty="0">
              <a:ln w="0"/>
              <a:solidFill>
                <a:schemeClr val="bg1"/>
              </a:solidFill>
              <a:effectLst>
                <a:outerShdw blurRad="38100" dist="19050" dir="2700000" algn="tl" rotWithShape="0">
                  <a:schemeClr val="dk1">
                    <a:alpha val="40000"/>
                  </a:schemeClr>
                </a:outerShdw>
              </a:effectLst>
            </a:rPr>
          </a:br>
          <a:r>
            <a:rPr lang="es-ES" b="0" cap="none" spc="0" dirty="0">
              <a:ln w="0"/>
              <a:solidFill>
                <a:schemeClr val="bg1"/>
              </a:solidFill>
              <a:effectLst>
                <a:outerShdw blurRad="38100" dist="19050" dir="2700000" algn="tl" rotWithShape="0">
                  <a:schemeClr val="dk1">
                    <a:alpha val="40000"/>
                  </a:schemeClr>
                </a:outerShdw>
              </a:effectLst>
            </a:rPr>
            <a:t>(art. 45 RGPD)</a:t>
          </a:r>
        </a:p>
      </dgm:t>
    </dgm:pt>
    <dgm:pt modelId="{7E551D2F-E6D4-4845-98C5-A7F2873E6056}" type="parTrans" cxnId="{CF7010D7-9188-406F-A535-5C28000D3B08}">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15F779E9-74A7-4034-968F-E372FCE04D52}" type="sibTrans" cxnId="{CF7010D7-9188-406F-A535-5C28000D3B08}">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174B8A78-706B-4283-A214-C978733B3B77}">
      <dgm:prSet/>
      <dgm:spPr>
        <a:solidFill>
          <a:schemeClr val="accent4">
            <a:lumMod val="75000"/>
          </a:schemeClr>
        </a:solidFill>
      </dgm:spPr>
      <dgm:t>
        <a:bodyPr/>
        <a:lstStyle/>
        <a:p>
          <a:r>
            <a:rPr lang="es-ES" b="0" cap="none" spc="0" dirty="0">
              <a:ln w="0"/>
              <a:solidFill>
                <a:schemeClr val="bg1"/>
              </a:solidFill>
              <a:effectLst>
                <a:outerShdw blurRad="38100" dist="19050" dir="2700000" algn="tl" rotWithShape="0">
                  <a:schemeClr val="dk1">
                    <a:alpha val="40000"/>
                  </a:schemeClr>
                </a:outerShdw>
              </a:effectLst>
            </a:rPr>
            <a:t>Mediante condición</a:t>
          </a:r>
          <a:br>
            <a:rPr lang="es-ES" b="0" cap="none" spc="0" dirty="0">
              <a:ln w="0"/>
              <a:solidFill>
                <a:schemeClr val="bg1"/>
              </a:solidFill>
              <a:effectLst>
                <a:outerShdw blurRad="38100" dist="19050" dir="2700000" algn="tl" rotWithShape="0">
                  <a:schemeClr val="dk1">
                    <a:alpha val="40000"/>
                  </a:schemeClr>
                </a:outerShdw>
              </a:effectLst>
            </a:rPr>
          </a:br>
          <a:r>
            <a:rPr lang="es-ES" b="0" cap="none" spc="0" dirty="0">
              <a:ln w="0"/>
              <a:solidFill>
                <a:schemeClr val="bg1"/>
              </a:solidFill>
              <a:effectLst>
                <a:outerShdw blurRad="38100" dist="19050" dir="2700000" algn="tl" rotWithShape="0">
                  <a:schemeClr val="dk1">
                    <a:alpha val="40000"/>
                  </a:schemeClr>
                </a:outerShdw>
              </a:effectLst>
            </a:rPr>
            <a:t>(art. 49 RGPD)</a:t>
          </a:r>
        </a:p>
      </dgm:t>
    </dgm:pt>
    <dgm:pt modelId="{50082467-B73B-435D-88A6-31E1DAB1A127}" type="parTrans" cxnId="{EB172D1C-6B23-4018-B82C-3AB6ED37B239}">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9AF10E1A-53FE-4767-9C63-729B863CF02C}" type="sibTrans" cxnId="{EB172D1C-6B23-4018-B82C-3AB6ED37B239}">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08037D51-3849-4A88-9B21-570C31ED289A}">
      <dgm:prSet/>
      <dgm:spPr>
        <a:solidFill>
          <a:schemeClr val="accent4">
            <a:lumMod val="50000"/>
          </a:schemeClr>
        </a:solidFill>
      </dgm:spPr>
      <dgm:t>
        <a:bodyPr/>
        <a:lstStyle/>
        <a:p>
          <a:r>
            <a:rPr lang="es-ES" b="0" cap="none" spc="0" dirty="0">
              <a:ln w="0"/>
              <a:solidFill>
                <a:schemeClr val="bg1"/>
              </a:solidFill>
              <a:effectLst>
                <a:outerShdw blurRad="38100" dist="19050" dir="2700000" algn="tl" rotWithShape="0">
                  <a:schemeClr val="dk1">
                    <a:alpha val="40000"/>
                  </a:schemeClr>
                </a:outerShdw>
              </a:effectLst>
            </a:rPr>
            <a:t>Intereses imperiosos</a:t>
          </a:r>
          <a:br>
            <a:rPr lang="es-ES" b="0" cap="none" spc="0" dirty="0">
              <a:ln w="0"/>
              <a:solidFill>
                <a:schemeClr val="bg1"/>
              </a:solidFill>
              <a:effectLst>
                <a:outerShdw blurRad="38100" dist="19050" dir="2700000" algn="tl" rotWithShape="0">
                  <a:schemeClr val="dk1">
                    <a:alpha val="40000"/>
                  </a:schemeClr>
                </a:outerShdw>
              </a:effectLst>
            </a:rPr>
          </a:br>
          <a:r>
            <a:rPr lang="es-ES" b="0" cap="none" spc="0" dirty="0">
              <a:ln w="0"/>
              <a:solidFill>
                <a:schemeClr val="bg1"/>
              </a:solidFill>
              <a:effectLst>
                <a:outerShdw blurRad="38100" dist="19050" dir="2700000" algn="tl" rotWithShape="0">
                  <a:schemeClr val="dk1">
                    <a:alpha val="40000"/>
                  </a:schemeClr>
                </a:outerShdw>
              </a:effectLst>
            </a:rPr>
            <a:t>(art. 49 RGPD)</a:t>
          </a:r>
        </a:p>
      </dgm:t>
    </dgm:pt>
    <dgm:pt modelId="{B4118E06-0E7B-476A-8E88-5B93D31669CA}" type="parTrans" cxnId="{815F466D-099A-4144-9BC9-359659109F3D}">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60C55477-1544-4441-AE39-89D467ED5709}" type="sibTrans" cxnId="{815F466D-099A-4144-9BC9-359659109F3D}">
      <dgm:prSet/>
      <dgm:spPr/>
      <dgm:t>
        <a:bodyPr/>
        <a:lstStyle/>
        <a:p>
          <a:endParaRPr lang="es-ES" b="0" cap="none" spc="0">
            <a:ln w="0"/>
            <a:solidFill>
              <a:schemeClr val="bg1"/>
            </a:solidFill>
            <a:effectLst>
              <a:outerShdw blurRad="38100" dist="19050" dir="2700000" algn="tl" rotWithShape="0">
                <a:schemeClr val="dk1">
                  <a:alpha val="40000"/>
                </a:schemeClr>
              </a:outerShdw>
            </a:effectLst>
          </a:endParaRPr>
        </a:p>
      </dgm:t>
    </dgm:pt>
    <dgm:pt modelId="{39353B73-0704-422B-9359-EDF8D79EDC62}" type="pres">
      <dgm:prSet presAssocID="{BF65FA8D-CD9D-4D71-B290-D652EC675998}" presName="Name0" presStyleCnt="0">
        <dgm:presLayoutVars>
          <dgm:dir/>
          <dgm:animLvl val="lvl"/>
          <dgm:resizeHandles val="exact"/>
        </dgm:presLayoutVars>
      </dgm:prSet>
      <dgm:spPr/>
    </dgm:pt>
    <dgm:pt modelId="{5D5B4EAF-6125-4F81-B431-FB26BC91D1FE}" type="pres">
      <dgm:prSet presAssocID="{6625BCE3-E926-40C5-94DE-5F6242AF17D4}" presName="Name8" presStyleCnt="0"/>
      <dgm:spPr/>
    </dgm:pt>
    <dgm:pt modelId="{0D27D1FB-B703-42EC-8D92-9EB619C535C3}" type="pres">
      <dgm:prSet presAssocID="{6625BCE3-E926-40C5-94DE-5F6242AF17D4}" presName="level" presStyleLbl="node1" presStyleIdx="0" presStyleCnt="4">
        <dgm:presLayoutVars>
          <dgm:chMax val="1"/>
          <dgm:bulletEnabled val="1"/>
        </dgm:presLayoutVars>
      </dgm:prSet>
      <dgm:spPr/>
    </dgm:pt>
    <dgm:pt modelId="{10FEAC93-D6F1-49B3-A865-62ADEADCCE63}" type="pres">
      <dgm:prSet presAssocID="{6625BCE3-E926-40C5-94DE-5F6242AF17D4}" presName="levelTx" presStyleLbl="revTx" presStyleIdx="0" presStyleCnt="0">
        <dgm:presLayoutVars>
          <dgm:chMax val="1"/>
          <dgm:bulletEnabled val="1"/>
        </dgm:presLayoutVars>
      </dgm:prSet>
      <dgm:spPr/>
    </dgm:pt>
    <dgm:pt modelId="{7F314263-B642-45D2-92C7-DEAF99240E61}" type="pres">
      <dgm:prSet presAssocID="{B933FA9A-0109-4863-BAAE-635FD05D7D7B}" presName="Name8" presStyleCnt="0"/>
      <dgm:spPr/>
    </dgm:pt>
    <dgm:pt modelId="{CB594B0A-83AC-4F16-B6E5-C335501DE873}" type="pres">
      <dgm:prSet presAssocID="{B933FA9A-0109-4863-BAAE-635FD05D7D7B}" presName="level" presStyleLbl="node1" presStyleIdx="1" presStyleCnt="4">
        <dgm:presLayoutVars>
          <dgm:chMax val="1"/>
          <dgm:bulletEnabled val="1"/>
        </dgm:presLayoutVars>
      </dgm:prSet>
      <dgm:spPr/>
    </dgm:pt>
    <dgm:pt modelId="{0777EBF1-2947-48A5-A16D-D38F1DFB3FC5}" type="pres">
      <dgm:prSet presAssocID="{B933FA9A-0109-4863-BAAE-635FD05D7D7B}" presName="levelTx" presStyleLbl="revTx" presStyleIdx="0" presStyleCnt="0">
        <dgm:presLayoutVars>
          <dgm:chMax val="1"/>
          <dgm:bulletEnabled val="1"/>
        </dgm:presLayoutVars>
      </dgm:prSet>
      <dgm:spPr/>
    </dgm:pt>
    <dgm:pt modelId="{67B808D7-B568-4A0E-A0B7-250BE31249DD}" type="pres">
      <dgm:prSet presAssocID="{174B8A78-706B-4283-A214-C978733B3B77}" presName="Name8" presStyleCnt="0"/>
      <dgm:spPr/>
    </dgm:pt>
    <dgm:pt modelId="{976FE1BC-A322-409C-90DE-95904EEF3B8B}" type="pres">
      <dgm:prSet presAssocID="{174B8A78-706B-4283-A214-C978733B3B77}" presName="level" presStyleLbl="node1" presStyleIdx="2" presStyleCnt="4">
        <dgm:presLayoutVars>
          <dgm:chMax val="1"/>
          <dgm:bulletEnabled val="1"/>
        </dgm:presLayoutVars>
      </dgm:prSet>
      <dgm:spPr/>
    </dgm:pt>
    <dgm:pt modelId="{6A2E86C2-01BC-4A89-9FA3-CEAF7EC51D6A}" type="pres">
      <dgm:prSet presAssocID="{174B8A78-706B-4283-A214-C978733B3B77}" presName="levelTx" presStyleLbl="revTx" presStyleIdx="0" presStyleCnt="0">
        <dgm:presLayoutVars>
          <dgm:chMax val="1"/>
          <dgm:bulletEnabled val="1"/>
        </dgm:presLayoutVars>
      </dgm:prSet>
      <dgm:spPr/>
    </dgm:pt>
    <dgm:pt modelId="{6040E849-2A5B-4F02-A16D-39A70ABA4FBD}" type="pres">
      <dgm:prSet presAssocID="{08037D51-3849-4A88-9B21-570C31ED289A}" presName="Name8" presStyleCnt="0"/>
      <dgm:spPr/>
    </dgm:pt>
    <dgm:pt modelId="{ED041025-5FB5-4716-8AD5-D5A5BA988D48}" type="pres">
      <dgm:prSet presAssocID="{08037D51-3849-4A88-9B21-570C31ED289A}" presName="level" presStyleLbl="node1" presStyleIdx="3" presStyleCnt="4">
        <dgm:presLayoutVars>
          <dgm:chMax val="1"/>
          <dgm:bulletEnabled val="1"/>
        </dgm:presLayoutVars>
      </dgm:prSet>
      <dgm:spPr/>
    </dgm:pt>
    <dgm:pt modelId="{10E596AB-0B87-4549-B3C0-95388A968B42}" type="pres">
      <dgm:prSet presAssocID="{08037D51-3849-4A88-9B21-570C31ED289A}" presName="levelTx" presStyleLbl="revTx" presStyleIdx="0" presStyleCnt="0">
        <dgm:presLayoutVars>
          <dgm:chMax val="1"/>
          <dgm:bulletEnabled val="1"/>
        </dgm:presLayoutVars>
      </dgm:prSet>
      <dgm:spPr/>
    </dgm:pt>
  </dgm:ptLst>
  <dgm:cxnLst>
    <dgm:cxn modelId="{EB172D1C-6B23-4018-B82C-3AB6ED37B239}" srcId="{BF65FA8D-CD9D-4D71-B290-D652EC675998}" destId="{174B8A78-706B-4283-A214-C978733B3B77}" srcOrd="2" destOrd="0" parTransId="{50082467-B73B-435D-88A6-31E1DAB1A127}" sibTransId="{9AF10E1A-53FE-4767-9C63-729B863CF02C}"/>
    <dgm:cxn modelId="{FCE2AB24-667E-4A2B-91EC-592B7D02F093}" type="presOf" srcId="{B933FA9A-0109-4863-BAAE-635FD05D7D7B}" destId="{CB594B0A-83AC-4F16-B6E5-C335501DE873}" srcOrd="0" destOrd="0" presId="urn:microsoft.com/office/officeart/2005/8/layout/pyramid3"/>
    <dgm:cxn modelId="{F5CC5333-5F79-417A-AFAA-6B944726FB12}" srcId="{BF65FA8D-CD9D-4D71-B290-D652EC675998}" destId="{B933FA9A-0109-4863-BAAE-635FD05D7D7B}" srcOrd="1" destOrd="0" parTransId="{516F7AAE-AF92-42D6-B181-FE46B4E95C11}" sibTransId="{5BA1FDE6-5DF8-4078-A601-808115C19614}"/>
    <dgm:cxn modelId="{2769D06A-9FCF-4D61-813B-0C1537C5906C}" type="presOf" srcId="{174B8A78-706B-4283-A214-C978733B3B77}" destId="{6A2E86C2-01BC-4A89-9FA3-CEAF7EC51D6A}" srcOrd="1" destOrd="0" presId="urn:microsoft.com/office/officeart/2005/8/layout/pyramid3"/>
    <dgm:cxn modelId="{815F466D-099A-4144-9BC9-359659109F3D}" srcId="{BF65FA8D-CD9D-4D71-B290-D652EC675998}" destId="{08037D51-3849-4A88-9B21-570C31ED289A}" srcOrd="3" destOrd="0" parTransId="{B4118E06-0E7B-476A-8E88-5B93D31669CA}" sibTransId="{60C55477-1544-4441-AE39-89D467ED5709}"/>
    <dgm:cxn modelId="{42423872-93A2-4898-BA9B-22A0E2C7F006}" type="presOf" srcId="{08037D51-3849-4A88-9B21-570C31ED289A}" destId="{ED041025-5FB5-4716-8AD5-D5A5BA988D48}" srcOrd="0" destOrd="0" presId="urn:microsoft.com/office/officeart/2005/8/layout/pyramid3"/>
    <dgm:cxn modelId="{FED74899-FE7F-486C-A230-B42790D3A38D}" type="presOf" srcId="{BF65FA8D-CD9D-4D71-B290-D652EC675998}" destId="{39353B73-0704-422B-9359-EDF8D79EDC62}" srcOrd="0" destOrd="0" presId="urn:microsoft.com/office/officeart/2005/8/layout/pyramid3"/>
    <dgm:cxn modelId="{A1D6DCA7-265D-4A98-8779-3AF5466074AA}" type="presOf" srcId="{08037D51-3849-4A88-9B21-570C31ED289A}" destId="{10E596AB-0B87-4549-B3C0-95388A968B42}" srcOrd="1" destOrd="0" presId="urn:microsoft.com/office/officeart/2005/8/layout/pyramid3"/>
    <dgm:cxn modelId="{0F64EFAC-D674-4CC6-873B-8A84AD7E08AF}" type="presOf" srcId="{6625BCE3-E926-40C5-94DE-5F6242AF17D4}" destId="{10FEAC93-D6F1-49B3-A865-62ADEADCCE63}" srcOrd="1" destOrd="0" presId="urn:microsoft.com/office/officeart/2005/8/layout/pyramid3"/>
    <dgm:cxn modelId="{B309E2BA-13E6-463D-8955-97E564FBF87A}" type="presOf" srcId="{174B8A78-706B-4283-A214-C978733B3B77}" destId="{976FE1BC-A322-409C-90DE-95904EEF3B8B}" srcOrd="0" destOrd="0" presId="urn:microsoft.com/office/officeart/2005/8/layout/pyramid3"/>
    <dgm:cxn modelId="{CF7010D7-9188-406F-A535-5C28000D3B08}" srcId="{BF65FA8D-CD9D-4D71-B290-D652EC675998}" destId="{6625BCE3-E926-40C5-94DE-5F6242AF17D4}" srcOrd="0" destOrd="0" parTransId="{7E551D2F-E6D4-4845-98C5-A7F2873E6056}" sibTransId="{15F779E9-74A7-4034-968F-E372FCE04D52}"/>
    <dgm:cxn modelId="{AC6DF8F0-4AF4-4EE1-8927-2D63BEBE0C0C}" type="presOf" srcId="{B933FA9A-0109-4863-BAAE-635FD05D7D7B}" destId="{0777EBF1-2947-48A5-A16D-D38F1DFB3FC5}" srcOrd="1" destOrd="0" presId="urn:microsoft.com/office/officeart/2005/8/layout/pyramid3"/>
    <dgm:cxn modelId="{FE80DDFA-54D7-49C0-B08F-083CA773071C}" type="presOf" srcId="{6625BCE3-E926-40C5-94DE-5F6242AF17D4}" destId="{0D27D1FB-B703-42EC-8D92-9EB619C535C3}" srcOrd="0" destOrd="0" presId="urn:microsoft.com/office/officeart/2005/8/layout/pyramid3"/>
    <dgm:cxn modelId="{E4C835FC-3B75-4304-A724-44AFAFA1F7BA}" type="presParOf" srcId="{39353B73-0704-422B-9359-EDF8D79EDC62}" destId="{5D5B4EAF-6125-4F81-B431-FB26BC91D1FE}" srcOrd="0" destOrd="0" presId="urn:microsoft.com/office/officeart/2005/8/layout/pyramid3"/>
    <dgm:cxn modelId="{256A5927-771F-47A6-8FAE-27FCE9F049CB}" type="presParOf" srcId="{5D5B4EAF-6125-4F81-B431-FB26BC91D1FE}" destId="{0D27D1FB-B703-42EC-8D92-9EB619C535C3}" srcOrd="0" destOrd="0" presId="urn:microsoft.com/office/officeart/2005/8/layout/pyramid3"/>
    <dgm:cxn modelId="{C0A6E117-F8EC-4100-8CD7-A1236578E101}" type="presParOf" srcId="{5D5B4EAF-6125-4F81-B431-FB26BC91D1FE}" destId="{10FEAC93-D6F1-49B3-A865-62ADEADCCE63}" srcOrd="1" destOrd="0" presId="urn:microsoft.com/office/officeart/2005/8/layout/pyramid3"/>
    <dgm:cxn modelId="{C2CCA981-FF9E-4E54-A9AE-C1BF4E1A25B9}" type="presParOf" srcId="{39353B73-0704-422B-9359-EDF8D79EDC62}" destId="{7F314263-B642-45D2-92C7-DEAF99240E61}" srcOrd="1" destOrd="0" presId="urn:microsoft.com/office/officeart/2005/8/layout/pyramid3"/>
    <dgm:cxn modelId="{F95118C7-6174-4F29-9A96-0A3F79BAE117}" type="presParOf" srcId="{7F314263-B642-45D2-92C7-DEAF99240E61}" destId="{CB594B0A-83AC-4F16-B6E5-C335501DE873}" srcOrd="0" destOrd="0" presId="urn:microsoft.com/office/officeart/2005/8/layout/pyramid3"/>
    <dgm:cxn modelId="{EE8109DF-7C01-4E60-8728-8F2F47FA3A6F}" type="presParOf" srcId="{7F314263-B642-45D2-92C7-DEAF99240E61}" destId="{0777EBF1-2947-48A5-A16D-D38F1DFB3FC5}" srcOrd="1" destOrd="0" presId="urn:microsoft.com/office/officeart/2005/8/layout/pyramid3"/>
    <dgm:cxn modelId="{F95E79A8-07F4-46BD-BCF7-210EEDC070B5}" type="presParOf" srcId="{39353B73-0704-422B-9359-EDF8D79EDC62}" destId="{67B808D7-B568-4A0E-A0B7-250BE31249DD}" srcOrd="2" destOrd="0" presId="urn:microsoft.com/office/officeart/2005/8/layout/pyramid3"/>
    <dgm:cxn modelId="{47836441-EEEA-4918-847A-4D7E543DC522}" type="presParOf" srcId="{67B808D7-B568-4A0E-A0B7-250BE31249DD}" destId="{976FE1BC-A322-409C-90DE-95904EEF3B8B}" srcOrd="0" destOrd="0" presId="urn:microsoft.com/office/officeart/2005/8/layout/pyramid3"/>
    <dgm:cxn modelId="{7DD30A81-99D8-45DD-BAC7-206D67592FF8}" type="presParOf" srcId="{67B808D7-B568-4A0E-A0B7-250BE31249DD}" destId="{6A2E86C2-01BC-4A89-9FA3-CEAF7EC51D6A}" srcOrd="1" destOrd="0" presId="urn:microsoft.com/office/officeart/2005/8/layout/pyramid3"/>
    <dgm:cxn modelId="{472074F6-6501-4612-8824-58734F5D309D}" type="presParOf" srcId="{39353B73-0704-422B-9359-EDF8D79EDC62}" destId="{6040E849-2A5B-4F02-A16D-39A70ABA4FBD}" srcOrd="3" destOrd="0" presId="urn:microsoft.com/office/officeart/2005/8/layout/pyramid3"/>
    <dgm:cxn modelId="{7CB01D63-0CEF-456D-8578-DC554C408851}" type="presParOf" srcId="{6040E849-2A5B-4F02-A16D-39A70ABA4FBD}" destId="{ED041025-5FB5-4716-8AD5-D5A5BA988D48}" srcOrd="0" destOrd="0" presId="urn:microsoft.com/office/officeart/2005/8/layout/pyramid3"/>
    <dgm:cxn modelId="{66EA63E6-D6B2-483F-853D-6F84EEA91DEF}" type="presParOf" srcId="{6040E849-2A5B-4F02-A16D-39A70ABA4FBD}" destId="{10E596AB-0B87-4549-B3C0-95388A968B42}"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4E0364-A4BD-432E-82DD-4968BE0D998B}" type="doc">
      <dgm:prSet loTypeId="urn:microsoft.com/office/officeart/2008/layout/CircularPictureCallout" loCatId="picture" qsTypeId="urn:microsoft.com/office/officeart/2005/8/quickstyle/simple1" qsCatId="simple" csTypeId="urn:microsoft.com/office/officeart/2005/8/colors/accent1_2" csCatId="accent1" phldr="1"/>
      <dgm:spPr/>
    </dgm:pt>
    <dgm:pt modelId="{2AF0B5C3-9AAA-4773-8DF7-CD733F4AA501}">
      <dgm:prSet phldrT="[Texto]"/>
      <dgm:spPr/>
      <dgm:t>
        <a:bodyPr/>
        <a:lstStyle/>
        <a:p>
          <a:r>
            <a:rPr lang="es-ES" dirty="0">
              <a:solidFill>
                <a:srgbClr val="CBCECF"/>
              </a:solidFill>
            </a:rPr>
            <a:t>.</a:t>
          </a:r>
        </a:p>
      </dgm:t>
    </dgm:pt>
    <dgm:pt modelId="{E47CA034-8901-4D94-820F-D2C69F73D807}" type="parTrans" cxnId="{451A8670-E008-4BFD-9516-E3F5AE445897}">
      <dgm:prSet/>
      <dgm:spPr/>
      <dgm:t>
        <a:bodyPr/>
        <a:lstStyle/>
        <a:p>
          <a:endParaRPr lang="es-ES"/>
        </a:p>
      </dgm:t>
    </dgm:pt>
    <dgm:pt modelId="{6FCB496F-4796-4B7C-A045-83A00328937B}" type="sibTrans" cxnId="{451A8670-E008-4BFD-9516-E3F5AE445897}">
      <dgm:prSet/>
      <dgm:spPr>
        <a:solidFill>
          <a:schemeClr val="bg2"/>
        </a:solidFill>
        <a:ln>
          <a:solidFill>
            <a:schemeClr val="bg2"/>
          </a:solidFill>
        </a:ln>
      </dgm:spPr>
      <dgm:t>
        <a:bodyPr/>
        <a:lstStyle/>
        <a:p>
          <a:endParaRPr lang="es-ES"/>
        </a:p>
      </dgm:t>
    </dgm:pt>
    <dgm:pt modelId="{C8CFCAB9-B61C-4455-BB3E-6B683918F803}" type="pres">
      <dgm:prSet presAssocID="{A84E0364-A4BD-432E-82DD-4968BE0D998B}" presName="Name0" presStyleCnt="0">
        <dgm:presLayoutVars>
          <dgm:chMax val="7"/>
          <dgm:chPref val="7"/>
          <dgm:dir/>
        </dgm:presLayoutVars>
      </dgm:prSet>
      <dgm:spPr/>
    </dgm:pt>
    <dgm:pt modelId="{9B7981CE-E38C-4896-98C6-DEF9F64D1EE4}" type="pres">
      <dgm:prSet presAssocID="{A84E0364-A4BD-432E-82DD-4968BE0D998B}" presName="Name1" presStyleCnt="0"/>
      <dgm:spPr/>
    </dgm:pt>
    <dgm:pt modelId="{0BB469EA-C342-4747-8EB0-6E8F8C8F85CB}" type="pres">
      <dgm:prSet presAssocID="{6FCB496F-4796-4B7C-A045-83A00328937B}" presName="picture_1" presStyleCnt="0"/>
      <dgm:spPr/>
    </dgm:pt>
    <dgm:pt modelId="{F9953430-5D26-4292-9337-6F0EEB100FC3}" type="pres">
      <dgm:prSet presAssocID="{6FCB496F-4796-4B7C-A045-83A00328937B}" presName="pictureRepeatNode" presStyleLbl="alignImgPlace1" presStyleIdx="0" presStyleCnt="1" custFlipHor="0" custScaleX="931" custScaleY="931" custLinFactNeighborX="-99535" custLinFactNeighborY="40004"/>
      <dgm:spPr/>
    </dgm:pt>
    <dgm:pt modelId="{B21DDC03-1A34-42DF-BF24-FEE4B11ECA86}" type="pres">
      <dgm:prSet presAssocID="{2AF0B5C3-9AAA-4773-8DF7-CD733F4AA501}" presName="text_1" presStyleLbl="node1" presStyleIdx="0" presStyleCnt="0" custLinFactX="41472" custLinFactNeighborX="100000" custLinFactNeighborY="63623">
        <dgm:presLayoutVars>
          <dgm:bulletEnabled val="1"/>
        </dgm:presLayoutVars>
      </dgm:prSet>
      <dgm:spPr/>
    </dgm:pt>
  </dgm:ptLst>
  <dgm:cxnLst>
    <dgm:cxn modelId="{783F291A-7B8D-4A2B-8483-59C3BC1778FD}" type="presOf" srcId="{6FCB496F-4796-4B7C-A045-83A00328937B}" destId="{F9953430-5D26-4292-9337-6F0EEB100FC3}" srcOrd="0" destOrd="0" presId="urn:microsoft.com/office/officeart/2008/layout/CircularPictureCallout"/>
    <dgm:cxn modelId="{451A8670-E008-4BFD-9516-E3F5AE445897}" srcId="{A84E0364-A4BD-432E-82DD-4968BE0D998B}" destId="{2AF0B5C3-9AAA-4773-8DF7-CD733F4AA501}" srcOrd="0" destOrd="0" parTransId="{E47CA034-8901-4D94-820F-D2C69F73D807}" sibTransId="{6FCB496F-4796-4B7C-A045-83A00328937B}"/>
    <dgm:cxn modelId="{5AF03657-BC99-4A43-865F-544634943360}" type="presOf" srcId="{2AF0B5C3-9AAA-4773-8DF7-CD733F4AA501}" destId="{B21DDC03-1A34-42DF-BF24-FEE4B11ECA86}" srcOrd="0" destOrd="0" presId="urn:microsoft.com/office/officeart/2008/layout/CircularPictureCallout"/>
    <dgm:cxn modelId="{6846D4C6-A5F2-4E47-BF77-5688748C88DD}" type="presOf" srcId="{A84E0364-A4BD-432E-82DD-4968BE0D998B}" destId="{C8CFCAB9-B61C-4455-BB3E-6B683918F803}" srcOrd="0" destOrd="0" presId="urn:microsoft.com/office/officeart/2008/layout/CircularPictureCallout"/>
    <dgm:cxn modelId="{2E70721C-DDD6-42AC-B50D-12B8EE611E44}" type="presParOf" srcId="{C8CFCAB9-B61C-4455-BB3E-6B683918F803}" destId="{9B7981CE-E38C-4896-98C6-DEF9F64D1EE4}" srcOrd="0" destOrd="0" presId="urn:microsoft.com/office/officeart/2008/layout/CircularPictureCallout"/>
    <dgm:cxn modelId="{1E986A05-4216-4EB7-9FF6-6DFF58C2FCC4}" type="presParOf" srcId="{9B7981CE-E38C-4896-98C6-DEF9F64D1EE4}" destId="{0BB469EA-C342-4747-8EB0-6E8F8C8F85CB}" srcOrd="0" destOrd="0" presId="urn:microsoft.com/office/officeart/2008/layout/CircularPictureCallout"/>
    <dgm:cxn modelId="{64841B54-7102-468E-9A9B-51E130F93515}" type="presParOf" srcId="{0BB469EA-C342-4747-8EB0-6E8F8C8F85CB}" destId="{F9953430-5D26-4292-9337-6F0EEB100FC3}" srcOrd="0" destOrd="0" presId="urn:microsoft.com/office/officeart/2008/layout/CircularPictureCallout"/>
    <dgm:cxn modelId="{27C22442-BACE-4C4E-9E01-A72E73E19A13}" type="presParOf" srcId="{9B7981CE-E38C-4896-98C6-DEF9F64D1EE4}" destId="{B21DDC03-1A34-42DF-BF24-FEE4B11ECA86}" srcOrd="1" destOrd="0" presId="urn:microsoft.com/office/officeart/2008/layout/CircularPictureCallou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7D1FB-B703-42EC-8D92-9EB619C535C3}">
      <dsp:nvSpPr>
        <dsp:cNvPr id="0" name=""/>
        <dsp:cNvSpPr/>
      </dsp:nvSpPr>
      <dsp:spPr>
        <a:xfrm rot="10800000">
          <a:off x="0" y="0"/>
          <a:ext cx="6877846" cy="1234545"/>
        </a:xfrm>
        <a:prstGeom prst="trapezoid">
          <a:avLst>
            <a:gd name="adj" fmla="val 69639"/>
          </a:avLst>
        </a:prstGeom>
        <a:solidFill>
          <a:schemeClr val="accent4">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s-ES" sz="2200" b="0" kern="1200" cap="none" spc="0" dirty="0">
              <a:ln w="0"/>
              <a:solidFill>
                <a:schemeClr val="bg1"/>
              </a:solidFill>
              <a:effectLst>
                <a:outerShdw blurRad="38100" dist="19050" dir="2700000" algn="tl" rotWithShape="0">
                  <a:schemeClr val="dk1">
                    <a:alpha val="40000"/>
                  </a:schemeClr>
                </a:outerShdw>
              </a:effectLst>
            </a:rPr>
            <a:t>Decisión de adecuación</a:t>
          </a:r>
          <a:br>
            <a:rPr lang="es-ES" sz="2200" b="0" kern="1200" cap="none" spc="0" dirty="0">
              <a:ln w="0"/>
              <a:solidFill>
                <a:schemeClr val="bg1"/>
              </a:solidFill>
              <a:effectLst>
                <a:outerShdw blurRad="38100" dist="19050" dir="2700000" algn="tl" rotWithShape="0">
                  <a:schemeClr val="dk1">
                    <a:alpha val="40000"/>
                  </a:schemeClr>
                </a:outerShdw>
              </a:effectLst>
            </a:rPr>
          </a:br>
          <a:r>
            <a:rPr lang="es-ES" sz="2200" b="0" kern="1200" cap="none" spc="0" dirty="0">
              <a:ln w="0"/>
              <a:solidFill>
                <a:schemeClr val="bg1"/>
              </a:solidFill>
              <a:effectLst>
                <a:outerShdw blurRad="38100" dist="19050" dir="2700000" algn="tl" rotWithShape="0">
                  <a:schemeClr val="dk1">
                    <a:alpha val="40000"/>
                  </a:schemeClr>
                </a:outerShdw>
              </a:effectLst>
            </a:rPr>
            <a:t>(art. 45 RGPD)</a:t>
          </a:r>
        </a:p>
      </dsp:txBody>
      <dsp:txXfrm rot="-10800000">
        <a:off x="1203623" y="0"/>
        <a:ext cx="4470600" cy="1234545"/>
      </dsp:txXfrm>
    </dsp:sp>
    <dsp:sp modelId="{CB594B0A-83AC-4F16-B6E5-C335501DE873}">
      <dsp:nvSpPr>
        <dsp:cNvPr id="0" name=""/>
        <dsp:cNvSpPr/>
      </dsp:nvSpPr>
      <dsp:spPr>
        <a:xfrm rot="10800000">
          <a:off x="859730" y="1234545"/>
          <a:ext cx="5158385" cy="1234545"/>
        </a:xfrm>
        <a:prstGeom prst="trapezoid">
          <a:avLst>
            <a:gd name="adj" fmla="val 69639"/>
          </a:avLst>
        </a:prstGeom>
        <a:solidFill>
          <a:schemeClr val="accent4">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s-ES" sz="2200" b="0" kern="1200" cap="none" spc="0" dirty="0">
              <a:ln w="0"/>
              <a:solidFill>
                <a:schemeClr val="bg1"/>
              </a:solidFill>
              <a:effectLst>
                <a:outerShdw blurRad="38100" dist="19050" dir="2700000" algn="tl" rotWithShape="0">
                  <a:schemeClr val="dk1">
                    <a:alpha val="40000"/>
                  </a:schemeClr>
                </a:outerShdw>
              </a:effectLst>
            </a:rPr>
            <a:t>Garantías adecuadas</a:t>
          </a:r>
          <a:br>
            <a:rPr lang="es-ES" sz="2200" b="0" kern="1200" cap="none" spc="0" dirty="0">
              <a:ln w="0"/>
              <a:solidFill>
                <a:schemeClr val="bg1"/>
              </a:solidFill>
              <a:effectLst>
                <a:outerShdw blurRad="38100" dist="19050" dir="2700000" algn="tl" rotWithShape="0">
                  <a:schemeClr val="dk1">
                    <a:alpha val="40000"/>
                  </a:schemeClr>
                </a:outerShdw>
              </a:effectLst>
            </a:rPr>
          </a:br>
          <a:r>
            <a:rPr lang="es-ES" sz="2200" b="0" kern="1200" cap="none" spc="0" dirty="0">
              <a:ln w="0"/>
              <a:solidFill>
                <a:schemeClr val="bg1"/>
              </a:solidFill>
              <a:effectLst>
                <a:outerShdw blurRad="38100" dist="19050" dir="2700000" algn="tl" rotWithShape="0">
                  <a:schemeClr val="dk1">
                    <a:alpha val="40000"/>
                  </a:schemeClr>
                </a:outerShdw>
              </a:effectLst>
            </a:rPr>
            <a:t>(art. 46 RGPD)</a:t>
          </a:r>
        </a:p>
      </dsp:txBody>
      <dsp:txXfrm rot="-10800000">
        <a:off x="1762448" y="1234545"/>
        <a:ext cx="3352950" cy="1234545"/>
      </dsp:txXfrm>
    </dsp:sp>
    <dsp:sp modelId="{976FE1BC-A322-409C-90DE-95904EEF3B8B}">
      <dsp:nvSpPr>
        <dsp:cNvPr id="0" name=""/>
        <dsp:cNvSpPr/>
      </dsp:nvSpPr>
      <dsp:spPr>
        <a:xfrm rot="10800000">
          <a:off x="1719461" y="2469091"/>
          <a:ext cx="3438923" cy="1234545"/>
        </a:xfrm>
        <a:prstGeom prst="trapezoid">
          <a:avLst>
            <a:gd name="adj" fmla="val 69639"/>
          </a:avLst>
        </a:prstGeom>
        <a:solidFill>
          <a:schemeClr val="accent4">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s-ES" sz="2200" b="0" kern="1200" cap="none" spc="0" dirty="0">
              <a:ln w="0"/>
              <a:solidFill>
                <a:schemeClr val="bg1"/>
              </a:solidFill>
              <a:effectLst>
                <a:outerShdw blurRad="38100" dist="19050" dir="2700000" algn="tl" rotWithShape="0">
                  <a:schemeClr val="dk1">
                    <a:alpha val="40000"/>
                  </a:schemeClr>
                </a:outerShdw>
              </a:effectLst>
            </a:rPr>
            <a:t>Mediante condición</a:t>
          </a:r>
          <a:br>
            <a:rPr lang="es-ES" sz="2200" b="0" kern="1200" cap="none" spc="0" dirty="0">
              <a:ln w="0"/>
              <a:solidFill>
                <a:schemeClr val="bg1"/>
              </a:solidFill>
              <a:effectLst>
                <a:outerShdw blurRad="38100" dist="19050" dir="2700000" algn="tl" rotWithShape="0">
                  <a:schemeClr val="dk1">
                    <a:alpha val="40000"/>
                  </a:schemeClr>
                </a:outerShdw>
              </a:effectLst>
            </a:rPr>
          </a:br>
          <a:r>
            <a:rPr lang="es-ES" sz="2200" b="0" kern="1200" cap="none" spc="0" dirty="0">
              <a:ln w="0"/>
              <a:solidFill>
                <a:schemeClr val="bg1"/>
              </a:solidFill>
              <a:effectLst>
                <a:outerShdw blurRad="38100" dist="19050" dir="2700000" algn="tl" rotWithShape="0">
                  <a:schemeClr val="dk1">
                    <a:alpha val="40000"/>
                  </a:schemeClr>
                </a:outerShdw>
              </a:effectLst>
            </a:rPr>
            <a:t>(art. 49 RGPD)</a:t>
          </a:r>
        </a:p>
      </dsp:txBody>
      <dsp:txXfrm rot="-10800000">
        <a:off x="2321273" y="2469091"/>
        <a:ext cx="2235300" cy="1234545"/>
      </dsp:txXfrm>
    </dsp:sp>
    <dsp:sp modelId="{ED041025-5FB5-4716-8AD5-D5A5BA988D48}">
      <dsp:nvSpPr>
        <dsp:cNvPr id="0" name=""/>
        <dsp:cNvSpPr/>
      </dsp:nvSpPr>
      <dsp:spPr>
        <a:xfrm rot="10800000">
          <a:off x="2579192" y="3703637"/>
          <a:ext cx="1719461" cy="1234545"/>
        </a:xfrm>
        <a:prstGeom prst="trapezoid">
          <a:avLst>
            <a:gd name="adj" fmla="val 69639"/>
          </a:avLst>
        </a:prstGeom>
        <a:solidFill>
          <a:schemeClr val="accent4">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s-ES" sz="2200" b="0" kern="1200" cap="none" spc="0" dirty="0">
              <a:ln w="0"/>
              <a:solidFill>
                <a:schemeClr val="bg1"/>
              </a:solidFill>
              <a:effectLst>
                <a:outerShdw blurRad="38100" dist="19050" dir="2700000" algn="tl" rotWithShape="0">
                  <a:schemeClr val="dk1">
                    <a:alpha val="40000"/>
                  </a:schemeClr>
                </a:outerShdw>
              </a:effectLst>
            </a:rPr>
            <a:t>Intereses imperiosos</a:t>
          </a:r>
          <a:br>
            <a:rPr lang="es-ES" sz="2200" b="0" kern="1200" cap="none" spc="0" dirty="0">
              <a:ln w="0"/>
              <a:solidFill>
                <a:schemeClr val="bg1"/>
              </a:solidFill>
              <a:effectLst>
                <a:outerShdw blurRad="38100" dist="19050" dir="2700000" algn="tl" rotWithShape="0">
                  <a:schemeClr val="dk1">
                    <a:alpha val="40000"/>
                  </a:schemeClr>
                </a:outerShdw>
              </a:effectLst>
            </a:rPr>
          </a:br>
          <a:r>
            <a:rPr lang="es-ES" sz="2200" b="0" kern="1200" cap="none" spc="0" dirty="0">
              <a:ln w="0"/>
              <a:solidFill>
                <a:schemeClr val="bg1"/>
              </a:solidFill>
              <a:effectLst>
                <a:outerShdw blurRad="38100" dist="19050" dir="2700000" algn="tl" rotWithShape="0">
                  <a:schemeClr val="dk1">
                    <a:alpha val="40000"/>
                  </a:schemeClr>
                </a:outerShdw>
              </a:effectLst>
            </a:rPr>
            <a:t>(art. 49 RGPD)</a:t>
          </a:r>
        </a:p>
      </dsp:txBody>
      <dsp:txXfrm rot="-10800000">
        <a:off x="2579192" y="3703637"/>
        <a:ext cx="1719461" cy="12345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53430-5D26-4292-9337-6F0EEB100FC3}">
      <dsp:nvSpPr>
        <dsp:cNvPr id="0" name=""/>
        <dsp:cNvSpPr/>
      </dsp:nvSpPr>
      <dsp:spPr>
        <a:xfrm>
          <a:off x="0" y="3605412"/>
          <a:ext cx="45732" cy="45732"/>
        </a:xfrm>
        <a:prstGeom prst="ellipse">
          <a:avLst/>
        </a:prstGeom>
        <a:solidFill>
          <a:schemeClr val="bg2"/>
        </a:solidFill>
        <a:ln w="15875" cap="rnd" cmpd="sng" algn="ctr">
          <a:solidFill>
            <a:schemeClr val="bg2"/>
          </a:solidFill>
          <a:prstDash val="solid"/>
        </a:ln>
        <a:effectLst/>
      </dsp:spPr>
      <dsp:style>
        <a:lnRef idx="2">
          <a:scrgbClr r="0" g="0" b="0"/>
        </a:lnRef>
        <a:fillRef idx="1">
          <a:scrgbClr r="0" g="0" b="0"/>
        </a:fillRef>
        <a:effectRef idx="0">
          <a:scrgbClr r="0" g="0" b="0"/>
        </a:effectRef>
        <a:fontRef idx="minor"/>
      </dsp:style>
    </dsp:sp>
    <dsp:sp modelId="{B21DDC03-1A34-42DF-BF24-FEE4B11ECA86}">
      <dsp:nvSpPr>
        <dsp:cNvPr id="0" name=""/>
        <dsp:cNvSpPr/>
      </dsp:nvSpPr>
      <dsp:spPr>
        <a:xfrm>
          <a:off x="6680649" y="2846819"/>
          <a:ext cx="3143834" cy="162103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2889250">
            <a:lnSpc>
              <a:spcPct val="90000"/>
            </a:lnSpc>
            <a:spcBef>
              <a:spcPct val="0"/>
            </a:spcBef>
            <a:spcAft>
              <a:spcPct val="35000"/>
            </a:spcAft>
            <a:buNone/>
          </a:pPr>
          <a:r>
            <a:rPr lang="es-ES" sz="6500" kern="1200" dirty="0">
              <a:solidFill>
                <a:srgbClr val="CBCECF"/>
              </a:solidFill>
            </a:rPr>
            <a:t>.</a:t>
          </a:r>
        </a:p>
      </dsp:txBody>
      <dsp:txXfrm>
        <a:off x="6680649" y="2846819"/>
        <a:ext cx="3143834" cy="162103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E10FD-4AA6-445E-BFF8-664154986155}" type="datetimeFigureOut">
              <a:rPr lang="es-ES" smtClean="0"/>
              <a:t>29/01/2020</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BB4203-DF31-483F-97C6-976B4B632762}" type="slidenum">
              <a:rPr lang="es-ES" smtClean="0"/>
              <a:t>‹Nº›</a:t>
            </a:fld>
            <a:endParaRPr lang="es-ES" dirty="0"/>
          </a:p>
        </p:txBody>
      </p:sp>
    </p:spTree>
    <p:extLst>
      <p:ext uri="{BB962C8B-B14F-4D97-AF65-F5344CB8AC3E}">
        <p14:creationId xmlns:p14="http://schemas.microsoft.com/office/powerpoint/2010/main" val="350490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74253553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6FA2B21-3FCD-4721-B95C-427943F61125}" type="datetime1">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9821934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80886704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2046112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1667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262480762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71281496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5045024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264190037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52549608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6FA2B21-3FCD-4721-B95C-427943F61125}" type="datetime1">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97444310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3530332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66837201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82126599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61247469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6FA2B21-3FCD-4721-B95C-427943F61125}" type="datetime1">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22185783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6FA2B21-3FCD-4721-B95C-427943F61125}" type="datetime1">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58526665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6FA2B21-3FCD-4721-B95C-427943F61125}" type="datetime1">
              <a:rPr lang="en-US" smtClean="0"/>
              <a:t>1/29/2020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0220364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hyperlink" Target="http://www.linkedin.com/in/jose-manuel-canedo-ribas/" TargetMode="External"/><Relationship Id="rId7" Type="http://schemas.openxmlformats.org/officeDocument/2006/relationships/diagramLayout" Target="../diagrams/layout2.xml"/><Relationship Id="rId12" Type="http://schemas.openxmlformats.org/officeDocument/2006/relationships/hyperlink" Target="http://www.electoresalhaurin.com/participa-contacto/contacta/" TargetMode="External"/><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diagramData" Target="../diagrams/data2.xml"/><Relationship Id="rId11" Type="http://schemas.openxmlformats.org/officeDocument/2006/relationships/image" Target="../media/image19.png"/><Relationship Id="rId5" Type="http://schemas.openxmlformats.org/officeDocument/2006/relationships/image" Target="../media/image18.png"/><Relationship Id="rId10" Type="http://schemas.microsoft.com/office/2007/relationships/diagramDrawing" Target="../diagrams/drawing2.xml"/><Relationship Id="rId4" Type="http://schemas.openxmlformats.org/officeDocument/2006/relationships/hyperlink" Target="mailto:jcanedo@binauramonlex.com" TargetMode="External"/><Relationship Id="rId9" Type="http://schemas.openxmlformats.org/officeDocument/2006/relationships/diagramColors" Target="../diagrams/colors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Imagen que contiene circuito&#10;&#10;Descripción generada automáticamente">
            <a:extLst>
              <a:ext uri="{FF2B5EF4-FFF2-40B4-BE49-F238E27FC236}">
                <a16:creationId xmlns:a16="http://schemas.microsoft.com/office/drawing/2014/main" id="{8F5F2D2D-EEF5-4DA8-B9E8-D982082CC3C0}"/>
              </a:ext>
            </a:extLst>
          </p:cNvPr>
          <p:cNvPicPr>
            <a:picLocks noChangeAspect="1"/>
          </p:cNvPicPr>
          <p:nvPr/>
        </p:nvPicPr>
        <p:blipFill rotWithShape="1">
          <a:blip r:embed="rId2"/>
          <a:srcRect t="6448" b="10526"/>
          <a:stretch/>
        </p:blipFill>
        <p:spPr>
          <a:xfrm>
            <a:off x="21" y="10"/>
            <a:ext cx="12191979" cy="6857990"/>
          </a:xfrm>
          <a:prstGeom prst="rect">
            <a:avLst/>
          </a:prstGeom>
        </p:spPr>
      </p:pic>
      <p:sp>
        <p:nvSpPr>
          <p:cNvPr id="2" name="Título 1">
            <a:extLst>
              <a:ext uri="{FF2B5EF4-FFF2-40B4-BE49-F238E27FC236}">
                <a16:creationId xmlns:a16="http://schemas.microsoft.com/office/drawing/2014/main" id="{F93590CE-8012-4006-B394-7DE6737E1D6C}"/>
              </a:ext>
            </a:extLst>
          </p:cNvPr>
          <p:cNvSpPr>
            <a:spLocks noGrp="1"/>
          </p:cNvSpPr>
          <p:nvPr>
            <p:ph type="ctrTitle"/>
          </p:nvPr>
        </p:nvSpPr>
        <p:spPr>
          <a:xfrm>
            <a:off x="1033708" y="2751428"/>
            <a:ext cx="10124583" cy="1539727"/>
          </a:xfrm>
        </p:spPr>
        <p:txBody>
          <a:bodyPr>
            <a:noAutofit/>
          </a:bodyPr>
          <a:lstStyle/>
          <a:p>
            <a:pPr algn="ctr"/>
            <a:r>
              <a:rPr lang="es-ES" sz="4800" dirty="0">
                <a:ln w="6350" cmpd="sng">
                  <a:solidFill>
                    <a:schemeClr val="tx1"/>
                  </a:solidFill>
                </a:ln>
                <a:solidFill>
                  <a:schemeClr val="bg1">
                    <a:lumMod val="95000"/>
                  </a:schemeClr>
                </a:solidFill>
              </a:rPr>
              <a:t>Protección de datos  Brexit y Europa:</a:t>
            </a:r>
            <a:br>
              <a:rPr lang="es-ES" sz="4800" dirty="0">
                <a:ln w="6350" cmpd="sng">
                  <a:solidFill>
                    <a:schemeClr val="tx1"/>
                  </a:solidFill>
                </a:ln>
                <a:solidFill>
                  <a:schemeClr val="bg1">
                    <a:lumMod val="95000"/>
                  </a:schemeClr>
                </a:solidFill>
              </a:rPr>
            </a:br>
            <a:r>
              <a:rPr lang="es-ES" sz="4800" i="1" dirty="0">
                <a:ln w="6350" cmpd="sng">
                  <a:solidFill>
                    <a:schemeClr val="tx1"/>
                  </a:solidFill>
                </a:ln>
                <a:solidFill>
                  <a:schemeClr val="bg1">
                    <a:lumMod val="95000"/>
                  </a:schemeClr>
                </a:solidFill>
              </a:rPr>
              <a:t>What is going on!?</a:t>
            </a:r>
            <a:endParaRPr lang="es-ES" sz="4400" i="1" dirty="0">
              <a:ln w="6350" cmpd="sng">
                <a:solidFill>
                  <a:schemeClr val="tx1"/>
                </a:solidFill>
              </a:ln>
              <a:solidFill>
                <a:schemeClr val="bg1">
                  <a:lumMod val="95000"/>
                </a:schemeClr>
              </a:solidFill>
            </a:endParaRPr>
          </a:p>
        </p:txBody>
      </p:sp>
    </p:spTree>
    <p:extLst>
      <p:ext uri="{BB962C8B-B14F-4D97-AF65-F5344CB8AC3E}">
        <p14:creationId xmlns:p14="http://schemas.microsoft.com/office/powerpoint/2010/main" val="5703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2572278" y="3107869"/>
            <a:ext cx="7277234" cy="642261"/>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ES" dirty="0"/>
              <a:t>Muchas gracias por su atención</a:t>
            </a:r>
          </a:p>
        </p:txBody>
      </p:sp>
    </p:spTree>
    <p:extLst>
      <p:ext uri="{BB962C8B-B14F-4D97-AF65-F5344CB8AC3E}">
        <p14:creationId xmlns:p14="http://schemas.microsoft.com/office/powerpoint/2010/main" val="94715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3"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7" name="Rectangle 16">
            <a:extLst>
              <a:ext uri="{FF2B5EF4-FFF2-40B4-BE49-F238E27FC236}">
                <a16:creationId xmlns:a16="http://schemas.microsoft.com/office/drawing/2014/main" id="{384E03DA-B800-46E1-AF36-59DF74A4B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 name="Rectangle 18">
            <a:extLst>
              <a:ext uri="{FF2B5EF4-FFF2-40B4-BE49-F238E27FC236}">
                <a16:creationId xmlns:a16="http://schemas.microsoft.com/office/drawing/2014/main" id="{D7A9900B-CB87-464C-884A-B15D70B64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4" name="Título 3">
            <a:extLst>
              <a:ext uri="{FF2B5EF4-FFF2-40B4-BE49-F238E27FC236}">
                <a16:creationId xmlns:a16="http://schemas.microsoft.com/office/drawing/2014/main" id="{2BC72D90-90FC-4BBF-922B-B10300106361}"/>
              </a:ext>
            </a:extLst>
          </p:cNvPr>
          <p:cNvSpPr>
            <a:spLocks noGrp="1"/>
          </p:cNvSpPr>
          <p:nvPr>
            <p:ph type="title"/>
          </p:nvPr>
        </p:nvSpPr>
        <p:spPr>
          <a:xfrm>
            <a:off x="792482" y="821265"/>
            <a:ext cx="6979918" cy="5222117"/>
          </a:xfrm>
        </p:spPr>
        <p:txBody>
          <a:bodyPr vert="horz" lIns="91440" tIns="45720" rIns="91440" bIns="45720" rtlCol="0" anchor="ctr">
            <a:normAutofit/>
          </a:bodyPr>
          <a:lstStyle/>
          <a:p>
            <a:pPr>
              <a:lnSpc>
                <a:spcPct val="150000"/>
              </a:lnSpc>
              <a:spcBef>
                <a:spcPts val="1800"/>
              </a:spcBef>
              <a:spcAft>
                <a:spcPts val="1800"/>
              </a:spcAft>
            </a:pPr>
            <a:r>
              <a:rPr lang="en-US" sz="4400" dirty="0">
                <a:solidFill>
                  <a:srgbClr val="0070C0"/>
                </a:solidFill>
                <a:effectLst>
                  <a:outerShdw blurRad="38100" dist="38100" dir="2700000" algn="tl">
                    <a:srgbClr val="000000">
                      <a:alpha val="43137"/>
                    </a:srgbClr>
                  </a:outerShdw>
                </a:effectLst>
              </a:rPr>
              <a:t>José Manuel Cañedo Ribas</a:t>
            </a:r>
            <a:br>
              <a:rPr lang="en-US" sz="4800" dirty="0"/>
            </a:br>
            <a:r>
              <a:rPr lang="en-US" sz="2000" dirty="0">
                <a:hlinkClick r:id="rId3"/>
              </a:rPr>
              <a:t>linkedin.com/in/jose-manuel-canedo-ribas/</a:t>
            </a:r>
            <a:br>
              <a:rPr lang="en-US" sz="2000" dirty="0"/>
            </a:br>
            <a:r>
              <a:rPr lang="en-US" sz="2000" dirty="0">
                <a:hlinkClick r:id="rId4"/>
              </a:rPr>
              <a:t>jcanedo@binauramonlex.com</a:t>
            </a:r>
            <a:r>
              <a:rPr lang="en-US" sz="2000" dirty="0"/>
              <a:t> </a:t>
            </a:r>
            <a:br>
              <a:rPr lang="en-US" sz="2000" dirty="0"/>
            </a:br>
            <a:r>
              <a:rPr lang="en-US" sz="2000" dirty="0"/>
              <a:t> </a:t>
            </a:r>
            <a:endParaRPr lang="en-US" sz="4800" dirty="0"/>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type="body" idx="1"/>
          </p:nvPr>
        </p:nvSpPr>
        <p:spPr>
          <a:xfrm>
            <a:off x="8392885" y="821265"/>
            <a:ext cx="2950028" cy="5222117"/>
          </a:xfrm>
        </p:spPr>
        <p:txBody>
          <a:bodyPr vert="horz" lIns="91440" tIns="45720" rIns="91440" bIns="45720" rtlCol="0" anchor="ctr">
            <a:normAutofit/>
          </a:bodyPr>
          <a:lstStyle/>
          <a:p>
            <a:pPr algn="l"/>
            <a:endParaRPr lang="en-US" sz="2100" dirty="0"/>
          </a:p>
          <a:p>
            <a:pPr algn="l"/>
            <a:endParaRPr lang="en-US" sz="2100" dirty="0"/>
          </a:p>
        </p:txBody>
      </p:sp>
      <p:cxnSp>
        <p:nvCxnSpPr>
          <p:cNvPr id="21" name="Straight Connector 20">
            <a:extLst>
              <a:ext uri="{FF2B5EF4-FFF2-40B4-BE49-F238E27FC236}">
                <a16:creationId xmlns:a16="http://schemas.microsoft.com/office/drawing/2014/main" id="{2095369B-D528-438E-80C9-A093047670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1624"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16EDDE21-E475-4AAC-9053-F558579B17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6099" y="3344224"/>
            <a:ext cx="386080" cy="3860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9" name="Diagrama 28">
            <a:extLst>
              <a:ext uri="{FF2B5EF4-FFF2-40B4-BE49-F238E27FC236}">
                <a16:creationId xmlns:a16="http://schemas.microsoft.com/office/drawing/2014/main" id="{B3CC4636-D69C-4D17-BABE-A7837E13FD68}"/>
              </a:ext>
            </a:extLst>
          </p:cNvPr>
          <p:cNvGraphicFramePr/>
          <p:nvPr>
            <p:extLst>
              <p:ext uri="{D42A27DB-BD31-4B8C-83A1-F6EECF244321}">
                <p14:modId xmlns:p14="http://schemas.microsoft.com/office/powerpoint/2010/main" val="2197981413"/>
              </p:ext>
            </p:extLst>
          </p:nvPr>
        </p:nvGraphicFramePr>
        <p:xfrm>
          <a:off x="7590001" y="1260108"/>
          <a:ext cx="9824484" cy="50768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Imagen 5" descr="Imagen que contiene firmar, señal, dibujo, cuarto&#10;&#10;Descripción generada automáticamente">
            <a:extLst>
              <a:ext uri="{FF2B5EF4-FFF2-40B4-BE49-F238E27FC236}">
                <a16:creationId xmlns:a16="http://schemas.microsoft.com/office/drawing/2014/main" id="{7002AB5A-48A9-47D2-808F-1F7677B118AC}"/>
              </a:ext>
            </a:extLst>
          </p:cNvPr>
          <p:cNvPicPr>
            <a:picLocks noChangeAspect="1"/>
          </p:cNvPicPr>
          <p:nvPr/>
        </p:nvPicPr>
        <p:blipFill>
          <a:blip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3800161" y="3730304"/>
            <a:ext cx="591774" cy="595146"/>
          </a:xfrm>
          <a:prstGeom prst="rect">
            <a:avLst/>
          </a:prstGeom>
        </p:spPr>
      </p:pic>
    </p:spTree>
    <p:extLst>
      <p:ext uri="{BB962C8B-B14F-4D97-AF65-F5344CB8AC3E}">
        <p14:creationId xmlns:p14="http://schemas.microsoft.com/office/powerpoint/2010/main" val="353322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Introducción</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4412974"/>
          </a:xfrm>
        </p:spPr>
        <p:txBody>
          <a:bodyPr>
            <a:normAutofit fontScale="62500" lnSpcReduction="20000"/>
          </a:bodyPr>
          <a:lstStyle/>
          <a:p>
            <a:pPr algn="just"/>
            <a:r>
              <a:rPr lang="es-ES" dirty="0"/>
              <a:t>Normativa europea sobre Protección de Datos: </a:t>
            </a:r>
            <a:r>
              <a:rPr lang="es-ES" b="1" dirty="0"/>
              <a:t>Reglamento (UE) 2016/679 del Parlamento Europeo y del Consejo, de 27 de abril de 2016, relativo a la protección de las personas físicas en lo que respecta al tratamiento de datos personales y a la libre circulación de estos datos y por el que se deroga la Directiva 95/46/CE</a:t>
            </a:r>
            <a:r>
              <a:rPr lang="es-ES" dirty="0"/>
              <a:t>, también conocido como Reglamento General de Protección de Datos o por su forma abreviada RGPD o GDPR (por sus siglas en inglés).</a:t>
            </a:r>
          </a:p>
          <a:p>
            <a:pPr algn="just"/>
            <a:r>
              <a:rPr lang="es-ES" dirty="0"/>
              <a:t>Objetivos:</a:t>
            </a:r>
          </a:p>
          <a:p>
            <a:pPr lvl="1" algn="just"/>
            <a:r>
              <a:rPr lang="es-ES" dirty="0"/>
              <a:t>Armonizar normativa europea en materia de protección de datos;</a:t>
            </a:r>
          </a:p>
          <a:p>
            <a:pPr lvl="1" algn="just"/>
            <a:r>
              <a:rPr lang="es-ES" dirty="0"/>
              <a:t>Garantizar el derecho fundamental de protección de datos;</a:t>
            </a:r>
          </a:p>
          <a:p>
            <a:pPr lvl="1" algn="just"/>
            <a:r>
              <a:rPr lang="es-ES" dirty="0"/>
              <a:t>Proteger los derechos y libertades fundamentales de las personas físicas;</a:t>
            </a:r>
          </a:p>
          <a:p>
            <a:pPr lvl="1" algn="just"/>
            <a:r>
              <a:rPr lang="es-ES" dirty="0"/>
              <a:t>Permitir la libre circulación de los datos personales en la Unión Europea.</a:t>
            </a:r>
          </a:p>
          <a:p>
            <a:pPr algn="just"/>
            <a:r>
              <a:rPr lang="es-ES" dirty="0"/>
              <a:t>Realidad actual:</a:t>
            </a:r>
          </a:p>
          <a:p>
            <a:pPr lvl="1" algn="just"/>
            <a:r>
              <a:rPr lang="es-ES" dirty="0"/>
              <a:t>Expansión del comercio y cooperación internacional + Avance de la tecnología = 	Aumento del flujo de datos fuera de la UE.</a:t>
            </a:r>
          </a:p>
          <a:p>
            <a:pPr algn="just"/>
            <a:r>
              <a:rPr lang="es-ES" dirty="0"/>
              <a:t>¿Solución?</a:t>
            </a:r>
          </a:p>
          <a:p>
            <a:pPr marL="914400" lvl="1" indent="-457200" algn="just">
              <a:buFont typeface="+mj-lt"/>
              <a:buAutoNum type="arabicPeriod"/>
            </a:pPr>
            <a:r>
              <a:rPr lang="es-ES" dirty="0"/>
              <a:t>Art. 3 RGPD: Exigir a entidades de terceros países ajenos al Espacio Económico Europeo la aplicación del RGPD si:</a:t>
            </a:r>
          </a:p>
          <a:p>
            <a:pPr lvl="2" algn="just"/>
            <a:r>
              <a:rPr lang="es-ES" dirty="0"/>
              <a:t>Ofertan bienes o servicios a ciudadanos de la UE (aunque no medie pago);</a:t>
            </a:r>
          </a:p>
          <a:p>
            <a:pPr lvl="2" algn="just"/>
            <a:r>
              <a:rPr lang="es-ES" dirty="0"/>
              <a:t>control del comportamiento de interesados europeos, en la medida en que este tenga lugar en la Unión.</a:t>
            </a:r>
          </a:p>
          <a:p>
            <a:pPr marL="914400" lvl="1" indent="-457200" algn="just">
              <a:buFont typeface="+mj-lt"/>
              <a:buAutoNum type="arabicPeriod"/>
            </a:pPr>
            <a:r>
              <a:rPr lang="es-ES" dirty="0"/>
              <a:t>Capítulo V RGPD (arts. 44 a 50): Crear una serie de reglas para las transferencias internacionales de datos.</a:t>
            </a:r>
          </a:p>
        </p:txBody>
      </p:sp>
      <p:sp>
        <p:nvSpPr>
          <p:cNvPr id="4" name="Flecha: hacia abajo 3">
            <a:extLst>
              <a:ext uri="{FF2B5EF4-FFF2-40B4-BE49-F238E27FC236}">
                <a16:creationId xmlns:a16="http://schemas.microsoft.com/office/drawing/2014/main" id="{D0C59FB1-41FC-489B-8893-7C37033A8C60}"/>
              </a:ext>
            </a:extLst>
          </p:cNvPr>
          <p:cNvSpPr/>
          <p:nvPr/>
        </p:nvSpPr>
        <p:spPr>
          <a:xfrm rot="10800000">
            <a:off x="7801761" y="4026716"/>
            <a:ext cx="125834" cy="234891"/>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70077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Reino Unido, ¿Europa o no?</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4412974"/>
          </a:xfrm>
        </p:spPr>
        <p:txBody>
          <a:bodyPr>
            <a:normAutofit fontScale="85000" lnSpcReduction="10000"/>
          </a:bodyPr>
          <a:lstStyle/>
          <a:p>
            <a:pPr algn="just"/>
            <a:r>
              <a:rPr lang="es-ES" dirty="0"/>
              <a:t>Reglamento General de Protección de Datos aplicable desde el 25 de mayo de 2018.</a:t>
            </a:r>
          </a:p>
          <a:p>
            <a:pPr algn="just"/>
            <a:r>
              <a:rPr lang="es-ES" b="1" u="sng" dirty="0"/>
              <a:t>Hasta la fecha</a:t>
            </a:r>
            <a:r>
              <a:rPr lang="es-ES" dirty="0"/>
              <a:t> Reino Unido formaba parte de la Unión Europea, por lo que el RGPD era de aplicación en territorio británico.</a:t>
            </a:r>
          </a:p>
          <a:p>
            <a:pPr algn="just"/>
            <a:r>
              <a:rPr lang="es-ES" b="1" u="sng" dirty="0"/>
              <a:t>Tras el 31 de febrero de 2020:</a:t>
            </a:r>
            <a:r>
              <a:rPr lang="es-ES" dirty="0"/>
              <a:t> Reino Unido seguirá siendo plenamente aplicable el RGPD.</a:t>
            </a:r>
          </a:p>
          <a:p>
            <a:pPr algn="just"/>
            <a:r>
              <a:rPr lang="es-ES" b="1" u="sng" dirty="0"/>
              <a:t>Tras el 31 de diciembre de 2020:</a:t>
            </a:r>
            <a:r>
              <a:rPr lang="es-ES" dirty="0"/>
              <a:t> Dependerá de cada caso:</a:t>
            </a:r>
            <a:endParaRPr lang="es-ES" b="1" u="sng" dirty="0"/>
          </a:p>
          <a:p>
            <a:pPr lvl="1" algn="just"/>
            <a:r>
              <a:rPr lang="es-ES" b="1" u="sng" dirty="0"/>
              <a:t>¿Hay prorroga?:</a:t>
            </a:r>
            <a:r>
              <a:rPr lang="es-ES" dirty="0"/>
              <a:t> Salvo acuerdo en contrario, el RGPD podrá seguirse aplicando, como mucho, hasta el 31 de diciembre de 2022 (misma situación que tras el 31/01/2020).</a:t>
            </a:r>
          </a:p>
          <a:p>
            <a:pPr lvl="1" algn="just"/>
            <a:r>
              <a:rPr lang="es-ES" b="1" u="sng" dirty="0"/>
              <a:t>¿Hay acuerdo?:</a:t>
            </a:r>
            <a:r>
              <a:rPr lang="es-ES" dirty="0"/>
              <a:t> Habrá que ver qué acuerdo se ha alcanzado. Alta probabilidad de que la Comisión Europea lo considere como un estado que dispone un nivel adecuado para la protección de datos (art. 45 RGPD).</a:t>
            </a:r>
          </a:p>
          <a:p>
            <a:pPr lvl="1" algn="just"/>
            <a:r>
              <a:rPr lang="es-ES" b="1" u="sng" dirty="0"/>
              <a:t>¿No hay acuerdo?:</a:t>
            </a:r>
            <a:r>
              <a:rPr lang="es-ES" dirty="0"/>
              <a:t> Deberán aplicarse el resto de reglas del Capítulo V RGPD sobre transferencias internacionales.</a:t>
            </a:r>
            <a:endParaRPr lang="es-ES" b="1" u="sng" dirty="0"/>
          </a:p>
        </p:txBody>
      </p:sp>
    </p:spTree>
    <p:extLst>
      <p:ext uri="{BB962C8B-B14F-4D97-AF65-F5344CB8AC3E}">
        <p14:creationId xmlns:p14="http://schemas.microsoft.com/office/powerpoint/2010/main" val="106435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Doble perspectiva: UK-Europa y Europa-UK</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4412974"/>
          </a:xfrm>
        </p:spPr>
        <p:txBody>
          <a:bodyPr>
            <a:normAutofit fontScale="77500" lnSpcReduction="20000"/>
          </a:bodyPr>
          <a:lstStyle/>
          <a:p>
            <a:pPr algn="just"/>
            <a:r>
              <a:rPr lang="es-ES" dirty="0"/>
              <a:t>Actualmente: el flujo de datos UK-Europa y Europa-UK no es transferencia internacional.</a:t>
            </a:r>
          </a:p>
          <a:p>
            <a:pPr marL="0" indent="0" algn="just">
              <a:buNone/>
            </a:pPr>
            <a:endParaRPr lang="es-ES" dirty="0"/>
          </a:p>
          <a:p>
            <a:pPr marL="0" indent="0" algn="ctr">
              <a:buNone/>
            </a:pPr>
            <a:r>
              <a:rPr lang="es-ES" b="1" dirty="0"/>
              <a:t>¿Tras el 31/12/2020?</a:t>
            </a:r>
          </a:p>
          <a:p>
            <a:pPr marL="0" indent="0" algn="ctr">
              <a:buNone/>
            </a:pPr>
            <a:endParaRPr lang="es-ES" b="1" dirty="0"/>
          </a:p>
          <a:p>
            <a:pPr algn="just"/>
            <a:r>
              <a:rPr lang="es-ES" b="1" u="sng" dirty="0"/>
              <a:t>Relaciones desde el entidades británicas a entidades europeas:</a:t>
            </a:r>
            <a:endParaRPr lang="es-ES" dirty="0"/>
          </a:p>
          <a:p>
            <a:pPr lvl="1" algn="just"/>
            <a:r>
              <a:rPr lang="es-ES" u="sng" dirty="0"/>
              <a:t>Artículo 3 RGPD (ámbito de aplicación):</a:t>
            </a:r>
            <a:r>
              <a:rPr lang="es-ES" dirty="0"/>
              <a:t> Será de aplicación el RGPD a aquellas Entidades que:</a:t>
            </a:r>
          </a:p>
          <a:p>
            <a:pPr lvl="2" algn="just"/>
            <a:r>
              <a:rPr lang="es-ES" dirty="0"/>
              <a:t>Ofertan bienes o servicios a ciudadanos de la UE (aunque no medie pago);</a:t>
            </a:r>
          </a:p>
          <a:p>
            <a:pPr lvl="2" algn="just"/>
            <a:r>
              <a:rPr lang="es-ES" dirty="0"/>
              <a:t>Control del comportamiento de interesados europeos, en la medida en que este tenga lugar en la Unión.</a:t>
            </a:r>
          </a:p>
          <a:p>
            <a:pPr lvl="1" algn="just"/>
            <a:r>
              <a:rPr lang="es-ES" dirty="0"/>
              <a:t>En el resto de casos, para la entidad extranjera le será de aplicación su norma interna. En el caso del Reino Unido, actualmente su norma interna es la Data Protection Act de 2018 (complementaria al RGPD).</a:t>
            </a:r>
          </a:p>
          <a:p>
            <a:pPr algn="just"/>
            <a:r>
              <a:rPr lang="es-ES" b="1" u="sng" dirty="0"/>
              <a:t>Transferencias desde Europa a Reino Unido:</a:t>
            </a:r>
          </a:p>
          <a:p>
            <a:pPr lvl="1" algn="just"/>
            <a:r>
              <a:rPr lang="es-ES" dirty="0"/>
              <a:t>El Reino Unido = Tercer país (ajeno al EEE) = Aplicación de las reglas para el tratamiento internacional de los datos del Capítulo V RGPD (arts. 44 a 50).</a:t>
            </a:r>
          </a:p>
        </p:txBody>
      </p:sp>
    </p:spTree>
    <p:extLst>
      <p:ext uri="{BB962C8B-B14F-4D97-AF65-F5344CB8AC3E}">
        <p14:creationId xmlns:p14="http://schemas.microsoft.com/office/powerpoint/2010/main" val="404108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800" dirty="0"/>
              <a:t>¿Cuáles son las reglas sobre Transferencias Internacionales?</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4412974"/>
          </a:xfrm>
        </p:spPr>
        <p:txBody>
          <a:bodyPr anchor="t">
            <a:normAutofit/>
          </a:bodyPr>
          <a:lstStyle/>
          <a:p>
            <a:pPr algn="just"/>
            <a:r>
              <a:rPr lang="es-ES" sz="2000" dirty="0"/>
              <a:t>Capítulo V RGPD (artículos 44 a 50). Transferencias de más a menos permisivas:</a:t>
            </a:r>
          </a:p>
          <a:p>
            <a:pPr lvl="1" algn="just"/>
            <a:endParaRPr lang="es-ES" dirty="0"/>
          </a:p>
        </p:txBody>
      </p:sp>
      <p:graphicFrame>
        <p:nvGraphicFramePr>
          <p:cNvPr id="12" name="Diagrama 11">
            <a:extLst>
              <a:ext uri="{FF2B5EF4-FFF2-40B4-BE49-F238E27FC236}">
                <a16:creationId xmlns:a16="http://schemas.microsoft.com/office/drawing/2014/main" id="{FB292B5B-77FE-4D1A-9154-E267E2AEB467}"/>
              </a:ext>
            </a:extLst>
          </p:cNvPr>
          <p:cNvGraphicFramePr/>
          <p:nvPr>
            <p:extLst>
              <p:ext uri="{D42A27DB-BD31-4B8C-83A1-F6EECF244321}">
                <p14:modId xmlns:p14="http://schemas.microsoft.com/office/powerpoint/2010/main" val="3604685400"/>
              </p:ext>
            </p:extLst>
          </p:nvPr>
        </p:nvGraphicFramePr>
        <p:xfrm>
          <a:off x="3054742" y="1838325"/>
          <a:ext cx="6877847" cy="4938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28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¿Cómo pintan las cosas? (Parte I)</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2297661"/>
          </a:xfrm>
        </p:spPr>
        <p:txBody>
          <a:bodyPr>
            <a:normAutofit lnSpcReduction="10000"/>
          </a:bodyPr>
          <a:lstStyle/>
          <a:p>
            <a:pPr algn="just"/>
            <a:r>
              <a:rPr lang="es-ES" sz="2000" b="1" u="sng" dirty="0"/>
              <a:t>Grupo de Trabajo para las Relaciones con el Reino Unido o Task Force for Relations with the United Kingdom (UKTF):</a:t>
            </a:r>
            <a:r>
              <a:rPr lang="es-ES" sz="2000" dirty="0"/>
              <a:t> Institución creada ad hoc para tratar cuestiones estratégicas, operativas, jurídicas y financieras relacionadas con la retirada del Reino Unido y su futura relación con la Unión Europea, entre ellas flujo de datos personales.</a:t>
            </a:r>
          </a:p>
          <a:p>
            <a:pPr algn="just"/>
            <a:r>
              <a:rPr lang="es-ES" sz="2000" b="1" u="sng" dirty="0"/>
              <a:t>¿Intenciones?</a:t>
            </a:r>
            <a:r>
              <a:rPr lang="es-ES" sz="2000" dirty="0"/>
              <a:t> Llegar a un acuerdo para que la Comisión Europea reconozca al Reino Unido como territorio con nivel adecuado de protección de datos (sistema más permisivo para transferencias internacionales desde la UE a terceros países).</a:t>
            </a:r>
            <a:endParaRPr lang="es-ES" dirty="0"/>
          </a:p>
        </p:txBody>
      </p:sp>
      <p:pic>
        <p:nvPicPr>
          <p:cNvPr id="5" name="Imagen 4" descr="Captura de pantalla de un celular con texto&#10;&#10;Descripción generada automáticamente">
            <a:extLst>
              <a:ext uri="{FF2B5EF4-FFF2-40B4-BE49-F238E27FC236}">
                <a16:creationId xmlns:a16="http://schemas.microsoft.com/office/drawing/2014/main" id="{F39E7F44-04C7-4672-94B7-620C236E23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5237" y="3593592"/>
            <a:ext cx="6381495" cy="3142787"/>
          </a:xfrm>
          <a:prstGeom prst="rect">
            <a:avLst/>
          </a:prstGeom>
        </p:spPr>
      </p:pic>
    </p:spTree>
    <p:extLst>
      <p:ext uri="{BB962C8B-B14F-4D97-AF65-F5344CB8AC3E}">
        <p14:creationId xmlns:p14="http://schemas.microsoft.com/office/powerpoint/2010/main" val="220137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Actuales territorios con decisión de adecuación</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4412974"/>
          </a:xfrm>
        </p:spPr>
        <p:txBody>
          <a:bodyPr>
            <a:normAutofit fontScale="55000" lnSpcReduction="20000"/>
          </a:bodyPr>
          <a:lstStyle/>
          <a:p>
            <a:pPr algn="just"/>
            <a:r>
              <a:rPr lang="es-ES" u="sng" dirty="0"/>
              <a:t>Decisión de adecuación (art. 45 RGPD):</a:t>
            </a:r>
            <a:r>
              <a:rPr lang="es-ES" dirty="0"/>
              <a:t> </a:t>
            </a:r>
          </a:p>
          <a:p>
            <a:pPr lvl="1" algn="just"/>
            <a:r>
              <a:rPr lang="es-ES" dirty="0"/>
              <a:t>Envío de datos personales a terceros países, territorios o varios sectores específicos de ese país y organización internacional fuera del EEE.</a:t>
            </a:r>
          </a:p>
          <a:p>
            <a:pPr lvl="1" algn="just"/>
            <a:r>
              <a:rPr lang="es-ES" dirty="0"/>
              <a:t>La Comisión Europea les ha declarado con un nivel de protección adecuado y las transferencias de datos se realizarán como si se tratase de un Estado del EEE.</a:t>
            </a:r>
          </a:p>
          <a:p>
            <a:pPr lvl="1" algn="just"/>
            <a:r>
              <a:rPr lang="es-ES" dirty="0"/>
              <a:t>No es necesaria la autorización por parte de la Autoridad de Control.</a:t>
            </a:r>
          </a:p>
          <a:p>
            <a:pPr lvl="2" algn="just"/>
            <a:r>
              <a:rPr lang="es-ES" dirty="0"/>
              <a:t>Suiza</a:t>
            </a:r>
          </a:p>
          <a:p>
            <a:pPr lvl="2" algn="just"/>
            <a:r>
              <a:rPr lang="es-ES" dirty="0"/>
              <a:t>Canadá</a:t>
            </a:r>
          </a:p>
          <a:p>
            <a:pPr lvl="2" algn="just"/>
            <a:r>
              <a:rPr lang="es-ES" dirty="0"/>
              <a:t>Argentina</a:t>
            </a:r>
          </a:p>
          <a:p>
            <a:pPr lvl="2" algn="just"/>
            <a:r>
              <a:rPr lang="es-ES" dirty="0"/>
              <a:t>Guernsey</a:t>
            </a:r>
          </a:p>
          <a:p>
            <a:pPr lvl="2" algn="just"/>
            <a:r>
              <a:rPr lang="es-ES" dirty="0"/>
              <a:t>Isla de Man</a:t>
            </a:r>
          </a:p>
          <a:p>
            <a:pPr lvl="2" algn="just"/>
            <a:r>
              <a:rPr lang="es-ES" dirty="0"/>
              <a:t>Jersey</a:t>
            </a:r>
          </a:p>
          <a:p>
            <a:pPr lvl="2" algn="just"/>
            <a:r>
              <a:rPr lang="es-ES" dirty="0"/>
              <a:t>Islas Feroe</a:t>
            </a:r>
          </a:p>
          <a:p>
            <a:pPr lvl="2" algn="just"/>
            <a:r>
              <a:rPr lang="es-ES" dirty="0"/>
              <a:t>Andorra</a:t>
            </a:r>
          </a:p>
          <a:p>
            <a:pPr lvl="2" algn="just"/>
            <a:r>
              <a:rPr lang="es-ES" dirty="0"/>
              <a:t>Israel</a:t>
            </a:r>
          </a:p>
          <a:p>
            <a:pPr lvl="2" algn="just"/>
            <a:r>
              <a:rPr lang="es-ES" dirty="0"/>
              <a:t>Uruguay</a:t>
            </a:r>
          </a:p>
          <a:p>
            <a:pPr lvl="2" algn="just"/>
            <a:r>
              <a:rPr lang="es-ES" dirty="0"/>
              <a:t>Nueva Zelanda</a:t>
            </a:r>
          </a:p>
          <a:p>
            <a:pPr lvl="2" algn="just"/>
            <a:r>
              <a:rPr lang="es-ES" dirty="0"/>
              <a:t>Estados Unidos, solo entidades adheridas a Privacy Shield</a:t>
            </a:r>
          </a:p>
          <a:p>
            <a:pPr lvl="2" algn="just"/>
            <a:r>
              <a:rPr lang="es-ES" dirty="0"/>
              <a:t>Japón</a:t>
            </a:r>
          </a:p>
        </p:txBody>
      </p:sp>
      <p:pic>
        <p:nvPicPr>
          <p:cNvPr id="1028" name="Picture 4" descr="Resultado de imagen de privacy shield">
            <a:extLst>
              <a:ext uri="{FF2B5EF4-FFF2-40B4-BE49-F238E27FC236}">
                <a16:creationId xmlns:a16="http://schemas.microsoft.com/office/drawing/2014/main" id="{7E08CB8C-77D4-41D4-A200-A188A7E0E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6088" y="4991119"/>
            <a:ext cx="1925954" cy="6206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de dibujo del mundo">
            <a:extLst>
              <a:ext uri="{FF2B5EF4-FFF2-40B4-BE49-F238E27FC236}">
                <a16:creationId xmlns:a16="http://schemas.microsoft.com/office/drawing/2014/main" id="{4D6EC2BA-6363-473C-8121-32BA3DBB18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905" y="2367500"/>
            <a:ext cx="2578118" cy="311227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oogle (Android 7.1.1 Nougat)">
            <a:extLst>
              <a:ext uri="{FF2B5EF4-FFF2-40B4-BE49-F238E27FC236}">
                <a16:creationId xmlns:a16="http://schemas.microsoft.com/office/drawing/2014/main" id="{0A2A1A9E-3A94-4EFD-A3BB-123AE3E2CB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7770" y="2499438"/>
            <a:ext cx="458788"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oogle (Android 7.1.1 Nougat)">
            <a:extLst>
              <a:ext uri="{FF2B5EF4-FFF2-40B4-BE49-F238E27FC236}">
                <a16:creationId xmlns:a16="http://schemas.microsoft.com/office/drawing/2014/main" id="{1B1292BB-95B5-4AE1-82C8-E0A4084335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7395" y="2760423"/>
            <a:ext cx="458788" cy="43180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Google (Android 7.1.1 Nougat)">
            <a:extLst>
              <a:ext uri="{FF2B5EF4-FFF2-40B4-BE49-F238E27FC236}">
                <a16:creationId xmlns:a16="http://schemas.microsoft.com/office/drawing/2014/main" id="{CD9FCC06-37D6-49E2-AE09-739FA974989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29264" y="2593075"/>
            <a:ext cx="458788"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Google (Android 7.1.1 Nougat)">
            <a:extLst>
              <a:ext uri="{FF2B5EF4-FFF2-40B4-BE49-F238E27FC236}">
                <a16:creationId xmlns:a16="http://schemas.microsoft.com/office/drawing/2014/main" id="{8353AF9B-8828-4358-9C61-7DF29E4233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45243" y="3105237"/>
            <a:ext cx="458789" cy="43180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Google (Android 7.1.1 Nougat)">
            <a:extLst>
              <a:ext uri="{FF2B5EF4-FFF2-40B4-BE49-F238E27FC236}">
                <a16:creationId xmlns:a16="http://schemas.microsoft.com/office/drawing/2014/main" id="{181DF73A-6AA3-45AD-AF02-355C945058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70043" y="3253960"/>
            <a:ext cx="458790" cy="431802"/>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Google (Android 7.1.1 Nougat)">
            <a:extLst>
              <a:ext uri="{FF2B5EF4-FFF2-40B4-BE49-F238E27FC236}">
                <a16:creationId xmlns:a16="http://schemas.microsoft.com/office/drawing/2014/main" id="{5E518A5C-9685-42FE-833F-F5F6F3AF9D3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51199" y="3215062"/>
            <a:ext cx="458788"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Google (Android 7.1.1 Nougat)">
            <a:extLst>
              <a:ext uri="{FF2B5EF4-FFF2-40B4-BE49-F238E27FC236}">
                <a16:creationId xmlns:a16="http://schemas.microsoft.com/office/drawing/2014/main" id="{70D85444-5C99-470E-A3E4-E749302B280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74637" y="3705541"/>
            <a:ext cx="458788"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Google (Android 7.1.1 Nougat)">
            <a:extLst>
              <a:ext uri="{FF2B5EF4-FFF2-40B4-BE49-F238E27FC236}">
                <a16:creationId xmlns:a16="http://schemas.microsoft.com/office/drawing/2014/main" id="{378C58F1-0B61-46A2-A832-47B4725B0C8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79671" y="3891227"/>
            <a:ext cx="458788"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Google (Android 7.1.1 Nougat)">
            <a:extLst>
              <a:ext uri="{FF2B5EF4-FFF2-40B4-BE49-F238E27FC236}">
                <a16:creationId xmlns:a16="http://schemas.microsoft.com/office/drawing/2014/main" id="{A778052F-A1D3-4F6B-A7C4-8AB5C6DDB4E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21150" y="3781183"/>
            <a:ext cx="458788" cy="4318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Google (Android 7.1.1 Nougat)">
            <a:extLst>
              <a:ext uri="{FF2B5EF4-FFF2-40B4-BE49-F238E27FC236}">
                <a16:creationId xmlns:a16="http://schemas.microsoft.com/office/drawing/2014/main" id="{15A1B5FF-C290-4394-91FA-978D002E210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44110" y="4379892"/>
            <a:ext cx="458790" cy="431802"/>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Google (Android 7.1.1 Nougat)">
            <a:extLst>
              <a:ext uri="{FF2B5EF4-FFF2-40B4-BE49-F238E27FC236}">
                <a16:creationId xmlns:a16="http://schemas.microsoft.com/office/drawing/2014/main" id="{5AD8026F-7A78-4386-A308-098D7402DE8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70043" y="4437492"/>
            <a:ext cx="458789" cy="431801"/>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Google (Android 7.1.1 Nougat)">
            <a:extLst>
              <a:ext uri="{FF2B5EF4-FFF2-40B4-BE49-F238E27FC236}">
                <a16:creationId xmlns:a16="http://schemas.microsoft.com/office/drawing/2014/main" id="{A363EEE1-9C39-4CA4-A7C1-9ECFCEF2836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59707" y="4463065"/>
            <a:ext cx="458789" cy="43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3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1"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¿Cómo pintan las cosas? (Parte 2)</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7"/>
            <a:ext cx="10018713" cy="5207131"/>
          </a:xfrm>
        </p:spPr>
        <p:txBody>
          <a:bodyPr>
            <a:normAutofit/>
          </a:bodyPr>
          <a:lstStyle/>
          <a:p>
            <a:pPr algn="just"/>
            <a:r>
              <a:rPr lang="es-ES" sz="2000" dirty="0"/>
              <a:t>¿Qué sucede si no se reconoce el nivel adecuado de protección?</a:t>
            </a:r>
          </a:p>
          <a:p>
            <a:pPr algn="just"/>
            <a:r>
              <a:rPr lang="es-ES" sz="2000" dirty="0"/>
              <a:t>Para las transferencias desde Europa al Reino Unido, aplicación del resto de reglas de transferencias internacionales del RGPD:</a:t>
            </a:r>
          </a:p>
          <a:p>
            <a:pPr lvl="1" algn="just"/>
            <a:r>
              <a:rPr lang="es-ES" dirty="0"/>
              <a:t>Transferencias mediante garantías adecuadas enumeradas en el art. 46 RGPD.</a:t>
            </a:r>
          </a:p>
          <a:p>
            <a:pPr lvl="1" algn="just"/>
            <a:r>
              <a:rPr lang="es-ES" dirty="0"/>
              <a:t>En defecto de lo anterior, que se cumpla alguna de las condiciones exigidas en el art. 49 RGPD.</a:t>
            </a:r>
          </a:p>
          <a:p>
            <a:pPr lvl="1" algn="just"/>
            <a:r>
              <a:rPr lang="es-ES" dirty="0"/>
              <a:t>Y en defecto de lo anterior, que la entidad demuestre que tiene “intereses legítimos imperiosos” para realizar la transferencia de los datos y que estos no prevalezcan sobre los derechos de los ciudadanos europeos.</a:t>
            </a:r>
          </a:p>
        </p:txBody>
      </p:sp>
    </p:spTree>
    <p:extLst>
      <p:ext uri="{BB962C8B-B14F-4D97-AF65-F5344CB8AC3E}">
        <p14:creationId xmlns:p14="http://schemas.microsoft.com/office/powerpoint/2010/main" val="3823066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16BD2-B313-43E9-866A-E00D57AE4407}"/>
              </a:ext>
            </a:extLst>
          </p:cNvPr>
          <p:cNvSpPr>
            <a:spLocks noGrp="1"/>
          </p:cNvSpPr>
          <p:nvPr>
            <p:ph type="title"/>
          </p:nvPr>
        </p:nvSpPr>
        <p:spPr>
          <a:xfrm>
            <a:off x="1484310" y="685801"/>
            <a:ext cx="10018713" cy="50689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ES" dirty="0"/>
              <a:t>Consecuencias y recomendaciones</a:t>
            </a:r>
          </a:p>
        </p:txBody>
      </p:sp>
      <p:sp>
        <p:nvSpPr>
          <p:cNvPr id="3" name="Marcador de contenido 2">
            <a:extLst>
              <a:ext uri="{FF2B5EF4-FFF2-40B4-BE49-F238E27FC236}">
                <a16:creationId xmlns:a16="http://schemas.microsoft.com/office/drawing/2014/main" id="{1E7CEF2E-20B0-4973-8F66-ED18849DCF33}"/>
              </a:ext>
            </a:extLst>
          </p:cNvPr>
          <p:cNvSpPr>
            <a:spLocks noGrp="1"/>
          </p:cNvSpPr>
          <p:nvPr>
            <p:ph idx="1"/>
          </p:nvPr>
        </p:nvSpPr>
        <p:spPr>
          <a:xfrm>
            <a:off x="1484310" y="1378226"/>
            <a:ext cx="10018713" cy="5174973"/>
          </a:xfrm>
        </p:spPr>
        <p:txBody>
          <a:bodyPr>
            <a:normAutofit/>
          </a:bodyPr>
          <a:lstStyle/>
          <a:p>
            <a:pPr algn="just"/>
            <a:r>
              <a:rPr lang="es-ES" u="sng" dirty="0"/>
              <a:t>Brexit con o sin acuerdo en Protección de Datos:</a:t>
            </a:r>
            <a:r>
              <a:rPr lang="es-ES" dirty="0"/>
              <a:t> Reino Unido = “Tercer País”</a:t>
            </a:r>
          </a:p>
          <a:p>
            <a:pPr algn="just"/>
            <a:r>
              <a:rPr lang="es-ES" dirty="0"/>
              <a:t>¿Recomendaciones?:</a:t>
            </a:r>
          </a:p>
          <a:p>
            <a:pPr lvl="1" algn="just"/>
            <a:r>
              <a:rPr lang="es-ES" dirty="0"/>
              <a:t>Identificar si existen flujos de datos personales desde nuestra entidad al Reino Unido.</a:t>
            </a:r>
          </a:p>
          <a:p>
            <a:pPr lvl="1" algn="just"/>
            <a:r>
              <a:rPr lang="es-ES" dirty="0"/>
              <a:t>Disponer de un plan de actualización tanto para el caso de que haya acuerdo, como si no, sobre las medidas técnicas y organizativas, Registros de Actividades de Tratamiento, cláusulas, etc. Con el fin de poder ajustarnos a las reglas de transferencias internacionales de datos del RGPD.</a:t>
            </a:r>
          </a:p>
          <a:p>
            <a:pPr lvl="1" algn="just"/>
            <a:r>
              <a:rPr lang="es-ES" dirty="0"/>
              <a:t>Asegurar que las personas clave de la entidad u organización sean conscientes de estas cuestiones y debiendo actualizarlas de acuerdo a las decisiones legislativas que ambos territorios acuerden.</a:t>
            </a:r>
          </a:p>
          <a:p>
            <a:pPr lvl="1" algn="just"/>
            <a:endParaRPr lang="es-ES" dirty="0"/>
          </a:p>
        </p:txBody>
      </p:sp>
    </p:spTree>
    <p:extLst>
      <p:ext uri="{BB962C8B-B14F-4D97-AF65-F5344CB8AC3E}">
        <p14:creationId xmlns:p14="http://schemas.microsoft.com/office/powerpoint/2010/main" val="3558566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1126</Words>
  <Application>Microsoft Office PowerPoint</Application>
  <PresentationFormat>Panorámica</PresentationFormat>
  <Paragraphs>77</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Century Gothic</vt:lpstr>
      <vt:lpstr>Corbel</vt:lpstr>
      <vt:lpstr>Parallax</vt:lpstr>
      <vt:lpstr>Protección de datos  Brexit y Europa: What is going on!?</vt:lpstr>
      <vt:lpstr>Introducción</vt:lpstr>
      <vt:lpstr>Reino Unido, ¿Europa o no?</vt:lpstr>
      <vt:lpstr>Doble perspectiva: UK-Europa y Europa-UK</vt:lpstr>
      <vt:lpstr>¿Cuáles son las reglas sobre Transferencias Internacionales?</vt:lpstr>
      <vt:lpstr>¿Cómo pintan las cosas? (Parte I)</vt:lpstr>
      <vt:lpstr>Actuales territorios con decisión de adecuación</vt:lpstr>
      <vt:lpstr>¿Cómo pintan las cosas? (Parte 2)</vt:lpstr>
      <vt:lpstr>Consecuencias y recomendaciones</vt:lpstr>
      <vt:lpstr>Muchas gracias por su atención</vt:lpstr>
      <vt:lpstr>José Manuel Cañedo Ribas linkedin.com/in/jose-manuel-canedo-ribas/ jcanedo@binauramonlex.com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Protección de datos en el sector turístico</dc:title>
  <dc:creator>José Manuel Cañedo</dc:creator>
  <cp:lastModifiedBy>José Manuel Cañedo</cp:lastModifiedBy>
  <cp:revision>21</cp:revision>
  <dcterms:created xsi:type="dcterms:W3CDTF">2019-10-14T22:58:54Z</dcterms:created>
  <dcterms:modified xsi:type="dcterms:W3CDTF">2020-01-29T16:13:22Z</dcterms:modified>
</cp:coreProperties>
</file>