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0" r:id="rId4"/>
    <p:sldId id="272" r:id="rId5"/>
    <p:sldId id="281" r:id="rId6"/>
    <p:sldId id="258" r:id="rId7"/>
    <p:sldId id="259" r:id="rId8"/>
    <p:sldId id="260" r:id="rId9"/>
    <p:sldId id="282" r:id="rId10"/>
    <p:sldId id="261" r:id="rId11"/>
    <p:sldId id="262" r:id="rId12"/>
    <p:sldId id="274" r:id="rId13"/>
    <p:sldId id="265" r:id="rId14"/>
    <p:sldId id="266" r:id="rId15"/>
    <p:sldId id="269" r:id="rId16"/>
    <p:sldId id="276" r:id="rId17"/>
    <p:sldId id="284" r:id="rId18"/>
    <p:sldId id="271" r:id="rId19"/>
    <p:sldId id="285" r:id="rId20"/>
    <p:sldId id="287" r:id="rId21"/>
    <p:sldId id="286" r:id="rId22"/>
    <p:sldId id="288" r:id="rId23"/>
    <p:sldId id="283" r:id="rId24"/>
    <p:sldId id="289" r:id="rId25"/>
    <p:sldId id="290" r:id="rId26"/>
    <p:sldId id="280" r:id="rId27"/>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4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73450313-2D4B-4EB1-9475-3A56F943BC8A}" type="datetimeFigureOut">
              <a:rPr lang="es-ES" smtClean="0"/>
              <a:t>29/01/2020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C15B1A54-ED30-4D6A-B88B-FE35D3F4ADAC}" type="slidenum">
              <a:rPr lang="es-ES" smtClean="0"/>
              <a:t>‹Nº›</a:t>
            </a:fld>
            <a:endParaRPr lang="es-ES"/>
          </a:p>
        </p:txBody>
      </p:sp>
    </p:spTree>
    <p:extLst>
      <p:ext uri="{BB962C8B-B14F-4D97-AF65-F5344CB8AC3E}">
        <p14:creationId xmlns:p14="http://schemas.microsoft.com/office/powerpoint/2010/main" val="41015443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3450313-2D4B-4EB1-9475-3A56F943BC8A}" type="datetimeFigureOut">
              <a:rPr lang="es-ES" smtClean="0"/>
              <a:t>29/01/2020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C15B1A54-ED30-4D6A-B88B-FE35D3F4ADAC}" type="slidenum">
              <a:rPr lang="es-ES" smtClean="0"/>
              <a:t>‹Nº›</a:t>
            </a:fld>
            <a:endParaRPr lang="es-ES"/>
          </a:p>
        </p:txBody>
      </p:sp>
    </p:spTree>
    <p:extLst>
      <p:ext uri="{BB962C8B-B14F-4D97-AF65-F5344CB8AC3E}">
        <p14:creationId xmlns:p14="http://schemas.microsoft.com/office/powerpoint/2010/main" val="12223263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3450313-2D4B-4EB1-9475-3A56F943BC8A}" type="datetimeFigureOut">
              <a:rPr lang="es-ES" smtClean="0"/>
              <a:t>29/01/2020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C15B1A54-ED30-4D6A-B88B-FE35D3F4ADAC}" type="slidenum">
              <a:rPr lang="es-ES" smtClean="0"/>
              <a:t>‹Nº›</a:t>
            </a:fld>
            <a:endParaRPr lang="es-ES"/>
          </a:p>
        </p:txBody>
      </p:sp>
    </p:spTree>
    <p:extLst>
      <p:ext uri="{BB962C8B-B14F-4D97-AF65-F5344CB8AC3E}">
        <p14:creationId xmlns:p14="http://schemas.microsoft.com/office/powerpoint/2010/main" val="33507190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3450313-2D4B-4EB1-9475-3A56F943BC8A}" type="datetimeFigureOut">
              <a:rPr lang="es-ES" smtClean="0"/>
              <a:t>29/01/2020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C15B1A54-ED30-4D6A-B88B-FE35D3F4ADAC}" type="slidenum">
              <a:rPr lang="es-ES" smtClean="0"/>
              <a:t>‹Nº›</a:t>
            </a:fld>
            <a:endParaRPr lang="es-ES"/>
          </a:p>
        </p:txBody>
      </p:sp>
    </p:spTree>
    <p:extLst>
      <p:ext uri="{BB962C8B-B14F-4D97-AF65-F5344CB8AC3E}">
        <p14:creationId xmlns:p14="http://schemas.microsoft.com/office/powerpoint/2010/main" val="4161729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73450313-2D4B-4EB1-9475-3A56F943BC8A}" type="datetimeFigureOut">
              <a:rPr lang="es-ES" smtClean="0"/>
              <a:t>29/01/2020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C15B1A54-ED30-4D6A-B88B-FE35D3F4ADAC}" type="slidenum">
              <a:rPr lang="es-ES" smtClean="0"/>
              <a:t>‹Nº›</a:t>
            </a:fld>
            <a:endParaRPr lang="es-ES"/>
          </a:p>
        </p:txBody>
      </p:sp>
    </p:spTree>
    <p:extLst>
      <p:ext uri="{BB962C8B-B14F-4D97-AF65-F5344CB8AC3E}">
        <p14:creationId xmlns:p14="http://schemas.microsoft.com/office/powerpoint/2010/main" val="25535337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73450313-2D4B-4EB1-9475-3A56F943BC8A}" type="datetimeFigureOut">
              <a:rPr lang="es-ES" smtClean="0"/>
              <a:t>29/01/2020</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C15B1A54-ED30-4D6A-B88B-FE35D3F4ADAC}" type="slidenum">
              <a:rPr lang="es-ES" smtClean="0"/>
              <a:t>‹Nº›</a:t>
            </a:fld>
            <a:endParaRPr lang="es-ES"/>
          </a:p>
        </p:txBody>
      </p:sp>
    </p:spTree>
    <p:extLst>
      <p:ext uri="{BB962C8B-B14F-4D97-AF65-F5344CB8AC3E}">
        <p14:creationId xmlns:p14="http://schemas.microsoft.com/office/powerpoint/2010/main" val="3690118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73450313-2D4B-4EB1-9475-3A56F943BC8A}" type="datetimeFigureOut">
              <a:rPr lang="es-ES" smtClean="0"/>
              <a:t>29/01/2020</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C15B1A54-ED30-4D6A-B88B-FE35D3F4ADAC}" type="slidenum">
              <a:rPr lang="es-ES" smtClean="0"/>
              <a:t>‹Nº›</a:t>
            </a:fld>
            <a:endParaRPr lang="es-ES"/>
          </a:p>
        </p:txBody>
      </p:sp>
    </p:spTree>
    <p:extLst>
      <p:ext uri="{BB962C8B-B14F-4D97-AF65-F5344CB8AC3E}">
        <p14:creationId xmlns:p14="http://schemas.microsoft.com/office/powerpoint/2010/main" val="18172564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73450313-2D4B-4EB1-9475-3A56F943BC8A}" type="datetimeFigureOut">
              <a:rPr lang="es-ES" smtClean="0"/>
              <a:t>29/01/2020</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C15B1A54-ED30-4D6A-B88B-FE35D3F4ADAC}" type="slidenum">
              <a:rPr lang="es-ES" smtClean="0"/>
              <a:t>‹Nº›</a:t>
            </a:fld>
            <a:endParaRPr lang="es-ES"/>
          </a:p>
        </p:txBody>
      </p:sp>
    </p:spTree>
    <p:extLst>
      <p:ext uri="{BB962C8B-B14F-4D97-AF65-F5344CB8AC3E}">
        <p14:creationId xmlns:p14="http://schemas.microsoft.com/office/powerpoint/2010/main" val="3487307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73450313-2D4B-4EB1-9475-3A56F943BC8A}" type="datetimeFigureOut">
              <a:rPr lang="es-ES" smtClean="0"/>
              <a:t>29/01/2020</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C15B1A54-ED30-4D6A-B88B-FE35D3F4ADAC}" type="slidenum">
              <a:rPr lang="es-ES" smtClean="0"/>
              <a:t>‹Nº›</a:t>
            </a:fld>
            <a:endParaRPr lang="es-ES"/>
          </a:p>
        </p:txBody>
      </p:sp>
    </p:spTree>
    <p:extLst>
      <p:ext uri="{BB962C8B-B14F-4D97-AF65-F5344CB8AC3E}">
        <p14:creationId xmlns:p14="http://schemas.microsoft.com/office/powerpoint/2010/main" val="13032473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3450313-2D4B-4EB1-9475-3A56F943BC8A}" type="datetimeFigureOut">
              <a:rPr lang="es-ES" smtClean="0"/>
              <a:t>29/01/2020</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C15B1A54-ED30-4D6A-B88B-FE35D3F4ADAC}" type="slidenum">
              <a:rPr lang="es-ES" smtClean="0"/>
              <a:t>‹Nº›</a:t>
            </a:fld>
            <a:endParaRPr lang="es-ES"/>
          </a:p>
        </p:txBody>
      </p:sp>
    </p:spTree>
    <p:extLst>
      <p:ext uri="{BB962C8B-B14F-4D97-AF65-F5344CB8AC3E}">
        <p14:creationId xmlns:p14="http://schemas.microsoft.com/office/powerpoint/2010/main" val="34647010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3450313-2D4B-4EB1-9475-3A56F943BC8A}" type="datetimeFigureOut">
              <a:rPr lang="es-ES" smtClean="0"/>
              <a:t>29/01/2020</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C15B1A54-ED30-4D6A-B88B-FE35D3F4ADAC}" type="slidenum">
              <a:rPr lang="es-ES" smtClean="0"/>
              <a:t>‹Nº›</a:t>
            </a:fld>
            <a:endParaRPr lang="es-ES"/>
          </a:p>
        </p:txBody>
      </p:sp>
    </p:spTree>
    <p:extLst>
      <p:ext uri="{BB962C8B-B14F-4D97-AF65-F5344CB8AC3E}">
        <p14:creationId xmlns:p14="http://schemas.microsoft.com/office/powerpoint/2010/main" val="26298717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450313-2D4B-4EB1-9475-3A56F943BC8A}" type="datetimeFigureOut">
              <a:rPr lang="es-ES" smtClean="0"/>
              <a:t>29/01/2020</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5B1A54-ED30-4D6A-B88B-FE35D3F4ADAC}" type="slidenum">
              <a:rPr lang="es-ES" smtClean="0"/>
              <a:t>‹Nº›</a:t>
            </a:fld>
            <a:endParaRPr lang="es-ES"/>
          </a:p>
        </p:txBody>
      </p:sp>
    </p:spTree>
    <p:extLst>
      <p:ext uri="{BB962C8B-B14F-4D97-AF65-F5344CB8AC3E}">
        <p14:creationId xmlns:p14="http://schemas.microsoft.com/office/powerpoint/2010/main" val="37714487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764705"/>
            <a:ext cx="7772400" cy="2835746"/>
          </a:xfrm>
        </p:spPr>
        <p:txBody>
          <a:bodyPr>
            <a:normAutofit fontScale="90000"/>
          </a:bodyPr>
          <a:lstStyle/>
          <a:p>
            <a:r>
              <a:rPr lang="es-ES" dirty="0" smtClean="0"/>
              <a:t/>
            </a:r>
            <a:br>
              <a:rPr lang="es-ES" dirty="0" smtClean="0"/>
            </a:br>
            <a:r>
              <a:rPr lang="es-ES" dirty="0"/>
              <a:t/>
            </a:r>
            <a:br>
              <a:rPr lang="es-ES" dirty="0"/>
            </a:br>
            <a:r>
              <a:rPr lang="es-ES" sz="7300" dirty="0" err="1" smtClean="0">
                <a:solidFill>
                  <a:schemeClr val="tx2"/>
                </a:solidFill>
              </a:rPr>
              <a:t>Brexit</a:t>
            </a:r>
            <a:r>
              <a:rPr lang="es-ES" sz="7300" dirty="0" smtClean="0">
                <a:solidFill>
                  <a:schemeClr val="tx2"/>
                </a:solidFill>
              </a:rPr>
              <a:t>:</a:t>
            </a:r>
            <a:r>
              <a:rPr lang="es-ES" dirty="0" smtClean="0">
                <a:solidFill>
                  <a:schemeClr val="tx2"/>
                </a:solidFill>
              </a:rPr>
              <a:t> </a:t>
            </a:r>
            <a:br>
              <a:rPr lang="es-ES" dirty="0" smtClean="0">
                <a:solidFill>
                  <a:schemeClr val="tx2"/>
                </a:solidFill>
              </a:rPr>
            </a:br>
            <a:r>
              <a:rPr lang="es-ES" sz="3100" i="1" dirty="0" smtClean="0">
                <a:solidFill>
                  <a:schemeClr val="tx2"/>
                </a:solidFill>
              </a:rPr>
              <a:t>la futura naturaleza jurídica de la relación R-U/U.E. y su impacto en el sector turístico</a:t>
            </a:r>
            <a:endParaRPr lang="es-ES" sz="3100" i="1" dirty="0">
              <a:solidFill>
                <a:schemeClr val="tx2"/>
              </a:solidFill>
            </a:endParaRPr>
          </a:p>
        </p:txBody>
      </p:sp>
      <p:sp>
        <p:nvSpPr>
          <p:cNvPr id="3" name="2 Subtítulo"/>
          <p:cNvSpPr>
            <a:spLocks noGrp="1"/>
          </p:cNvSpPr>
          <p:nvPr>
            <p:ph type="subTitle" idx="1"/>
          </p:nvPr>
        </p:nvSpPr>
        <p:spPr>
          <a:xfrm>
            <a:off x="1371600" y="4941168"/>
            <a:ext cx="6400800" cy="697632"/>
          </a:xfrm>
        </p:spPr>
        <p:txBody>
          <a:bodyPr>
            <a:normAutofit/>
          </a:bodyPr>
          <a:lstStyle/>
          <a:p>
            <a:endParaRPr lang="es-ES" sz="2000" dirty="0">
              <a:solidFill>
                <a:schemeClr val="tx2"/>
              </a:solidFill>
            </a:endParaRP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28498" y="4941168"/>
            <a:ext cx="2448272" cy="7059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044961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l"/>
            <a:r>
              <a:rPr lang="es-ES" sz="4000" dirty="0">
                <a:solidFill>
                  <a:srgbClr val="FF0000"/>
                </a:solidFill>
              </a:rPr>
              <a:t>Movimiento de personas</a:t>
            </a:r>
            <a:br>
              <a:rPr lang="es-ES" sz="4000" dirty="0">
                <a:solidFill>
                  <a:srgbClr val="FF0000"/>
                </a:solidFill>
              </a:rPr>
            </a:br>
            <a:r>
              <a:rPr lang="es-ES" sz="2000" i="1" dirty="0">
                <a:solidFill>
                  <a:schemeClr val="tx2"/>
                </a:solidFill>
              </a:rPr>
              <a:t>Punto de partida: Consejo Europeo (Art. 50) Directrices (</a:t>
            </a:r>
            <a:r>
              <a:rPr lang="es-ES" sz="2000" i="1" dirty="0" smtClean="0">
                <a:solidFill>
                  <a:schemeClr val="tx2"/>
                </a:solidFill>
              </a:rPr>
              <a:t>23 marzo </a:t>
            </a:r>
            <a:r>
              <a:rPr lang="es-ES" sz="2000" i="1" dirty="0">
                <a:solidFill>
                  <a:schemeClr val="tx2"/>
                </a:solidFill>
              </a:rPr>
              <a:t>de 2018)</a:t>
            </a:r>
            <a:endParaRPr lang="es-ES" sz="2200" i="1" dirty="0">
              <a:solidFill>
                <a:schemeClr val="tx2"/>
              </a:solidFill>
            </a:endParaRPr>
          </a:p>
        </p:txBody>
      </p:sp>
      <p:sp>
        <p:nvSpPr>
          <p:cNvPr id="3" name="2 Marcador de contenido"/>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fontScale="62500" lnSpcReduction="20000"/>
          </a:bodyPr>
          <a:lstStyle/>
          <a:p>
            <a:pPr algn="just"/>
            <a:r>
              <a:rPr lang="es-ES" dirty="0"/>
              <a:t>10 . La futura </a:t>
            </a:r>
            <a:r>
              <a:rPr lang="es-ES" dirty="0" smtClean="0"/>
              <a:t>relaciones </a:t>
            </a:r>
            <a:r>
              <a:rPr lang="es-ES" dirty="0"/>
              <a:t>debe incluir </a:t>
            </a:r>
            <a:r>
              <a:rPr lang="es-ES" b="1" i="1" dirty="0"/>
              <a:t>disposiciones ambiciosas sobre el movimiento de las personas físicas, sobre la base de la plena reciprocidad y la no discriminación entre los Estados miembros </a:t>
            </a:r>
            <a:r>
              <a:rPr lang="es-ES" dirty="0"/>
              <a:t>y en ámbitos conexos, como la coordinación de la seguridad social y el reconocimiento de las cualificaciones profesionales [...] teniendo en cuenta que el Reino Unido será un tercer país fuera de </a:t>
            </a:r>
            <a:r>
              <a:rPr lang="es-ES" dirty="0" err="1"/>
              <a:t>Schengen</a:t>
            </a:r>
            <a:r>
              <a:rPr lang="es-ES" dirty="0"/>
              <a:t> </a:t>
            </a:r>
            <a:r>
              <a:rPr lang="es-ES" dirty="0" smtClean="0"/>
              <a:t>[...]</a:t>
            </a:r>
          </a:p>
          <a:p>
            <a:pPr algn="just"/>
            <a:endParaRPr lang="es-ES" dirty="0"/>
          </a:p>
          <a:p>
            <a:pPr algn="just"/>
            <a:r>
              <a:rPr lang="es-ES" dirty="0" smtClean="0"/>
              <a:t>7</a:t>
            </a:r>
            <a:r>
              <a:rPr lang="es-ES" dirty="0"/>
              <a:t>. ...] cualquier acuerdo con el Reino Unido tendrá que ser </a:t>
            </a:r>
            <a:r>
              <a:rPr lang="es-ES" b="1" i="1" dirty="0"/>
              <a:t>basado en un equilibrio de derechos y </a:t>
            </a:r>
            <a:r>
              <a:rPr lang="es-ES" b="1" i="1" dirty="0" smtClean="0"/>
              <a:t>obligaciones</a:t>
            </a:r>
            <a:r>
              <a:rPr lang="es-ES" dirty="0" smtClean="0"/>
              <a:t>, </a:t>
            </a:r>
            <a:r>
              <a:rPr lang="es-ES" dirty="0"/>
              <a:t>y garantizar la igualdad de condiciones . </a:t>
            </a:r>
            <a:r>
              <a:rPr lang="es-ES" b="1" i="1" dirty="0"/>
              <a:t>Un no miembro de la Unión, que no cumple con las mismas obligaciones que un miembro, no puede tener los mismos derechos y disfrutar de los mismos beneficios que un miembro de Unión</a:t>
            </a:r>
            <a:r>
              <a:rPr lang="es-ES" dirty="0"/>
              <a:t>. </a:t>
            </a:r>
            <a:endParaRPr lang="es-ES" dirty="0" smtClean="0"/>
          </a:p>
          <a:p>
            <a:pPr algn="just"/>
            <a:endParaRPr lang="es-ES" dirty="0" smtClean="0"/>
          </a:p>
          <a:p>
            <a:pPr marL="0" indent="0" algn="just">
              <a:buNone/>
            </a:pPr>
            <a:r>
              <a:rPr lang="es-ES" i="1" dirty="0" smtClean="0"/>
              <a:t>El </a:t>
            </a:r>
            <a:r>
              <a:rPr lang="es-ES" i="1" dirty="0"/>
              <a:t>Consejo Europeo recuerda que las cuatro libertades son indivisibles </a:t>
            </a:r>
            <a:r>
              <a:rPr lang="es-ES" i="1" dirty="0" smtClean="0"/>
              <a:t>	y </a:t>
            </a:r>
            <a:r>
              <a:rPr lang="es-ES" i="1" dirty="0"/>
              <a:t>que no puede haber una "cosecha de cerezas" mediante la </a:t>
            </a:r>
            <a:r>
              <a:rPr lang="es-ES" i="1" dirty="0" smtClean="0"/>
              <a:t>participación </a:t>
            </a:r>
            <a:r>
              <a:rPr lang="es-ES" i="1" dirty="0"/>
              <a:t>en el Mercado Único basada en un enfoque sectorial [...].</a:t>
            </a:r>
          </a:p>
        </p:txBody>
      </p:sp>
    </p:spTree>
    <p:extLst>
      <p:ext uri="{BB962C8B-B14F-4D97-AF65-F5344CB8AC3E}">
        <p14:creationId xmlns:p14="http://schemas.microsoft.com/office/powerpoint/2010/main" val="207726857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476672"/>
            <a:ext cx="8229600" cy="5649491"/>
          </a:xfrm>
        </p:spPr>
        <p:style>
          <a:lnRef idx="1">
            <a:schemeClr val="accent1"/>
          </a:lnRef>
          <a:fillRef idx="2">
            <a:schemeClr val="accent1"/>
          </a:fillRef>
          <a:effectRef idx="1">
            <a:schemeClr val="accent1"/>
          </a:effectRef>
          <a:fontRef idx="minor">
            <a:schemeClr val="dk1"/>
          </a:fontRef>
        </p:style>
        <p:txBody>
          <a:bodyPr>
            <a:normAutofit fontScale="40000" lnSpcReduction="20000"/>
          </a:bodyPr>
          <a:lstStyle/>
          <a:p>
            <a:r>
              <a:rPr lang="es-ES" dirty="0"/>
              <a:t>IX. </a:t>
            </a:r>
            <a:r>
              <a:rPr lang="es-ES" dirty="0" smtClean="0"/>
              <a:t>Circulación de las personas</a:t>
            </a:r>
          </a:p>
          <a:p>
            <a:endParaRPr lang="es-ES" i="1" dirty="0"/>
          </a:p>
          <a:p>
            <a:pPr marL="0" indent="0">
              <a:buNone/>
            </a:pPr>
            <a:r>
              <a:rPr lang="es-ES" i="1" dirty="0" smtClean="0"/>
              <a:t>48 </a:t>
            </a:r>
            <a:r>
              <a:rPr lang="es-ES" i="1" dirty="0"/>
              <a:t>. Teniendo en cuenta que el Reino Unido ha decidido que el principio de la </a:t>
            </a:r>
            <a:r>
              <a:rPr lang="es-ES" b="1" i="1" dirty="0"/>
              <a:t>libre circulación de personas </a:t>
            </a:r>
            <a:r>
              <a:rPr lang="es-ES" i="1" dirty="0"/>
              <a:t>entre la Unión y el Reino Unido </a:t>
            </a:r>
            <a:r>
              <a:rPr lang="es-ES" b="1" i="1" dirty="0"/>
              <a:t>ya no se aplicará</a:t>
            </a:r>
            <a:r>
              <a:rPr lang="es-ES" i="1" dirty="0"/>
              <a:t>, las Partes deben establecer disposiciones de movimiento, como se indica a continuación</a:t>
            </a:r>
            <a:r>
              <a:rPr lang="es-ES" i="1" dirty="0" smtClean="0"/>
              <a:t>.</a:t>
            </a:r>
          </a:p>
          <a:p>
            <a:pPr marL="0" indent="0">
              <a:buNone/>
            </a:pPr>
            <a:endParaRPr lang="es-ES" i="1" dirty="0" smtClean="0"/>
          </a:p>
          <a:p>
            <a:pPr marL="0" indent="0">
              <a:buNone/>
            </a:pPr>
            <a:r>
              <a:rPr lang="es-ES" i="1" dirty="0"/>
              <a:t>49. Los acuerdos de circulación se basarán en la </a:t>
            </a:r>
            <a:r>
              <a:rPr lang="es-ES" b="1" i="1" dirty="0"/>
              <a:t>no discriminación</a:t>
            </a:r>
            <a:r>
              <a:rPr lang="es-ES" i="1" dirty="0"/>
              <a:t> entre los Estados miembros de la Unión y en la </a:t>
            </a:r>
            <a:r>
              <a:rPr lang="es-ES" b="1" i="1" dirty="0"/>
              <a:t>completa reciprocidad</a:t>
            </a:r>
            <a:r>
              <a:rPr lang="es-ES" i="1" dirty="0" smtClean="0"/>
              <a:t>.</a:t>
            </a:r>
          </a:p>
          <a:p>
            <a:pPr marL="0" indent="0">
              <a:buNone/>
            </a:pPr>
            <a:endParaRPr lang="es-ES" i="1" dirty="0" smtClean="0"/>
          </a:p>
          <a:p>
            <a:pPr marL="0" indent="0">
              <a:buNone/>
            </a:pPr>
            <a:r>
              <a:rPr lang="es-ES" i="1" dirty="0"/>
              <a:t>50. En este contexto, las Partes se proponen establecer, a través de su legislación interna, </a:t>
            </a:r>
            <a:r>
              <a:rPr lang="es-ES" b="1" i="1" dirty="0"/>
              <a:t>la exención de visado para las visitas de corta duración</a:t>
            </a:r>
            <a:r>
              <a:rPr lang="es-ES" i="1" dirty="0" smtClean="0"/>
              <a:t>.</a:t>
            </a:r>
          </a:p>
          <a:p>
            <a:pPr marL="0" indent="0">
              <a:buNone/>
            </a:pPr>
            <a:endParaRPr lang="es-ES" i="1" dirty="0" smtClean="0"/>
          </a:p>
          <a:p>
            <a:pPr marL="0" indent="0">
              <a:buNone/>
            </a:pPr>
            <a:r>
              <a:rPr lang="es-ES" i="1" dirty="0"/>
              <a:t>51. Las Partes acuerdan considerar las condiciones de </a:t>
            </a:r>
            <a:r>
              <a:rPr lang="es-ES" b="1" i="1" dirty="0"/>
              <a:t>entrada y estancia con fines de investigación, estudio, formación e intercambio de estudiantes</a:t>
            </a:r>
            <a:r>
              <a:rPr lang="es-ES" b="1" i="1" dirty="0" smtClean="0"/>
              <a:t>.</a:t>
            </a:r>
          </a:p>
          <a:p>
            <a:pPr marL="0" indent="0">
              <a:buNone/>
            </a:pPr>
            <a:endParaRPr lang="es-ES" b="1" i="1" dirty="0" smtClean="0"/>
          </a:p>
          <a:p>
            <a:pPr marL="0" indent="0">
              <a:buNone/>
            </a:pPr>
            <a:r>
              <a:rPr lang="es-ES" i="1" dirty="0"/>
              <a:t>53 . De acuerdo con sus leyes aplicables, las Partes explorarán la posibilidad de facilitar el paso de sus respectivas fronteras para viajes regulares</a:t>
            </a:r>
            <a:r>
              <a:rPr lang="es-ES" i="1" dirty="0" smtClean="0"/>
              <a:t>.</a:t>
            </a:r>
          </a:p>
          <a:p>
            <a:pPr marL="0" indent="0">
              <a:buNone/>
            </a:pPr>
            <a:endParaRPr lang="es-ES" i="1" dirty="0" smtClean="0"/>
          </a:p>
          <a:p>
            <a:pPr marL="0" indent="0">
              <a:buNone/>
            </a:pPr>
            <a:r>
              <a:rPr lang="es-ES" i="1" dirty="0"/>
              <a:t>54. Cualquier disposición será sin perjuicio de la Zona de Viaje Común (CTA</a:t>
            </a:r>
            <a:r>
              <a:rPr lang="es-ES" i="1" dirty="0" smtClean="0"/>
              <a:t>)</a:t>
            </a:r>
          </a:p>
          <a:p>
            <a:pPr marL="0" indent="0">
              <a:buNone/>
            </a:pPr>
            <a:endParaRPr lang="es-ES" i="1" dirty="0" smtClean="0"/>
          </a:p>
          <a:p>
            <a:pPr marL="0" indent="0">
              <a:buNone/>
            </a:pPr>
            <a:r>
              <a:rPr lang="es-ES" i="1" dirty="0"/>
              <a:t>4. </a:t>
            </a:r>
            <a:r>
              <a:rPr lang="es-ES" i="1" dirty="0" smtClean="0"/>
              <a:t>La </a:t>
            </a:r>
            <a:r>
              <a:rPr lang="es-ES" i="1" dirty="0"/>
              <a:t>relación futura se basará en un equilibrio de derechos y obligaciones, teniendo en cuenta los principios de cada Parte. ...] respetando al mismo tiempo el resultado del referéndum de 2016, incluso en lo que respecta a [...] </a:t>
            </a:r>
            <a:r>
              <a:rPr lang="es-ES" b="1" i="1" dirty="0"/>
              <a:t>el fin de la libre circulación de personas entre la Unión y el Reino Unido</a:t>
            </a:r>
            <a:r>
              <a:rPr lang="es-ES" b="1" i="1" dirty="0" smtClean="0"/>
              <a:t>.</a:t>
            </a:r>
          </a:p>
          <a:p>
            <a:pPr marL="0" indent="0">
              <a:buNone/>
            </a:pPr>
            <a:endParaRPr lang="es-ES" b="1" i="1" dirty="0" smtClean="0"/>
          </a:p>
          <a:p>
            <a:pPr marL="0" indent="0" algn="just">
              <a:buNone/>
            </a:pPr>
            <a:r>
              <a:rPr lang="es-ES" b="1" i="1" dirty="0"/>
              <a:t>57</a:t>
            </a:r>
            <a:r>
              <a:rPr lang="es-ES" i="1" dirty="0"/>
              <a:t>. Estos arreglos </a:t>
            </a:r>
            <a:r>
              <a:rPr lang="es-ES" i="1" u="sng" dirty="0"/>
              <a:t>se sumarían </a:t>
            </a:r>
            <a:r>
              <a:rPr lang="es-ES" i="1" dirty="0"/>
              <a:t>a los compromisos sobre </a:t>
            </a:r>
            <a:r>
              <a:rPr lang="es-ES" b="1" i="1" dirty="0"/>
              <a:t>la entrada y permanencia temporal de personas </a:t>
            </a:r>
            <a:r>
              <a:rPr lang="es-ES" b="1" i="1" dirty="0" smtClean="0"/>
              <a:t>físicas </a:t>
            </a:r>
            <a:r>
              <a:rPr lang="es-ES" b="1" i="1" dirty="0"/>
              <a:t>con fines comerciales en áreas </a:t>
            </a:r>
            <a:r>
              <a:rPr lang="es-ES" b="1" i="1" dirty="0" smtClean="0"/>
              <a:t>definidas</a:t>
            </a:r>
            <a:r>
              <a:rPr lang="es-ES" i="1" dirty="0" smtClean="0"/>
              <a:t>… Esos </a:t>
            </a:r>
            <a:r>
              <a:rPr lang="es-ES" i="1" dirty="0"/>
              <a:t>compromisos no deberían quedar anulados por el derecho de cada una de las Partes a aplicar sus respectivas leyes, reglamentos y requisitos relativos a la entrada, la estancia y el trabajo</a:t>
            </a:r>
            <a:r>
              <a:rPr lang="es-ES" i="1" dirty="0" smtClean="0"/>
              <a:t>.</a:t>
            </a:r>
          </a:p>
          <a:p>
            <a:pPr marL="0" indent="0" algn="just">
              <a:buNone/>
            </a:pPr>
            <a:endParaRPr lang="es-ES" i="1" dirty="0" smtClean="0"/>
          </a:p>
          <a:p>
            <a:pPr marL="0" indent="0" algn="just">
              <a:buNone/>
            </a:pPr>
            <a:r>
              <a:rPr lang="es-ES" i="1" dirty="0"/>
              <a:t>80. </a:t>
            </a:r>
            <a:r>
              <a:rPr lang="es-ES" i="1" dirty="0" smtClean="0"/>
              <a:t>El </a:t>
            </a:r>
            <a:r>
              <a:rPr lang="es-ES" i="1" dirty="0"/>
              <a:t>Reino Unido será un tercer país no perteneciente a </a:t>
            </a:r>
            <a:r>
              <a:rPr lang="es-ES" i="1" dirty="0" err="1"/>
              <a:t>Schengen</a:t>
            </a:r>
            <a:r>
              <a:rPr lang="es-ES" i="1" dirty="0"/>
              <a:t> que no establece la libre circulación de </a:t>
            </a:r>
            <a:r>
              <a:rPr lang="es-ES" i="1" dirty="0" smtClean="0"/>
              <a:t>personas.</a:t>
            </a:r>
            <a:endParaRPr lang="es-ES" i="1" dirty="0"/>
          </a:p>
        </p:txBody>
      </p:sp>
    </p:spTree>
    <p:extLst>
      <p:ext uri="{BB962C8B-B14F-4D97-AF65-F5344CB8AC3E}">
        <p14:creationId xmlns:p14="http://schemas.microsoft.com/office/powerpoint/2010/main" val="426373635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323528" y="188641"/>
            <a:ext cx="8134672" cy="1584175"/>
          </a:xfrm>
        </p:spPr>
        <p:txBody>
          <a:bodyPr/>
          <a:lstStyle/>
          <a:p>
            <a:r>
              <a:rPr lang="es-ES" dirty="0" smtClean="0">
                <a:solidFill>
                  <a:srgbClr val="FF0000"/>
                </a:solidFill>
              </a:rPr>
              <a:t>Visas y fronteras (</a:t>
            </a:r>
            <a:r>
              <a:rPr lang="es-ES" dirty="0" err="1" smtClean="0">
                <a:solidFill>
                  <a:srgbClr val="FF0000"/>
                </a:solidFill>
              </a:rPr>
              <a:t>Brexit</a:t>
            </a:r>
            <a:r>
              <a:rPr lang="es-ES" dirty="0" smtClean="0">
                <a:solidFill>
                  <a:srgbClr val="FF0000"/>
                </a:solidFill>
              </a:rPr>
              <a:t>) </a:t>
            </a:r>
            <a:r>
              <a:rPr lang="es-ES" dirty="0" smtClean="0"/>
              <a:t/>
            </a:r>
            <a:br>
              <a:rPr lang="es-ES" dirty="0" smtClean="0"/>
            </a:br>
            <a:endParaRPr lang="es-ES" dirty="0"/>
          </a:p>
        </p:txBody>
      </p:sp>
      <p:sp>
        <p:nvSpPr>
          <p:cNvPr id="3" name="2 Subtítulo"/>
          <p:cNvSpPr>
            <a:spLocks noGrp="1"/>
          </p:cNvSpPr>
          <p:nvPr>
            <p:ph type="subTitle" idx="1"/>
          </p:nvPr>
        </p:nvSpPr>
        <p:spPr>
          <a:xfrm>
            <a:off x="1043608" y="1412776"/>
            <a:ext cx="6400800" cy="1944216"/>
          </a:xfrm>
        </p:spPr>
        <p:txBody>
          <a:bodyPr>
            <a:normAutofit/>
          </a:bodyPr>
          <a:lstStyle/>
          <a:p>
            <a:r>
              <a:rPr lang="es-ES" b="1" dirty="0">
                <a:solidFill>
                  <a:schemeClr val="tx2"/>
                </a:solidFill>
              </a:rPr>
              <a:t>¿Necesitarán los ciudadanos de la UE un visado para entrar en el Reino Unido? </a:t>
            </a:r>
            <a:endParaRPr lang="es-ES" dirty="0">
              <a:solidFill>
                <a:schemeClr val="tx2"/>
              </a:solidFill>
            </a:endParaRPr>
          </a:p>
          <a:p>
            <a:endParaRPr lang="es-ES" dirty="0">
              <a:solidFill>
                <a:schemeClr val="tx2"/>
              </a:solidFill>
            </a:endParaRPr>
          </a:p>
        </p:txBody>
      </p:sp>
      <p:sp>
        <p:nvSpPr>
          <p:cNvPr id="4" name="3 CuadroTexto"/>
          <p:cNvSpPr txBox="1"/>
          <p:nvPr/>
        </p:nvSpPr>
        <p:spPr>
          <a:xfrm>
            <a:off x="251520" y="3573016"/>
            <a:ext cx="8640960" cy="2308324"/>
          </a:xfrm>
          <a:prstGeom prst="rect">
            <a:avLst/>
          </a:prstGeom>
          <a:noFill/>
        </p:spPr>
        <p:txBody>
          <a:bodyPr wrap="square" rtlCol="0">
            <a:spAutoFit/>
          </a:bodyPr>
          <a:lstStyle/>
          <a:p>
            <a:pPr marL="285750" indent="-285750" algn="just">
              <a:buFont typeface="Arial" pitchFamily="34" charset="0"/>
              <a:buChar char="•"/>
            </a:pPr>
            <a:r>
              <a:rPr lang="es-ES" dirty="0">
                <a:solidFill>
                  <a:schemeClr val="tx2"/>
                </a:solidFill>
              </a:rPr>
              <a:t>Los ciudadanos de la UE pueden viajar al Reino Unido sin necesidad de visado para visitas cortas de hasta </a:t>
            </a:r>
            <a:r>
              <a:rPr lang="es-ES" dirty="0" smtClean="0">
                <a:solidFill>
                  <a:schemeClr val="tx2"/>
                </a:solidFill>
              </a:rPr>
              <a:t>90 días.</a:t>
            </a:r>
          </a:p>
          <a:p>
            <a:pPr marL="285750" indent="-285750" algn="just">
              <a:buFont typeface="Arial" pitchFamily="34" charset="0"/>
              <a:buChar char="•"/>
            </a:pPr>
            <a:endParaRPr lang="es-ES" dirty="0" smtClean="0">
              <a:solidFill>
                <a:schemeClr val="tx2"/>
              </a:solidFill>
            </a:endParaRPr>
          </a:p>
          <a:p>
            <a:pPr marL="285750" indent="-285750" algn="just">
              <a:buFont typeface="Arial" pitchFamily="34" charset="0"/>
              <a:buChar char="•"/>
            </a:pPr>
            <a:r>
              <a:rPr lang="es-ES" dirty="0" smtClean="0">
                <a:solidFill>
                  <a:schemeClr val="tx2"/>
                </a:solidFill>
              </a:rPr>
              <a:t>Únicamente se deberá mostrar:  Pasaporte / Documento nacional de identidad.</a:t>
            </a:r>
          </a:p>
          <a:p>
            <a:pPr algn="just"/>
            <a:endParaRPr lang="es-ES" dirty="0" smtClean="0">
              <a:solidFill>
                <a:schemeClr val="tx2"/>
              </a:solidFill>
            </a:endParaRPr>
          </a:p>
          <a:p>
            <a:pPr lvl="0" algn="just"/>
            <a:r>
              <a:rPr lang="es-ES" dirty="0" smtClean="0">
                <a:solidFill>
                  <a:schemeClr val="tx2"/>
                </a:solidFill>
              </a:rPr>
              <a:t> - Siempre que se trate de:  un </a:t>
            </a:r>
            <a:r>
              <a:rPr lang="es-ES" u="sng" dirty="0">
                <a:solidFill>
                  <a:schemeClr val="tx2"/>
                </a:solidFill>
              </a:rPr>
              <a:t>país de la </a:t>
            </a:r>
            <a:r>
              <a:rPr lang="es-ES" u="sng" dirty="0" smtClean="0">
                <a:solidFill>
                  <a:schemeClr val="tx2"/>
                </a:solidFill>
              </a:rPr>
              <a:t>UE, Islandia</a:t>
            </a:r>
            <a:r>
              <a:rPr lang="es-ES" u="sng" dirty="0">
                <a:solidFill>
                  <a:schemeClr val="tx2"/>
                </a:solidFill>
              </a:rPr>
              <a:t>, Liechtenstein, Noruega o Suiza</a:t>
            </a:r>
          </a:p>
          <a:p>
            <a:pPr marL="285750" indent="-285750">
              <a:buFont typeface="Arial" pitchFamily="34" charset="0"/>
              <a:buChar char="•"/>
            </a:pPr>
            <a:endParaRPr lang="es-ES" dirty="0" smtClean="0"/>
          </a:p>
          <a:p>
            <a:pPr marL="285750" indent="-285750">
              <a:buFont typeface="Arial" pitchFamily="34" charset="0"/>
              <a:buChar char="•"/>
            </a:pPr>
            <a:endParaRPr lang="es-ES" dirty="0"/>
          </a:p>
        </p:txBody>
      </p:sp>
    </p:spTree>
    <p:extLst>
      <p:ext uri="{BB962C8B-B14F-4D97-AF65-F5344CB8AC3E}">
        <p14:creationId xmlns:p14="http://schemas.microsoft.com/office/powerpoint/2010/main" val="32150297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23528" y="260648"/>
            <a:ext cx="8229600" cy="1143000"/>
          </a:xfrm>
        </p:spPr>
        <p:txBody>
          <a:bodyPr>
            <a:normAutofit fontScale="90000"/>
          </a:bodyPr>
          <a:lstStyle/>
          <a:p>
            <a:r>
              <a:rPr lang="es-ES" sz="3600" dirty="0">
                <a:solidFill>
                  <a:srgbClr val="FF0000"/>
                </a:solidFill>
              </a:rPr>
              <a:t>Coordinación de la Seguridad </a:t>
            </a:r>
            <a:r>
              <a:rPr lang="es-ES" sz="3600" dirty="0" smtClean="0">
                <a:solidFill>
                  <a:srgbClr val="FF0000"/>
                </a:solidFill>
              </a:rPr>
              <a:t>Social</a:t>
            </a:r>
            <a:br>
              <a:rPr lang="es-ES" sz="3600" dirty="0" smtClean="0">
                <a:solidFill>
                  <a:srgbClr val="FF0000"/>
                </a:solidFill>
              </a:rPr>
            </a:br>
            <a:r>
              <a:rPr lang="es-ES" sz="2200" i="1" dirty="0">
                <a:solidFill>
                  <a:schemeClr val="tx2"/>
                </a:solidFill>
              </a:rPr>
              <a:t>Punto de partida: Consejo Europeo (Art. 50) Directrices (23 marzo de 2018)</a:t>
            </a:r>
            <a:endParaRPr lang="es-ES" sz="2200" dirty="0">
              <a:solidFill>
                <a:srgbClr val="FF0000"/>
              </a:solidFill>
            </a:endParaRPr>
          </a:p>
        </p:txBody>
      </p:sp>
      <p:sp>
        <p:nvSpPr>
          <p:cNvPr id="3" name="2 Marcador de contenido"/>
          <p:cNvSpPr>
            <a:spLocks noGrp="1"/>
          </p:cNvSpPr>
          <p:nvPr>
            <p:ph idx="1"/>
          </p:nvPr>
        </p:nvSpPr>
        <p:spPr/>
        <p:txBody>
          <a:bodyPr>
            <a:normAutofit fontScale="55000" lnSpcReduction="20000"/>
          </a:bodyPr>
          <a:lstStyle/>
          <a:p>
            <a:pPr algn="just"/>
            <a:r>
              <a:rPr lang="es-ES" i="1" dirty="0">
                <a:solidFill>
                  <a:schemeClr val="tx2"/>
                </a:solidFill>
              </a:rPr>
              <a:t>10. La futura relación debería incluir disposiciones ambiciosas sobre la circulación de las personas físicas, basadas en la plena reciprocidad y la no discriminación entre los Estados miembros, y </a:t>
            </a:r>
            <a:r>
              <a:rPr lang="es-ES" b="1" i="1" dirty="0" smtClean="0">
                <a:solidFill>
                  <a:schemeClr val="tx2"/>
                </a:solidFill>
              </a:rPr>
              <a:t>conexos </a:t>
            </a:r>
            <a:r>
              <a:rPr lang="es-ES" b="1" i="1" dirty="0">
                <a:solidFill>
                  <a:schemeClr val="tx2"/>
                </a:solidFill>
              </a:rPr>
              <a:t>como la coordinación de la seguridad social y el reconocimiento de las cualificaciones profesionales</a:t>
            </a:r>
            <a:r>
              <a:rPr lang="es-ES" i="1" dirty="0" smtClean="0">
                <a:solidFill>
                  <a:schemeClr val="tx2"/>
                </a:solidFill>
              </a:rPr>
              <a:t>.</a:t>
            </a:r>
          </a:p>
          <a:p>
            <a:pPr marL="0" indent="0" algn="just">
              <a:buNone/>
            </a:pPr>
            <a:endParaRPr lang="es-ES" dirty="0" smtClean="0">
              <a:solidFill>
                <a:schemeClr val="tx2"/>
              </a:solidFill>
            </a:endParaRPr>
          </a:p>
          <a:p>
            <a:r>
              <a:rPr lang="es-ES" dirty="0">
                <a:solidFill>
                  <a:srgbClr val="FF0000"/>
                </a:solidFill>
              </a:rPr>
              <a:t>Resolución </a:t>
            </a:r>
            <a:r>
              <a:rPr lang="es-ES" dirty="0" smtClean="0">
                <a:solidFill>
                  <a:srgbClr val="FF0000"/>
                </a:solidFill>
              </a:rPr>
              <a:t>política</a:t>
            </a:r>
          </a:p>
          <a:p>
            <a:pPr marL="0" indent="0">
              <a:buNone/>
            </a:pPr>
            <a:endParaRPr lang="es-ES" dirty="0" smtClean="0">
              <a:solidFill>
                <a:srgbClr val="FF0000"/>
              </a:solidFill>
            </a:endParaRPr>
          </a:p>
          <a:p>
            <a:pPr algn="just"/>
            <a:r>
              <a:rPr lang="es-ES" i="1" dirty="0">
                <a:solidFill>
                  <a:schemeClr val="tx2"/>
                </a:solidFill>
              </a:rPr>
              <a:t>48. Teniendo en cuenta que </a:t>
            </a:r>
            <a:r>
              <a:rPr lang="es-ES" b="1" i="1" dirty="0">
                <a:solidFill>
                  <a:schemeClr val="tx2"/>
                </a:solidFill>
              </a:rPr>
              <a:t>el Reino Unido ha decidido que el principio de la libre circulación de personas</a:t>
            </a:r>
            <a:r>
              <a:rPr lang="es-ES" i="1" dirty="0">
                <a:solidFill>
                  <a:schemeClr val="tx2"/>
                </a:solidFill>
              </a:rPr>
              <a:t> entre la Unión y el Reino Unido ya </a:t>
            </a:r>
            <a:r>
              <a:rPr lang="es-ES" b="1" i="1" dirty="0">
                <a:solidFill>
                  <a:schemeClr val="tx2"/>
                </a:solidFill>
              </a:rPr>
              <a:t>no se aplicará</a:t>
            </a:r>
            <a:r>
              <a:rPr lang="es-ES" i="1" dirty="0">
                <a:solidFill>
                  <a:schemeClr val="tx2"/>
                </a:solidFill>
              </a:rPr>
              <a:t>, las Partes deberían establecer acuerdos de movilidad, como se indica a continuación</a:t>
            </a:r>
            <a:r>
              <a:rPr lang="es-ES" i="1" dirty="0" smtClean="0">
                <a:solidFill>
                  <a:schemeClr val="tx2"/>
                </a:solidFill>
              </a:rPr>
              <a:t>.</a:t>
            </a:r>
          </a:p>
          <a:p>
            <a:pPr algn="just"/>
            <a:r>
              <a:rPr lang="es-ES" i="1" dirty="0">
                <a:solidFill>
                  <a:schemeClr val="tx2"/>
                </a:solidFill>
              </a:rPr>
              <a:t>50. </a:t>
            </a:r>
            <a:r>
              <a:rPr lang="es-ES" i="1" dirty="0" smtClean="0">
                <a:solidFill>
                  <a:schemeClr val="tx2"/>
                </a:solidFill>
              </a:rPr>
              <a:t> </a:t>
            </a:r>
            <a:r>
              <a:rPr lang="es-ES" i="1" dirty="0">
                <a:solidFill>
                  <a:schemeClr val="tx2"/>
                </a:solidFill>
              </a:rPr>
              <a:t>[...] las Partes se proponen establecer, a través de su legislación interna, la exención de visado para las visitas de corta duración</a:t>
            </a:r>
            <a:r>
              <a:rPr lang="es-ES" i="1" dirty="0" smtClean="0">
                <a:solidFill>
                  <a:schemeClr val="tx2"/>
                </a:solidFill>
              </a:rPr>
              <a:t>.</a:t>
            </a:r>
          </a:p>
          <a:p>
            <a:pPr algn="just"/>
            <a:r>
              <a:rPr lang="es-ES" i="1" dirty="0">
                <a:solidFill>
                  <a:schemeClr val="tx2"/>
                </a:solidFill>
              </a:rPr>
              <a:t>51. Las Partes acuerdan considerar las condiciones de entrada y estancia con fines de investigación, estudio, formación e intercambio de estudiantes</a:t>
            </a:r>
            <a:r>
              <a:rPr lang="es-ES" i="1" dirty="0" smtClean="0">
                <a:solidFill>
                  <a:schemeClr val="tx2"/>
                </a:solidFill>
              </a:rPr>
              <a:t>.</a:t>
            </a:r>
          </a:p>
          <a:p>
            <a:pPr algn="just"/>
            <a:r>
              <a:rPr lang="es-ES" i="1" dirty="0">
                <a:solidFill>
                  <a:schemeClr val="tx2"/>
                </a:solidFill>
              </a:rPr>
              <a:t>52.Las Partes también </a:t>
            </a:r>
            <a:r>
              <a:rPr lang="es-ES" b="1" i="1" dirty="0">
                <a:solidFill>
                  <a:schemeClr val="tx2"/>
                </a:solidFill>
              </a:rPr>
              <a:t>acuerdan considerar el tratamiento de la coordinación de la seguridad social a la luz del futuro movimiento de personas</a:t>
            </a:r>
            <a:r>
              <a:rPr lang="es-ES" b="1" i="1" dirty="0" smtClean="0">
                <a:solidFill>
                  <a:schemeClr val="tx2"/>
                </a:solidFill>
              </a:rPr>
              <a:t>.</a:t>
            </a:r>
          </a:p>
          <a:p>
            <a:pPr algn="just"/>
            <a:r>
              <a:rPr lang="es-ES" i="1" dirty="0">
                <a:solidFill>
                  <a:schemeClr val="tx2"/>
                </a:solidFill>
              </a:rPr>
              <a:t>57. [...] compromisos sobre la entrada y estancia temporal de personas físicas con fines comerciales</a:t>
            </a:r>
            <a:endParaRPr lang="es-ES" i="1" dirty="0" smtClean="0">
              <a:solidFill>
                <a:schemeClr val="tx2"/>
              </a:solidFill>
            </a:endParaRPr>
          </a:p>
          <a:p>
            <a:endParaRPr lang="es-ES" dirty="0"/>
          </a:p>
        </p:txBody>
      </p:sp>
    </p:spTree>
    <p:extLst>
      <p:ext uri="{BB962C8B-B14F-4D97-AF65-F5344CB8AC3E}">
        <p14:creationId xmlns:p14="http://schemas.microsoft.com/office/powerpoint/2010/main" val="177581791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ES" sz="3600" dirty="0">
                <a:solidFill>
                  <a:srgbClr val="FF0000"/>
                </a:solidFill>
              </a:rPr>
              <a:t>Situación de referencia después del período de transición</a:t>
            </a:r>
          </a:p>
        </p:txBody>
      </p:sp>
      <p:sp>
        <p:nvSpPr>
          <p:cNvPr id="3" name="2 Marcador de contenido"/>
          <p:cNvSpPr>
            <a:spLocks noGrp="1"/>
          </p:cNvSpPr>
          <p:nvPr>
            <p:ph idx="1"/>
          </p:nvPr>
        </p:nvSpPr>
        <p:spPr/>
        <p:txBody>
          <a:bodyPr>
            <a:normAutofit fontScale="92500" lnSpcReduction="20000"/>
          </a:bodyPr>
          <a:lstStyle/>
          <a:p>
            <a:r>
              <a:rPr lang="es-ES" b="1" dirty="0">
                <a:solidFill>
                  <a:schemeClr val="tx2"/>
                </a:solidFill>
              </a:rPr>
              <a:t>Las normas de cooperación en materia de seguridad social de la UE siguen aplicándose total o </a:t>
            </a:r>
            <a:r>
              <a:rPr lang="es-ES" b="1" dirty="0" smtClean="0">
                <a:solidFill>
                  <a:schemeClr val="tx2"/>
                </a:solidFill>
              </a:rPr>
              <a:t>parcialmente</a:t>
            </a:r>
          </a:p>
          <a:p>
            <a:pPr marL="0" indent="0" algn="just">
              <a:buNone/>
            </a:pPr>
            <a:r>
              <a:rPr lang="es-ES" dirty="0" smtClean="0">
                <a:solidFill>
                  <a:schemeClr val="tx2"/>
                </a:solidFill>
              </a:rPr>
              <a:t>	a </a:t>
            </a:r>
            <a:r>
              <a:rPr lang="es-ES" dirty="0">
                <a:solidFill>
                  <a:schemeClr val="tx2"/>
                </a:solidFill>
              </a:rPr>
              <a:t>las personas que entran en el ámbito personal de la </a:t>
            </a:r>
            <a:r>
              <a:rPr lang="es-ES" dirty="0" smtClean="0">
                <a:solidFill>
                  <a:schemeClr val="tx2"/>
                </a:solidFill>
              </a:rPr>
              <a:t>SS </a:t>
            </a:r>
            <a:r>
              <a:rPr lang="es-ES" dirty="0">
                <a:solidFill>
                  <a:schemeClr val="tx2"/>
                </a:solidFill>
              </a:rPr>
              <a:t>al final de la transición (siempre y cuando sigan cumpliendo las condiciones en ella</a:t>
            </a:r>
            <a:r>
              <a:rPr lang="es-ES" dirty="0" smtClean="0">
                <a:solidFill>
                  <a:schemeClr val="tx2"/>
                </a:solidFill>
              </a:rPr>
              <a:t>)</a:t>
            </a:r>
          </a:p>
          <a:p>
            <a:pPr marL="0" indent="0" algn="just">
              <a:buNone/>
            </a:pPr>
            <a:endParaRPr lang="es-ES" dirty="0" smtClean="0">
              <a:solidFill>
                <a:schemeClr val="tx2"/>
              </a:solidFill>
            </a:endParaRPr>
          </a:p>
          <a:p>
            <a:pPr algn="just"/>
            <a:r>
              <a:rPr lang="es-ES" b="1" dirty="0">
                <a:solidFill>
                  <a:schemeClr val="tx2"/>
                </a:solidFill>
              </a:rPr>
              <a:t>Las normas de coordinación de la seguridad social de la UE ya no se </a:t>
            </a:r>
            <a:r>
              <a:rPr lang="es-ES" b="1" dirty="0" smtClean="0">
                <a:solidFill>
                  <a:schemeClr val="tx2"/>
                </a:solidFill>
              </a:rPr>
              <a:t>aplicarán</a:t>
            </a:r>
          </a:p>
          <a:p>
            <a:pPr marL="0" indent="0" algn="just">
              <a:buNone/>
            </a:pPr>
            <a:r>
              <a:rPr lang="es-ES" dirty="0" smtClean="0">
                <a:solidFill>
                  <a:schemeClr val="tx2"/>
                </a:solidFill>
              </a:rPr>
              <a:t>	a </a:t>
            </a:r>
            <a:r>
              <a:rPr lang="es-ES" dirty="0">
                <a:solidFill>
                  <a:schemeClr val="tx2"/>
                </a:solidFill>
              </a:rPr>
              <a:t>las personas que se trasladen después del final del período de transición</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576" y="3006726"/>
            <a:ext cx="517525" cy="280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575" y="5229200"/>
            <a:ext cx="517525" cy="280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0331346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60649"/>
            <a:ext cx="7772400" cy="864095"/>
          </a:xfrm>
        </p:spPr>
        <p:txBody>
          <a:bodyPr>
            <a:normAutofit fontScale="90000"/>
          </a:bodyPr>
          <a:lstStyle/>
          <a:p>
            <a:r>
              <a:rPr lang="es-ES" sz="1800" dirty="0" smtClean="0"/>
              <a:t> </a:t>
            </a:r>
            <a:r>
              <a:rPr lang="es-ES" sz="2200" dirty="0" smtClean="0">
                <a:solidFill>
                  <a:srgbClr val="FF0000"/>
                </a:solidFill>
              </a:rPr>
              <a:t>Modificaciones en la Directiva </a:t>
            </a:r>
            <a:r>
              <a:rPr lang="es-ES" sz="2200" dirty="0">
                <a:solidFill>
                  <a:srgbClr val="FF0000"/>
                </a:solidFill>
              </a:rPr>
              <a:t>(UE) 2015/2302 </a:t>
            </a:r>
            <a:r>
              <a:rPr lang="es-ES" sz="2200" dirty="0" smtClean="0">
                <a:solidFill>
                  <a:srgbClr val="FF0000"/>
                </a:solidFill>
              </a:rPr>
              <a:t>de </a:t>
            </a:r>
            <a:r>
              <a:rPr lang="es-ES" sz="2200" dirty="0">
                <a:solidFill>
                  <a:srgbClr val="FF0000"/>
                </a:solidFill>
              </a:rPr>
              <a:t>25 de noviembre de 2015, relativa a los viajes combinados y a los servicios de viaje </a:t>
            </a:r>
            <a:r>
              <a:rPr lang="es-ES" sz="2200" dirty="0" smtClean="0">
                <a:solidFill>
                  <a:srgbClr val="FF0000"/>
                </a:solidFill>
              </a:rPr>
              <a:t>vinculados (</a:t>
            </a:r>
            <a:r>
              <a:rPr lang="es-ES" sz="2200" dirty="0" err="1" smtClean="0">
                <a:solidFill>
                  <a:srgbClr val="FF0000"/>
                </a:solidFill>
              </a:rPr>
              <a:t>Brexit</a:t>
            </a:r>
            <a:r>
              <a:rPr lang="es-ES" sz="2200" dirty="0" smtClean="0">
                <a:solidFill>
                  <a:srgbClr val="FF0000"/>
                </a:solidFill>
              </a:rPr>
              <a:t>).</a:t>
            </a:r>
            <a:endParaRPr lang="es-ES" sz="2200" dirty="0">
              <a:solidFill>
                <a:srgbClr val="FF0000"/>
              </a:solidFill>
            </a:endParaRPr>
          </a:p>
        </p:txBody>
      </p:sp>
      <p:sp>
        <p:nvSpPr>
          <p:cNvPr id="3" name="2 Subtítulo"/>
          <p:cNvSpPr>
            <a:spLocks noGrp="1"/>
          </p:cNvSpPr>
          <p:nvPr>
            <p:ph type="subTitle" idx="1"/>
          </p:nvPr>
        </p:nvSpPr>
        <p:spPr>
          <a:xfrm>
            <a:off x="107504" y="1268760"/>
            <a:ext cx="9036496" cy="5400600"/>
          </a:xfrm>
        </p:spPr>
        <p:txBody>
          <a:bodyPr>
            <a:normAutofit/>
          </a:bodyPr>
          <a:lstStyle/>
          <a:p>
            <a:r>
              <a:rPr lang="es-ES" sz="2000" b="1" dirty="0" smtClean="0">
                <a:solidFill>
                  <a:schemeClr val="tx2"/>
                </a:solidFill>
              </a:rPr>
              <a:t>Principales cambios sustanciales:</a:t>
            </a:r>
          </a:p>
          <a:p>
            <a:endParaRPr lang="es-ES" sz="2000" b="1" dirty="0" smtClean="0">
              <a:solidFill>
                <a:schemeClr val="tx2"/>
              </a:solidFill>
            </a:endParaRPr>
          </a:p>
          <a:p>
            <a:pPr marL="342900" indent="-342900" algn="l">
              <a:buFont typeface="Arial" pitchFamily="34" charset="0"/>
              <a:buChar char="•"/>
            </a:pPr>
            <a:r>
              <a:rPr lang="es-ES" sz="2000" dirty="0" smtClean="0">
                <a:solidFill>
                  <a:schemeClr val="tx2"/>
                </a:solidFill>
              </a:rPr>
              <a:t>Modificación en las </a:t>
            </a:r>
            <a:r>
              <a:rPr lang="es-ES" sz="2000" dirty="0">
                <a:solidFill>
                  <a:schemeClr val="tx2"/>
                </a:solidFill>
              </a:rPr>
              <a:t>reglas sobre el reconocimiento mutuo de los acuerdos de protección de la </a:t>
            </a:r>
            <a:r>
              <a:rPr lang="es-ES" sz="2000" dirty="0" smtClean="0">
                <a:solidFill>
                  <a:schemeClr val="tx2"/>
                </a:solidFill>
              </a:rPr>
              <a:t>insolvencia.</a:t>
            </a:r>
            <a:r>
              <a:rPr lang="es-ES" sz="2000" dirty="0">
                <a:solidFill>
                  <a:schemeClr val="tx2"/>
                </a:solidFill>
              </a:rPr>
              <a:t> Todas las empresas que vendan paquetes y arreglos de viaje conexos a clientes en el Reino Unido, incluso si están establecidas en un Estado miembro, </a:t>
            </a:r>
            <a:r>
              <a:rPr lang="es-ES" sz="2000" u="sng" dirty="0">
                <a:solidFill>
                  <a:schemeClr val="tx2"/>
                </a:solidFill>
              </a:rPr>
              <a:t>tendrán que cumplir con los planes de protección contra la insolvencia del Reino Unido</a:t>
            </a:r>
            <a:r>
              <a:rPr lang="es-ES" sz="2000" dirty="0" smtClean="0">
                <a:solidFill>
                  <a:schemeClr val="tx2"/>
                </a:solidFill>
              </a:rPr>
              <a:t>.</a:t>
            </a:r>
          </a:p>
          <a:p>
            <a:pPr marL="342900" indent="-342900" algn="l">
              <a:buFont typeface="Arial" pitchFamily="34" charset="0"/>
              <a:buChar char="•"/>
            </a:pPr>
            <a:endParaRPr lang="es-ES" sz="2000" dirty="0" smtClean="0">
              <a:solidFill>
                <a:schemeClr val="tx2"/>
              </a:solidFill>
            </a:endParaRPr>
          </a:p>
          <a:p>
            <a:pPr marL="342900" indent="-342900" algn="l">
              <a:buFont typeface="Arial" pitchFamily="34" charset="0"/>
              <a:buChar char="•"/>
            </a:pPr>
            <a:r>
              <a:rPr lang="es-ES" sz="2000" dirty="0">
                <a:solidFill>
                  <a:schemeClr val="tx2"/>
                </a:solidFill>
              </a:rPr>
              <a:t>los minoristas </a:t>
            </a:r>
            <a:r>
              <a:rPr lang="es-ES" sz="2000" u="sng" dirty="0">
                <a:solidFill>
                  <a:schemeClr val="tx2"/>
                </a:solidFill>
              </a:rPr>
              <a:t>con sede en el Reino Unido son responsables de la correcta ejecución del paquete y de la protección contra la insolvencia, a menos que el minorista con sede en el Reino Unido pueda demostrar que el organizador no perteneciente al EEE cumple con estos deberes</a:t>
            </a:r>
            <a:r>
              <a:rPr lang="es-ES" sz="2000" u="sng" dirty="0" smtClean="0">
                <a:solidFill>
                  <a:schemeClr val="tx2"/>
                </a:solidFill>
              </a:rPr>
              <a:t>.</a:t>
            </a:r>
          </a:p>
          <a:p>
            <a:pPr marL="342900" indent="-342900" algn="l">
              <a:buFont typeface="Arial" pitchFamily="34" charset="0"/>
              <a:buChar char="•"/>
            </a:pPr>
            <a:endParaRPr lang="es-ES" sz="2000" dirty="0" smtClean="0">
              <a:solidFill>
                <a:schemeClr val="tx2"/>
              </a:solidFill>
            </a:endParaRPr>
          </a:p>
          <a:p>
            <a:pPr marL="342900" indent="-342900" algn="l">
              <a:buFont typeface="Arial" pitchFamily="34" charset="0"/>
              <a:buChar char="•"/>
            </a:pPr>
            <a:r>
              <a:rPr lang="es-ES" sz="2000" dirty="0" smtClean="0">
                <a:solidFill>
                  <a:schemeClr val="tx2"/>
                </a:solidFill>
              </a:rPr>
              <a:t>Las normas sobre la identidad de los proveedores de fianzas y seguros también van a cambiar.  </a:t>
            </a:r>
            <a:r>
              <a:rPr lang="es-ES" sz="2000" u="sng" dirty="0" smtClean="0">
                <a:solidFill>
                  <a:schemeClr val="tx2"/>
                </a:solidFill>
              </a:rPr>
              <a:t>Ya no será posible recurrir a proveedores autorizados en otros Estados miembros</a:t>
            </a:r>
            <a:r>
              <a:rPr lang="es-ES" sz="2000" dirty="0" smtClean="0">
                <a:solidFill>
                  <a:schemeClr val="tx2"/>
                </a:solidFill>
              </a:rPr>
              <a:t>. </a:t>
            </a:r>
            <a:endParaRPr lang="es-ES" sz="2000" dirty="0">
              <a:solidFill>
                <a:schemeClr val="tx2"/>
              </a:solidFill>
            </a:endParaRPr>
          </a:p>
        </p:txBody>
      </p:sp>
    </p:spTree>
    <p:extLst>
      <p:ext uri="{BB962C8B-B14F-4D97-AF65-F5344CB8AC3E}">
        <p14:creationId xmlns:p14="http://schemas.microsoft.com/office/powerpoint/2010/main" val="69590890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4000" dirty="0" smtClean="0">
                <a:solidFill>
                  <a:srgbClr val="FF0000"/>
                </a:solidFill>
              </a:rPr>
              <a:t>Derechos de </a:t>
            </a:r>
            <a:r>
              <a:rPr lang="es-ES" sz="4000" dirty="0" smtClean="0">
                <a:solidFill>
                  <a:srgbClr val="FF0000"/>
                </a:solidFill>
              </a:rPr>
              <a:t>los consumidores</a:t>
            </a:r>
            <a:endParaRPr lang="es-ES" sz="4000" dirty="0">
              <a:solidFill>
                <a:srgbClr val="FF0000"/>
              </a:solidFill>
            </a:endParaRPr>
          </a:p>
        </p:txBody>
      </p:sp>
      <p:sp>
        <p:nvSpPr>
          <p:cNvPr id="3" name="2 Marcador de contenido"/>
          <p:cNvSpPr>
            <a:spLocks noGrp="1"/>
          </p:cNvSpPr>
          <p:nvPr>
            <p:ph idx="1"/>
          </p:nvPr>
        </p:nvSpPr>
        <p:spPr>
          <a:xfrm>
            <a:off x="457200" y="1268760"/>
            <a:ext cx="8229600" cy="5688632"/>
          </a:xfrm>
        </p:spPr>
        <p:txBody>
          <a:bodyPr>
            <a:normAutofit/>
          </a:bodyPr>
          <a:lstStyle/>
          <a:p>
            <a:pPr algn="just"/>
            <a:r>
              <a:rPr lang="es-ES" dirty="0" smtClean="0">
                <a:solidFill>
                  <a:schemeClr val="tx2"/>
                </a:solidFill>
              </a:rPr>
              <a:t>La </a:t>
            </a:r>
            <a:r>
              <a:rPr lang="es-ES" dirty="0">
                <a:solidFill>
                  <a:schemeClr val="tx2"/>
                </a:solidFill>
              </a:rPr>
              <a:t>legislación de la UE en materia de consumo ha sido diseñada para garantizar que los consumidores de la UE tengan el mismo nivel mínimo de derechos en cualquier lugar de la Unión</a:t>
            </a:r>
            <a:r>
              <a:rPr lang="es-ES" dirty="0" smtClean="0">
                <a:solidFill>
                  <a:schemeClr val="tx2"/>
                </a:solidFill>
              </a:rPr>
              <a:t>.</a:t>
            </a:r>
          </a:p>
          <a:p>
            <a:pPr marL="0" indent="0" algn="just">
              <a:buNone/>
            </a:pPr>
            <a:endParaRPr lang="es-ES" dirty="0" smtClean="0">
              <a:solidFill>
                <a:schemeClr val="tx2"/>
              </a:solidFill>
            </a:endParaRPr>
          </a:p>
          <a:p>
            <a:pPr algn="just"/>
            <a:r>
              <a:rPr lang="es-ES" dirty="0" smtClean="0">
                <a:solidFill>
                  <a:schemeClr val="tx2"/>
                </a:solidFill>
              </a:rPr>
              <a:t>La </a:t>
            </a:r>
            <a:r>
              <a:rPr lang="es-ES" dirty="0" smtClean="0">
                <a:solidFill>
                  <a:schemeClr val="tx2"/>
                </a:solidFill>
              </a:rPr>
              <a:t>protección </a:t>
            </a:r>
            <a:r>
              <a:rPr lang="es-ES" dirty="0">
                <a:solidFill>
                  <a:schemeClr val="tx2"/>
                </a:solidFill>
              </a:rPr>
              <a:t>prevista en la legislación de la UE se </a:t>
            </a:r>
            <a:r>
              <a:rPr lang="es-ES" dirty="0" smtClean="0">
                <a:solidFill>
                  <a:schemeClr val="tx2"/>
                </a:solidFill>
              </a:rPr>
              <a:t>reproducirá </a:t>
            </a:r>
            <a:r>
              <a:rPr lang="es-ES" dirty="0">
                <a:solidFill>
                  <a:schemeClr val="tx2"/>
                </a:solidFill>
              </a:rPr>
              <a:t>en la legislación nacional del Reino Unido en el momento en que el Reino Unido abandone la UE</a:t>
            </a:r>
            <a:r>
              <a:rPr lang="es-ES" dirty="0" smtClean="0">
                <a:solidFill>
                  <a:schemeClr val="tx2"/>
                </a:solidFill>
              </a:rPr>
              <a:t>.</a:t>
            </a:r>
          </a:p>
          <a:p>
            <a:pPr marL="0" indent="0" algn="just">
              <a:buNone/>
            </a:pPr>
            <a:endParaRPr lang="es-ES" dirty="0">
              <a:solidFill>
                <a:schemeClr val="tx2"/>
              </a:solidFill>
            </a:endParaRPr>
          </a:p>
          <a:p>
            <a:pPr algn="just"/>
            <a:endParaRPr lang="es-ES" dirty="0" smtClean="0">
              <a:solidFill>
                <a:schemeClr val="tx2"/>
              </a:solidFill>
            </a:endParaRPr>
          </a:p>
          <a:p>
            <a:pPr algn="just"/>
            <a:endParaRPr lang="es-ES" dirty="0">
              <a:solidFill>
                <a:schemeClr val="tx2"/>
              </a:solidFill>
            </a:endParaRPr>
          </a:p>
          <a:p>
            <a:pPr algn="just"/>
            <a:endParaRPr lang="es-ES" dirty="0">
              <a:solidFill>
                <a:schemeClr val="tx2"/>
              </a:solidFill>
            </a:endParaRPr>
          </a:p>
        </p:txBody>
      </p:sp>
    </p:spTree>
    <p:extLst>
      <p:ext uri="{BB962C8B-B14F-4D97-AF65-F5344CB8AC3E}">
        <p14:creationId xmlns:p14="http://schemas.microsoft.com/office/powerpoint/2010/main" val="41991838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sz="4000" dirty="0">
                <a:solidFill>
                  <a:srgbClr val="FF0000"/>
                </a:solidFill>
              </a:rPr>
              <a:t>Tarjeta sanitaria europea y seguro de viaje</a:t>
            </a:r>
            <a:r>
              <a:rPr lang="es-ES" dirty="0"/>
              <a:t/>
            </a:r>
            <a:br>
              <a:rPr lang="es-ES" dirty="0"/>
            </a:br>
            <a:endParaRPr lang="es-ES" dirty="0"/>
          </a:p>
        </p:txBody>
      </p:sp>
      <p:sp>
        <p:nvSpPr>
          <p:cNvPr id="3" name="2 Marcador de contenido"/>
          <p:cNvSpPr>
            <a:spLocks noGrp="1"/>
          </p:cNvSpPr>
          <p:nvPr>
            <p:ph idx="1"/>
          </p:nvPr>
        </p:nvSpPr>
        <p:spPr/>
        <p:txBody>
          <a:bodyPr>
            <a:normAutofit lnSpcReduction="10000"/>
          </a:bodyPr>
          <a:lstStyle/>
          <a:p>
            <a:r>
              <a:rPr lang="es-ES" dirty="0" smtClean="0">
                <a:solidFill>
                  <a:schemeClr val="accent1">
                    <a:lumMod val="75000"/>
                  </a:schemeClr>
                </a:solidFill>
              </a:rPr>
              <a:t>La </a:t>
            </a:r>
            <a:r>
              <a:rPr lang="es-ES" dirty="0">
                <a:solidFill>
                  <a:schemeClr val="accent1">
                    <a:lumMod val="75000"/>
                  </a:schemeClr>
                </a:solidFill>
              </a:rPr>
              <a:t>Tarjeta Sanitaria Europea (TSE) permite a cualquier ciudadano de la UE acceder a la atención médica estatal cuando viaja a otro país de la UE. La TSE registrada en el Reino Unido seguirá siendo válida durante el año 2020.</a:t>
            </a:r>
          </a:p>
          <a:p>
            <a:r>
              <a:rPr lang="es-ES" dirty="0">
                <a:solidFill>
                  <a:schemeClr val="accent1">
                    <a:lumMod val="75000"/>
                  </a:schemeClr>
                </a:solidFill>
              </a:rPr>
              <a:t>El ABTA siempre aconseja a los turistas británicos que se aseguren de tener un seguro de viaje (TSE u otro).</a:t>
            </a:r>
          </a:p>
        </p:txBody>
      </p:sp>
    </p:spTree>
    <p:extLst>
      <p:ext uri="{BB962C8B-B14F-4D97-AF65-F5344CB8AC3E}">
        <p14:creationId xmlns:p14="http://schemas.microsoft.com/office/powerpoint/2010/main" val="36005488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solidFill>
                  <a:srgbClr val="FF0000"/>
                </a:solidFill>
              </a:rPr>
              <a:t>Contratación</a:t>
            </a:r>
            <a:endParaRPr lang="es-ES" dirty="0">
              <a:solidFill>
                <a:srgbClr val="FF0000"/>
              </a:solidFill>
            </a:endParaRPr>
          </a:p>
        </p:txBody>
      </p:sp>
      <p:sp>
        <p:nvSpPr>
          <p:cNvPr id="3" name="2 Marcador de contenido"/>
          <p:cNvSpPr>
            <a:spLocks noGrp="1"/>
          </p:cNvSpPr>
          <p:nvPr>
            <p:ph idx="1"/>
          </p:nvPr>
        </p:nvSpPr>
        <p:spPr/>
        <p:txBody>
          <a:bodyPr>
            <a:normAutofit fontScale="92500" lnSpcReduction="20000"/>
          </a:bodyPr>
          <a:lstStyle/>
          <a:p>
            <a:pPr marL="0" indent="0">
              <a:buNone/>
            </a:pPr>
            <a:r>
              <a:rPr lang="es-ES" dirty="0" smtClean="0">
                <a:solidFill>
                  <a:schemeClr val="tx2"/>
                </a:solidFill>
              </a:rPr>
              <a:t>Las prioridades clave del Reino-Unido son:</a:t>
            </a:r>
          </a:p>
          <a:p>
            <a:pPr marL="0" indent="0">
              <a:buNone/>
            </a:pPr>
            <a:endParaRPr lang="es-ES" dirty="0">
              <a:solidFill>
                <a:schemeClr val="tx2"/>
              </a:solidFill>
            </a:endParaRPr>
          </a:p>
          <a:p>
            <a:pPr algn="just">
              <a:buFontTx/>
              <a:buChar char="-"/>
            </a:pPr>
            <a:r>
              <a:rPr lang="es-ES" dirty="0" smtClean="0">
                <a:solidFill>
                  <a:schemeClr val="tx2"/>
                </a:solidFill>
              </a:rPr>
              <a:t>mantener </a:t>
            </a:r>
            <a:r>
              <a:rPr lang="es-ES" dirty="0">
                <a:solidFill>
                  <a:schemeClr val="tx2"/>
                </a:solidFill>
              </a:rPr>
              <a:t>el reconocimiento y la ejecución mutuos de las sentencias y el </a:t>
            </a:r>
            <a:r>
              <a:rPr lang="es-ES" b="1" u="sng" dirty="0">
                <a:solidFill>
                  <a:schemeClr val="tx2"/>
                </a:solidFill>
              </a:rPr>
              <a:t>respeto de las cláusulas de elección de jurisdicción</a:t>
            </a:r>
            <a:r>
              <a:rPr lang="es-ES" dirty="0">
                <a:solidFill>
                  <a:schemeClr val="tx2"/>
                </a:solidFill>
              </a:rPr>
              <a:t> en toda la UE en las causas </a:t>
            </a:r>
            <a:r>
              <a:rPr lang="es-ES" dirty="0" smtClean="0">
                <a:solidFill>
                  <a:schemeClr val="tx2"/>
                </a:solidFill>
              </a:rPr>
              <a:t>civiles.</a:t>
            </a:r>
          </a:p>
          <a:p>
            <a:pPr marL="0" indent="0" algn="just">
              <a:buNone/>
            </a:pPr>
            <a:endParaRPr lang="es-ES" dirty="0">
              <a:solidFill>
                <a:schemeClr val="tx2"/>
              </a:solidFill>
            </a:endParaRPr>
          </a:p>
          <a:p>
            <a:pPr algn="just">
              <a:buFontTx/>
              <a:buChar char="-"/>
            </a:pPr>
            <a:r>
              <a:rPr lang="es-ES" dirty="0" smtClean="0">
                <a:solidFill>
                  <a:schemeClr val="tx2"/>
                </a:solidFill>
              </a:rPr>
              <a:t>promover </a:t>
            </a:r>
            <a:r>
              <a:rPr lang="es-ES" dirty="0">
                <a:solidFill>
                  <a:schemeClr val="tx2"/>
                </a:solidFill>
              </a:rPr>
              <a:t>a Inglaterra y Gales como la jurisdicción de elección, asegurando que se mantenga la seguridad jurídica durante todo el proceso de retirada.</a:t>
            </a:r>
          </a:p>
          <a:p>
            <a:endParaRPr lang="es-ES" dirty="0"/>
          </a:p>
        </p:txBody>
      </p:sp>
    </p:spTree>
    <p:extLst>
      <p:ext uri="{BB962C8B-B14F-4D97-AF65-F5344CB8AC3E}">
        <p14:creationId xmlns:p14="http://schemas.microsoft.com/office/powerpoint/2010/main" val="192246656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sz="3600" dirty="0">
                <a:solidFill>
                  <a:srgbClr val="FF0000"/>
                </a:solidFill>
              </a:rPr>
              <a:t>Obligaciones contractuales (i</a:t>
            </a:r>
            <a:r>
              <a:rPr lang="es-ES" sz="3600" dirty="0" smtClean="0">
                <a:solidFill>
                  <a:srgbClr val="FF0000"/>
                </a:solidFill>
              </a:rPr>
              <a:t>)</a:t>
            </a:r>
            <a:r>
              <a:rPr lang="es-ES" sz="3600" dirty="0">
                <a:solidFill>
                  <a:srgbClr val="FF0000"/>
                </a:solidFill>
              </a:rPr>
              <a:t/>
            </a:r>
            <a:br>
              <a:rPr lang="es-ES" sz="3600" dirty="0">
                <a:solidFill>
                  <a:srgbClr val="FF0000"/>
                </a:solidFill>
              </a:rPr>
            </a:br>
            <a:endParaRPr lang="es-ES" sz="3600" dirty="0">
              <a:solidFill>
                <a:srgbClr val="FF0000"/>
              </a:solidFill>
            </a:endParaRPr>
          </a:p>
        </p:txBody>
      </p:sp>
      <p:sp>
        <p:nvSpPr>
          <p:cNvPr id="3" name="2 Marcador de contenido"/>
          <p:cNvSpPr>
            <a:spLocks noGrp="1"/>
          </p:cNvSpPr>
          <p:nvPr>
            <p:ph idx="1"/>
          </p:nvPr>
        </p:nvSpPr>
        <p:spPr/>
        <p:txBody>
          <a:bodyPr>
            <a:normAutofit fontScale="77500" lnSpcReduction="20000"/>
          </a:bodyPr>
          <a:lstStyle/>
          <a:p>
            <a:r>
              <a:rPr lang="es-ES" dirty="0" smtClean="0">
                <a:solidFill>
                  <a:schemeClr val="accent1">
                    <a:lumMod val="75000"/>
                  </a:schemeClr>
                </a:solidFill>
              </a:rPr>
              <a:t>En </a:t>
            </a:r>
            <a:r>
              <a:rPr lang="es-ES" dirty="0">
                <a:solidFill>
                  <a:schemeClr val="accent1">
                    <a:lumMod val="75000"/>
                  </a:schemeClr>
                </a:solidFill>
              </a:rPr>
              <a:t>materia de competencia jurisdiccional, no se podrá aplicar el </a:t>
            </a:r>
            <a:r>
              <a:rPr lang="es-ES" b="1" u="sng" dirty="0">
                <a:solidFill>
                  <a:schemeClr val="accent1">
                    <a:lumMod val="75000"/>
                  </a:schemeClr>
                </a:solidFill>
              </a:rPr>
              <a:t>Reglamento (UE) 1215/2012</a:t>
            </a:r>
            <a:r>
              <a:rPr lang="es-ES" dirty="0">
                <a:solidFill>
                  <a:schemeClr val="accent1">
                    <a:lumMod val="75000"/>
                  </a:schemeClr>
                </a:solidFill>
              </a:rPr>
              <a:t> (ejecución de resoluciones judiciales) y, además, los residentes en Reino Unido no podrán aprovechar las ventajas para la competencia judicial internacional que concede el </a:t>
            </a:r>
            <a:r>
              <a:rPr lang="es-ES" b="1" u="sng" dirty="0">
                <a:solidFill>
                  <a:schemeClr val="accent1">
                    <a:lumMod val="75000"/>
                  </a:schemeClr>
                </a:solidFill>
              </a:rPr>
              <a:t>Reglamento (UE) 1215/2012</a:t>
            </a:r>
            <a:r>
              <a:rPr lang="es-ES" dirty="0">
                <a:solidFill>
                  <a:schemeClr val="accent1">
                    <a:lumMod val="75000"/>
                  </a:schemeClr>
                </a:solidFill>
              </a:rPr>
              <a:t> en materia contractual para los consumidores, trabajadores y asegurados. </a:t>
            </a:r>
            <a:endParaRPr lang="es-ES" dirty="0" smtClean="0">
              <a:solidFill>
                <a:schemeClr val="accent1">
                  <a:lumMod val="75000"/>
                </a:schemeClr>
              </a:solidFill>
            </a:endParaRPr>
          </a:p>
          <a:p>
            <a:endParaRPr lang="es-ES" dirty="0">
              <a:solidFill>
                <a:schemeClr val="accent1">
                  <a:lumMod val="75000"/>
                </a:schemeClr>
              </a:solidFill>
            </a:endParaRPr>
          </a:p>
          <a:p>
            <a:r>
              <a:rPr lang="es-ES" dirty="0">
                <a:solidFill>
                  <a:schemeClr val="accent1">
                    <a:lumMod val="75000"/>
                  </a:schemeClr>
                </a:solidFill>
              </a:rPr>
              <a:t>El Reino Unido tendrá que dejar de aplicar el </a:t>
            </a:r>
            <a:r>
              <a:rPr lang="es-ES" b="1" u="sng" dirty="0">
                <a:solidFill>
                  <a:schemeClr val="accent1">
                    <a:lumMod val="75000"/>
                  </a:schemeClr>
                </a:solidFill>
              </a:rPr>
              <a:t>Reglamento (CE) 593/2008 (Roma I)</a:t>
            </a:r>
            <a:r>
              <a:rPr lang="es-ES" dirty="0">
                <a:solidFill>
                  <a:schemeClr val="accent1">
                    <a:lumMod val="75000"/>
                  </a:schemeClr>
                </a:solidFill>
              </a:rPr>
              <a:t>, perjudicando a la previsibilidad de sus normas de conflicto para la materia contractual cuando los órganos judiciales ingleses conozcan de un asunto de daños contractuales.</a:t>
            </a:r>
          </a:p>
          <a:p>
            <a:endParaRPr lang="es-ES" dirty="0"/>
          </a:p>
        </p:txBody>
      </p:sp>
    </p:spTree>
    <p:extLst>
      <p:ext uri="{BB962C8B-B14F-4D97-AF65-F5344CB8AC3E}">
        <p14:creationId xmlns:p14="http://schemas.microsoft.com/office/powerpoint/2010/main" val="87407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ctrTitle"/>
          </p:nvPr>
        </p:nvSpPr>
        <p:spPr>
          <a:xfrm>
            <a:off x="685800" y="548681"/>
            <a:ext cx="7772400" cy="1152127"/>
          </a:xfrm>
        </p:spPr>
        <p:txBody>
          <a:bodyPr>
            <a:normAutofit fontScale="90000"/>
          </a:bodyPr>
          <a:lstStyle/>
          <a:p>
            <a:r>
              <a:rPr lang="es-ES" dirty="0" smtClean="0">
                <a:solidFill>
                  <a:srgbClr val="FF0000"/>
                </a:solidFill>
              </a:rPr>
              <a:t/>
            </a:r>
            <a:br>
              <a:rPr lang="es-ES" dirty="0" smtClean="0">
                <a:solidFill>
                  <a:srgbClr val="FF0000"/>
                </a:solidFill>
              </a:rPr>
            </a:br>
            <a:r>
              <a:rPr lang="es-ES" sz="4000" dirty="0" smtClean="0">
                <a:solidFill>
                  <a:srgbClr val="FF0000"/>
                </a:solidFill>
              </a:rPr>
              <a:t>Introducción general</a:t>
            </a:r>
            <a:r>
              <a:rPr lang="es-ES" dirty="0" smtClean="0"/>
              <a:t/>
            </a:r>
            <a:br>
              <a:rPr lang="es-ES" dirty="0" smtClean="0"/>
            </a:br>
            <a:r>
              <a:rPr lang="es-ES" dirty="0" smtClean="0"/>
              <a:t/>
            </a:r>
            <a:br>
              <a:rPr lang="es-ES" dirty="0" smtClean="0"/>
            </a:br>
            <a:r>
              <a:rPr lang="es-ES" sz="2200" dirty="0">
                <a:solidFill>
                  <a:schemeClr val="accent1">
                    <a:lumMod val="75000"/>
                  </a:schemeClr>
                </a:solidFill>
              </a:rPr>
              <a:t>E</a:t>
            </a:r>
            <a:r>
              <a:rPr lang="es-ES" sz="2200" dirty="0" smtClean="0">
                <a:solidFill>
                  <a:schemeClr val="accent1">
                    <a:lumMod val="75000"/>
                  </a:schemeClr>
                </a:solidFill>
              </a:rPr>
              <a:t>l Reino Unido se retira con acuerdo el </a:t>
            </a:r>
            <a:r>
              <a:rPr lang="es-ES" sz="2200" u="sng" dirty="0" smtClean="0">
                <a:solidFill>
                  <a:schemeClr val="accent1">
                    <a:lumMod val="75000"/>
                  </a:schemeClr>
                </a:solidFill>
              </a:rPr>
              <a:t>31 de enero de 2020</a:t>
            </a:r>
            <a:endParaRPr lang="es-ES" sz="2200" u="sng" dirty="0">
              <a:solidFill>
                <a:schemeClr val="accent1">
                  <a:lumMod val="75000"/>
                </a:schemeClr>
              </a:solidFill>
            </a:endParaRPr>
          </a:p>
        </p:txBody>
      </p:sp>
      <p:sp>
        <p:nvSpPr>
          <p:cNvPr id="5" name="4 Subtítulo"/>
          <p:cNvSpPr>
            <a:spLocks noGrp="1"/>
          </p:cNvSpPr>
          <p:nvPr>
            <p:ph type="subTitle" idx="1"/>
          </p:nvPr>
        </p:nvSpPr>
        <p:spPr>
          <a:xfrm>
            <a:off x="755576" y="2492896"/>
            <a:ext cx="7016824" cy="3145904"/>
          </a:xfrm>
        </p:spPr>
        <p:txBody>
          <a:bodyPr>
            <a:normAutofit fontScale="47500" lnSpcReduction="20000"/>
          </a:bodyPr>
          <a:lstStyle/>
          <a:p>
            <a:pPr algn="l"/>
            <a:r>
              <a:rPr lang="en-US" dirty="0" err="1" smtClean="0">
                <a:solidFill>
                  <a:schemeClr val="accent1">
                    <a:lumMod val="75000"/>
                  </a:schemeClr>
                </a:solidFill>
              </a:rPr>
              <a:t>Período</a:t>
            </a:r>
            <a:r>
              <a:rPr lang="en-US" dirty="0" smtClean="0">
                <a:solidFill>
                  <a:schemeClr val="accent1">
                    <a:lumMod val="75000"/>
                  </a:schemeClr>
                </a:solidFill>
              </a:rPr>
              <a:t> de </a:t>
            </a:r>
            <a:r>
              <a:rPr lang="en-US" dirty="0" err="1" smtClean="0">
                <a:solidFill>
                  <a:schemeClr val="accent1">
                    <a:lumMod val="75000"/>
                  </a:schemeClr>
                </a:solidFill>
              </a:rPr>
              <a:t>transición</a:t>
            </a:r>
            <a:r>
              <a:rPr lang="en-US" dirty="0" smtClean="0">
                <a:solidFill>
                  <a:schemeClr val="accent1">
                    <a:lumMod val="75000"/>
                  </a:schemeClr>
                </a:solidFill>
              </a:rPr>
              <a:t> de 11 </a:t>
            </a:r>
            <a:r>
              <a:rPr lang="en-US" dirty="0" err="1" smtClean="0">
                <a:solidFill>
                  <a:schemeClr val="accent1">
                    <a:lumMod val="75000"/>
                  </a:schemeClr>
                </a:solidFill>
              </a:rPr>
              <a:t>meses</a:t>
            </a:r>
            <a:r>
              <a:rPr lang="en-US" dirty="0" smtClean="0">
                <a:solidFill>
                  <a:schemeClr val="accent1">
                    <a:lumMod val="75000"/>
                  </a:schemeClr>
                </a:solidFill>
              </a:rPr>
              <a:t> </a:t>
            </a:r>
            <a:r>
              <a:rPr lang="en-US" dirty="0" err="1" smtClean="0">
                <a:solidFill>
                  <a:schemeClr val="accent1">
                    <a:lumMod val="75000"/>
                  </a:schemeClr>
                </a:solidFill>
              </a:rPr>
              <a:t>para</a:t>
            </a:r>
            <a:r>
              <a:rPr lang="en-US" dirty="0" smtClean="0">
                <a:solidFill>
                  <a:schemeClr val="accent1">
                    <a:lumMod val="75000"/>
                  </a:schemeClr>
                </a:solidFill>
              </a:rPr>
              <a:t>:</a:t>
            </a:r>
            <a:endParaRPr lang="en-US" dirty="0">
              <a:solidFill>
                <a:schemeClr val="accent1">
                  <a:lumMod val="75000"/>
                </a:schemeClr>
              </a:solidFill>
            </a:endParaRPr>
          </a:p>
          <a:p>
            <a:pPr algn="l"/>
            <a:endParaRPr lang="en-US" dirty="0" smtClean="0">
              <a:solidFill>
                <a:schemeClr val="accent1">
                  <a:lumMod val="75000"/>
                </a:schemeClr>
              </a:solidFill>
            </a:endParaRPr>
          </a:p>
          <a:p>
            <a:pPr marL="514350" indent="-514350" algn="l">
              <a:buAutoNum type="arabicPeriod"/>
            </a:pPr>
            <a:r>
              <a:rPr lang="es-ES" dirty="0" smtClean="0">
                <a:solidFill>
                  <a:schemeClr val="accent1">
                    <a:lumMod val="75000"/>
                  </a:schemeClr>
                </a:solidFill>
              </a:rPr>
              <a:t>adopción de las directrices de negociación</a:t>
            </a:r>
          </a:p>
          <a:p>
            <a:pPr marL="514350" indent="-514350" algn="l">
              <a:buAutoNum type="arabicPeriod"/>
            </a:pPr>
            <a:r>
              <a:rPr lang="en-US" dirty="0" err="1" smtClean="0">
                <a:solidFill>
                  <a:schemeClr val="accent1">
                    <a:lumMod val="75000"/>
                  </a:schemeClr>
                </a:solidFill>
              </a:rPr>
              <a:t>realización</a:t>
            </a:r>
            <a:r>
              <a:rPr lang="en-US" dirty="0" smtClean="0">
                <a:solidFill>
                  <a:schemeClr val="accent1">
                    <a:lumMod val="75000"/>
                  </a:schemeClr>
                </a:solidFill>
              </a:rPr>
              <a:t> de </a:t>
            </a:r>
            <a:r>
              <a:rPr lang="en-US" dirty="0" err="1" smtClean="0">
                <a:solidFill>
                  <a:schemeClr val="accent1">
                    <a:lumMod val="75000"/>
                  </a:schemeClr>
                </a:solidFill>
              </a:rPr>
              <a:t>negociaciones</a:t>
            </a:r>
            <a:endParaRPr lang="en-US" dirty="0" smtClean="0">
              <a:solidFill>
                <a:schemeClr val="accent1">
                  <a:lumMod val="75000"/>
                </a:schemeClr>
              </a:solidFill>
            </a:endParaRPr>
          </a:p>
          <a:p>
            <a:pPr marL="514350" indent="-514350" algn="l">
              <a:buAutoNum type="arabicPeriod"/>
            </a:pPr>
            <a:r>
              <a:rPr lang="es-ES" dirty="0" smtClean="0">
                <a:solidFill>
                  <a:schemeClr val="accent1">
                    <a:lumMod val="75000"/>
                  </a:schemeClr>
                </a:solidFill>
              </a:rPr>
              <a:t>firma/conclusión y entrada en vigor del futuro acuerdo antes del </a:t>
            </a:r>
            <a:r>
              <a:rPr lang="es-ES" u="sng" dirty="0" smtClean="0">
                <a:solidFill>
                  <a:schemeClr val="accent1">
                    <a:lumMod val="75000"/>
                  </a:schemeClr>
                </a:solidFill>
              </a:rPr>
              <a:t>1 de enero de 2021</a:t>
            </a:r>
            <a:endParaRPr lang="es-ES" u="sng" dirty="0">
              <a:solidFill>
                <a:schemeClr val="accent1">
                  <a:lumMod val="75000"/>
                </a:schemeClr>
              </a:solidFill>
            </a:endParaRPr>
          </a:p>
          <a:p>
            <a:pPr algn="l"/>
            <a:endParaRPr lang="en-US" dirty="0" smtClean="0">
              <a:solidFill>
                <a:schemeClr val="accent1">
                  <a:lumMod val="75000"/>
                </a:schemeClr>
              </a:solidFill>
            </a:endParaRPr>
          </a:p>
          <a:p>
            <a:pPr algn="l"/>
            <a:endParaRPr lang="es-ES" dirty="0" smtClean="0">
              <a:solidFill>
                <a:schemeClr val="accent1">
                  <a:lumMod val="75000"/>
                </a:schemeClr>
              </a:solidFill>
            </a:endParaRPr>
          </a:p>
          <a:p>
            <a:pPr algn="l"/>
            <a:r>
              <a:rPr lang="es-ES" dirty="0">
                <a:solidFill>
                  <a:schemeClr val="accent1">
                    <a:lumMod val="75000"/>
                  </a:schemeClr>
                </a:solidFill>
              </a:rPr>
              <a:t>	</a:t>
            </a:r>
            <a:r>
              <a:rPr lang="es-ES" dirty="0" smtClean="0">
                <a:solidFill>
                  <a:schemeClr val="accent1">
                    <a:lumMod val="75000"/>
                  </a:schemeClr>
                </a:solidFill>
              </a:rPr>
              <a:t>    Negociaciones complejas y políticamente sensibles</a:t>
            </a:r>
          </a:p>
          <a:p>
            <a:pPr algn="l"/>
            <a:endParaRPr lang="en-US" dirty="0">
              <a:solidFill>
                <a:schemeClr val="accent1">
                  <a:lumMod val="75000"/>
                </a:schemeClr>
              </a:solidFill>
            </a:endParaRPr>
          </a:p>
          <a:p>
            <a:r>
              <a:rPr lang="es-ES" dirty="0" smtClean="0">
                <a:solidFill>
                  <a:schemeClr val="accent1">
                    <a:lumMod val="75000"/>
                  </a:schemeClr>
                </a:solidFill>
              </a:rPr>
              <a:t>Cambio de régimen regulador a partir del 1 de enero de 2021</a:t>
            </a:r>
          </a:p>
          <a:p>
            <a:r>
              <a:rPr lang="es-ES" dirty="0">
                <a:solidFill>
                  <a:schemeClr val="accent1">
                    <a:lumMod val="75000"/>
                  </a:schemeClr>
                </a:solidFill>
              </a:rPr>
              <a:t>	</a:t>
            </a:r>
            <a:endParaRPr lang="es-ES" dirty="0" smtClean="0">
              <a:solidFill>
                <a:schemeClr val="accent1">
                  <a:lumMod val="75000"/>
                </a:schemeClr>
              </a:solidFill>
            </a:endParaRPr>
          </a:p>
          <a:p>
            <a:r>
              <a:rPr lang="es-ES" dirty="0">
                <a:solidFill>
                  <a:schemeClr val="accent1">
                    <a:lumMod val="75000"/>
                  </a:schemeClr>
                </a:solidFill>
              </a:rPr>
              <a:t> </a:t>
            </a:r>
            <a:r>
              <a:rPr lang="es-ES" dirty="0" smtClean="0">
                <a:solidFill>
                  <a:schemeClr val="accent1">
                    <a:lumMod val="75000"/>
                  </a:schemeClr>
                </a:solidFill>
              </a:rPr>
              <a:t>           </a:t>
            </a:r>
            <a:r>
              <a:rPr lang="es-ES" dirty="0" smtClean="0">
                <a:solidFill>
                  <a:schemeClr val="accent1">
                    <a:lumMod val="75000"/>
                  </a:schemeClr>
                </a:solidFill>
              </a:rPr>
              <a:t>            Posibilidad </a:t>
            </a:r>
            <a:r>
              <a:rPr lang="es-ES" dirty="0">
                <a:solidFill>
                  <a:schemeClr val="accent1">
                    <a:lumMod val="75000"/>
                  </a:schemeClr>
                </a:solidFill>
              </a:rPr>
              <a:t>de </a:t>
            </a:r>
            <a:r>
              <a:rPr lang="es-ES" dirty="0" smtClean="0">
                <a:solidFill>
                  <a:schemeClr val="accent1">
                    <a:lumMod val="75000"/>
                  </a:schemeClr>
                </a:solidFill>
              </a:rPr>
              <a:t>llegar al </a:t>
            </a:r>
            <a:r>
              <a:rPr lang="es-ES" dirty="0">
                <a:solidFill>
                  <a:schemeClr val="accent1">
                    <a:lumMod val="75000"/>
                  </a:schemeClr>
                </a:solidFill>
              </a:rPr>
              <a:t>"borde del acantilado" a partir del 1 de enero 2021</a:t>
            </a:r>
          </a:p>
        </p:txBody>
      </p:sp>
      <p:sp>
        <p:nvSpPr>
          <p:cNvPr id="6" name="5 Flecha derecha"/>
          <p:cNvSpPr/>
          <p:nvPr/>
        </p:nvSpPr>
        <p:spPr>
          <a:xfrm>
            <a:off x="1090101" y="4763148"/>
            <a:ext cx="489204"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7" name="6 Flecha derecha"/>
          <p:cNvSpPr/>
          <p:nvPr/>
        </p:nvSpPr>
        <p:spPr>
          <a:xfrm>
            <a:off x="1066070" y="5229200"/>
            <a:ext cx="489204"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8" name="7 Flecha derecha"/>
          <p:cNvSpPr/>
          <p:nvPr/>
        </p:nvSpPr>
        <p:spPr>
          <a:xfrm>
            <a:off x="1101826" y="4293096"/>
            <a:ext cx="489204"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168081093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sz="3600" dirty="0">
                <a:solidFill>
                  <a:srgbClr val="FF0000"/>
                </a:solidFill>
              </a:rPr>
              <a:t>Obligaciones contractuales (ii</a:t>
            </a:r>
            <a:r>
              <a:rPr lang="es-ES" sz="3600" dirty="0" smtClean="0">
                <a:solidFill>
                  <a:srgbClr val="FF0000"/>
                </a:solidFill>
              </a:rPr>
              <a:t>)</a:t>
            </a:r>
            <a:r>
              <a:rPr lang="es-ES" sz="3600" dirty="0">
                <a:solidFill>
                  <a:srgbClr val="FF0000"/>
                </a:solidFill>
              </a:rPr>
              <a:t/>
            </a:r>
            <a:br>
              <a:rPr lang="es-ES" sz="3600" dirty="0">
                <a:solidFill>
                  <a:srgbClr val="FF0000"/>
                </a:solidFill>
              </a:rPr>
            </a:br>
            <a:endParaRPr lang="es-ES" sz="3600" dirty="0">
              <a:solidFill>
                <a:srgbClr val="FF0000"/>
              </a:solidFill>
            </a:endParaRPr>
          </a:p>
        </p:txBody>
      </p:sp>
      <p:sp>
        <p:nvSpPr>
          <p:cNvPr id="3" name="2 Marcador de contenido"/>
          <p:cNvSpPr>
            <a:spLocks noGrp="1"/>
          </p:cNvSpPr>
          <p:nvPr>
            <p:ph idx="1"/>
          </p:nvPr>
        </p:nvSpPr>
        <p:spPr/>
        <p:txBody>
          <a:bodyPr>
            <a:normAutofit fontScale="77500" lnSpcReduction="20000"/>
          </a:bodyPr>
          <a:lstStyle/>
          <a:p>
            <a:pPr marL="0" indent="0">
              <a:buNone/>
            </a:pPr>
            <a:r>
              <a:rPr lang="es-ES" dirty="0" smtClean="0">
                <a:solidFill>
                  <a:schemeClr val="accent1">
                    <a:lumMod val="75000"/>
                  </a:schemeClr>
                </a:solidFill>
              </a:rPr>
              <a:t>El </a:t>
            </a:r>
            <a:r>
              <a:rPr lang="es-ES" dirty="0" err="1">
                <a:solidFill>
                  <a:schemeClr val="accent1">
                    <a:lumMod val="75000"/>
                  </a:schemeClr>
                </a:solidFill>
              </a:rPr>
              <a:t>Brexit</a:t>
            </a:r>
            <a:r>
              <a:rPr lang="es-ES" dirty="0">
                <a:solidFill>
                  <a:schemeClr val="accent1">
                    <a:lumMod val="75000"/>
                  </a:schemeClr>
                </a:solidFill>
              </a:rPr>
              <a:t> tendrá un impacto sobre las cláusulas contractuales: </a:t>
            </a:r>
            <a:endParaRPr lang="es-ES" dirty="0" smtClean="0">
              <a:solidFill>
                <a:schemeClr val="accent1">
                  <a:lumMod val="75000"/>
                </a:schemeClr>
              </a:solidFill>
            </a:endParaRPr>
          </a:p>
          <a:p>
            <a:pPr marL="0" indent="0">
              <a:buNone/>
            </a:pPr>
            <a:endParaRPr lang="es-ES" dirty="0">
              <a:solidFill>
                <a:schemeClr val="accent1">
                  <a:lumMod val="75000"/>
                </a:schemeClr>
              </a:solidFill>
            </a:endParaRPr>
          </a:p>
          <a:p>
            <a:r>
              <a:rPr lang="es-ES" dirty="0">
                <a:solidFill>
                  <a:schemeClr val="accent1">
                    <a:lumMod val="75000"/>
                  </a:schemeClr>
                </a:solidFill>
              </a:rPr>
              <a:t>1.	definiciones (territorio: E.U., EEE);</a:t>
            </a:r>
          </a:p>
          <a:p>
            <a:r>
              <a:rPr lang="es-ES" dirty="0">
                <a:solidFill>
                  <a:schemeClr val="accent1">
                    <a:lumMod val="75000"/>
                  </a:schemeClr>
                </a:solidFill>
              </a:rPr>
              <a:t>2.	cláusulas que establecen los honorarios, cargos, ajustes de precios y el IVA;</a:t>
            </a:r>
          </a:p>
          <a:p>
            <a:r>
              <a:rPr lang="es-ES" dirty="0">
                <a:solidFill>
                  <a:schemeClr val="accent1">
                    <a:lumMod val="75000"/>
                  </a:schemeClr>
                </a:solidFill>
              </a:rPr>
              <a:t>3.	derecho aplicable;</a:t>
            </a:r>
          </a:p>
          <a:p>
            <a:r>
              <a:rPr lang="es-ES" dirty="0">
                <a:solidFill>
                  <a:schemeClr val="accent1">
                    <a:lumMod val="75000"/>
                  </a:schemeClr>
                </a:solidFill>
              </a:rPr>
              <a:t>4.	fuerza mayor vs. “cláusula </a:t>
            </a:r>
            <a:r>
              <a:rPr lang="es-ES" dirty="0" err="1">
                <a:solidFill>
                  <a:schemeClr val="accent1">
                    <a:lumMod val="75000"/>
                  </a:schemeClr>
                </a:solidFill>
              </a:rPr>
              <a:t>brexit</a:t>
            </a:r>
            <a:r>
              <a:rPr lang="es-ES" dirty="0">
                <a:solidFill>
                  <a:schemeClr val="accent1">
                    <a:lumMod val="75000"/>
                  </a:schemeClr>
                </a:solidFill>
              </a:rPr>
              <a:t>”: aplicación de cambios automáticos o de un procedimiento para modificar el contrato (“no </a:t>
            </a:r>
            <a:r>
              <a:rPr lang="es-ES" dirty="0" err="1">
                <a:solidFill>
                  <a:schemeClr val="accent1">
                    <a:lumMod val="75000"/>
                  </a:schemeClr>
                </a:solidFill>
              </a:rPr>
              <a:t>deal</a:t>
            </a:r>
            <a:r>
              <a:rPr lang="es-ES" dirty="0">
                <a:solidFill>
                  <a:schemeClr val="accent1">
                    <a:lumMod val="75000"/>
                  </a:schemeClr>
                </a:solidFill>
              </a:rPr>
              <a:t> </a:t>
            </a:r>
            <a:r>
              <a:rPr lang="es-ES" dirty="0" err="1">
                <a:solidFill>
                  <a:schemeClr val="accent1">
                    <a:lumMod val="75000"/>
                  </a:schemeClr>
                </a:solidFill>
              </a:rPr>
              <a:t>brexit</a:t>
            </a:r>
            <a:r>
              <a:rPr lang="es-ES" dirty="0">
                <a:solidFill>
                  <a:schemeClr val="accent1">
                    <a:lumMod val="75000"/>
                  </a:schemeClr>
                </a:solidFill>
              </a:rPr>
              <a:t>”);</a:t>
            </a:r>
          </a:p>
          <a:p>
            <a:r>
              <a:rPr lang="es-ES" dirty="0">
                <a:solidFill>
                  <a:schemeClr val="accent1">
                    <a:lumMod val="75000"/>
                  </a:schemeClr>
                </a:solidFill>
              </a:rPr>
              <a:t>5.	terminación/suspensión y disposiciones similares que pueden ejercerse en caso de incumplimiento.</a:t>
            </a:r>
          </a:p>
        </p:txBody>
      </p:sp>
    </p:spTree>
    <p:extLst>
      <p:ext uri="{BB962C8B-B14F-4D97-AF65-F5344CB8AC3E}">
        <p14:creationId xmlns:p14="http://schemas.microsoft.com/office/powerpoint/2010/main" val="129735461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sz="3600" dirty="0">
                <a:solidFill>
                  <a:srgbClr val="FF0000"/>
                </a:solidFill>
              </a:rPr>
              <a:t>Obligaciones contractuales (iii</a:t>
            </a:r>
            <a:r>
              <a:rPr lang="es-ES" sz="3600" dirty="0" smtClean="0">
                <a:solidFill>
                  <a:srgbClr val="FF0000"/>
                </a:solidFill>
              </a:rPr>
              <a:t>)</a:t>
            </a:r>
            <a:r>
              <a:rPr lang="es-ES" sz="3600" dirty="0">
                <a:solidFill>
                  <a:srgbClr val="FF0000"/>
                </a:solidFill>
              </a:rPr>
              <a:t/>
            </a:r>
            <a:br>
              <a:rPr lang="es-ES" sz="3600" dirty="0">
                <a:solidFill>
                  <a:srgbClr val="FF0000"/>
                </a:solidFill>
              </a:rPr>
            </a:br>
            <a:endParaRPr lang="es-ES" sz="3600" dirty="0">
              <a:solidFill>
                <a:srgbClr val="FF0000"/>
              </a:solidFill>
            </a:endParaRPr>
          </a:p>
        </p:txBody>
      </p:sp>
      <p:sp>
        <p:nvSpPr>
          <p:cNvPr id="3" name="2 Marcador de contenido"/>
          <p:cNvSpPr>
            <a:spLocks noGrp="1"/>
          </p:cNvSpPr>
          <p:nvPr>
            <p:ph idx="1"/>
          </p:nvPr>
        </p:nvSpPr>
        <p:spPr/>
        <p:txBody>
          <a:bodyPr>
            <a:normAutofit fontScale="77500" lnSpcReduction="20000"/>
          </a:bodyPr>
          <a:lstStyle/>
          <a:p>
            <a:pPr marL="0" indent="0">
              <a:buNone/>
            </a:pPr>
            <a:r>
              <a:rPr lang="es-ES" dirty="0" smtClean="0">
                <a:solidFill>
                  <a:schemeClr val="accent1">
                    <a:lumMod val="75000"/>
                  </a:schemeClr>
                </a:solidFill>
              </a:rPr>
              <a:t>Las </a:t>
            </a:r>
            <a:r>
              <a:rPr lang="es-ES" dirty="0">
                <a:solidFill>
                  <a:schemeClr val="accent1">
                    <a:lumMod val="75000"/>
                  </a:schemeClr>
                </a:solidFill>
              </a:rPr>
              <a:t>empresas deberían considerar la posibilidad de renegociar las condiciones contractuales cuando se vean materialmente afectadas por el </a:t>
            </a:r>
            <a:r>
              <a:rPr lang="es-ES" dirty="0" err="1">
                <a:solidFill>
                  <a:schemeClr val="accent1">
                    <a:lumMod val="75000"/>
                  </a:schemeClr>
                </a:solidFill>
              </a:rPr>
              <a:t>brexit</a:t>
            </a:r>
            <a:r>
              <a:rPr lang="es-ES" dirty="0">
                <a:solidFill>
                  <a:schemeClr val="accent1">
                    <a:lumMod val="75000"/>
                  </a:schemeClr>
                </a:solidFill>
              </a:rPr>
              <a:t>, cuando por ejemplo</a:t>
            </a:r>
            <a:r>
              <a:rPr lang="es-ES" dirty="0" smtClean="0">
                <a:solidFill>
                  <a:schemeClr val="accent1">
                    <a:lumMod val="75000"/>
                  </a:schemeClr>
                </a:solidFill>
              </a:rPr>
              <a:t>:</a:t>
            </a:r>
          </a:p>
          <a:p>
            <a:pPr marL="0" indent="0">
              <a:buNone/>
            </a:pPr>
            <a:endParaRPr lang="es-ES" dirty="0">
              <a:solidFill>
                <a:schemeClr val="accent1">
                  <a:lumMod val="75000"/>
                </a:schemeClr>
              </a:solidFill>
            </a:endParaRPr>
          </a:p>
          <a:p>
            <a:r>
              <a:rPr lang="es-ES" dirty="0">
                <a:solidFill>
                  <a:schemeClr val="accent1">
                    <a:lumMod val="75000"/>
                  </a:schemeClr>
                </a:solidFill>
              </a:rPr>
              <a:t>1.	los precios cambian sustancialmente (incluidos los costes relacionados con las tarifas o los impuestos);</a:t>
            </a:r>
          </a:p>
          <a:p>
            <a:r>
              <a:rPr lang="es-ES" dirty="0">
                <a:solidFill>
                  <a:schemeClr val="accent1">
                    <a:lumMod val="75000"/>
                  </a:schemeClr>
                </a:solidFill>
              </a:rPr>
              <a:t>2.	el tipo de cambio fluctúa más de [x] porcentaje; </a:t>
            </a:r>
          </a:p>
          <a:p>
            <a:r>
              <a:rPr lang="es-ES" dirty="0">
                <a:solidFill>
                  <a:schemeClr val="accent1">
                    <a:lumMod val="75000"/>
                  </a:schemeClr>
                </a:solidFill>
              </a:rPr>
              <a:t>3.	disposiciones de fuerza mayor que se refieren a un cambio en la legislación, o cambios reglamentarios que dan lugar a costes adicionales;</a:t>
            </a:r>
          </a:p>
          <a:p>
            <a:r>
              <a:rPr lang="es-ES" dirty="0">
                <a:solidFill>
                  <a:schemeClr val="accent1">
                    <a:lumMod val="75000"/>
                  </a:schemeClr>
                </a:solidFill>
              </a:rPr>
              <a:t>4.	la posibilidad de rescindir el contrato por ilegalidad.</a:t>
            </a:r>
          </a:p>
          <a:p>
            <a:endParaRPr lang="es-ES" dirty="0"/>
          </a:p>
        </p:txBody>
      </p:sp>
    </p:spTree>
    <p:extLst>
      <p:ext uri="{BB962C8B-B14F-4D97-AF65-F5344CB8AC3E}">
        <p14:creationId xmlns:p14="http://schemas.microsoft.com/office/powerpoint/2010/main" val="76261058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ES" sz="3600" dirty="0">
                <a:solidFill>
                  <a:srgbClr val="FF0000"/>
                </a:solidFill>
              </a:rPr>
              <a:t>Obligaciones </a:t>
            </a:r>
            <a:r>
              <a:rPr lang="es-ES" sz="3600" dirty="0" smtClean="0">
                <a:solidFill>
                  <a:srgbClr val="FF0000"/>
                </a:solidFill>
              </a:rPr>
              <a:t>extracontractuales</a:t>
            </a:r>
            <a:r>
              <a:rPr lang="es-ES" sz="3600" dirty="0">
                <a:solidFill>
                  <a:srgbClr val="FF0000"/>
                </a:solidFill>
              </a:rPr>
              <a:t/>
            </a:r>
            <a:br>
              <a:rPr lang="es-ES" sz="3600" dirty="0">
                <a:solidFill>
                  <a:srgbClr val="FF0000"/>
                </a:solidFill>
              </a:rPr>
            </a:br>
            <a:endParaRPr lang="es-ES" sz="3600" dirty="0">
              <a:solidFill>
                <a:srgbClr val="FF0000"/>
              </a:solidFill>
            </a:endParaRPr>
          </a:p>
        </p:txBody>
      </p:sp>
      <p:sp>
        <p:nvSpPr>
          <p:cNvPr id="3" name="2 Marcador de contenido"/>
          <p:cNvSpPr>
            <a:spLocks noGrp="1"/>
          </p:cNvSpPr>
          <p:nvPr>
            <p:ph idx="1"/>
          </p:nvPr>
        </p:nvSpPr>
        <p:spPr/>
        <p:txBody>
          <a:bodyPr>
            <a:normAutofit fontScale="92500" lnSpcReduction="10000"/>
          </a:bodyPr>
          <a:lstStyle/>
          <a:p>
            <a:r>
              <a:rPr lang="es-ES" dirty="0" smtClean="0">
                <a:solidFill>
                  <a:schemeClr val="accent1">
                    <a:lumMod val="75000"/>
                  </a:schemeClr>
                </a:solidFill>
              </a:rPr>
              <a:t>No </a:t>
            </a:r>
            <a:r>
              <a:rPr lang="es-ES" dirty="0">
                <a:solidFill>
                  <a:schemeClr val="accent1">
                    <a:lumMod val="75000"/>
                  </a:schemeClr>
                </a:solidFill>
              </a:rPr>
              <a:t>se podrá aplicar el </a:t>
            </a:r>
            <a:r>
              <a:rPr lang="es-ES" u="sng" dirty="0">
                <a:solidFill>
                  <a:schemeClr val="accent1">
                    <a:lumMod val="75000"/>
                  </a:schemeClr>
                </a:solidFill>
              </a:rPr>
              <a:t>Reglamento (UE) 1215/2012</a:t>
            </a:r>
            <a:r>
              <a:rPr lang="es-ES" dirty="0">
                <a:solidFill>
                  <a:schemeClr val="accent1">
                    <a:lumMod val="75000"/>
                  </a:schemeClr>
                </a:solidFill>
              </a:rPr>
              <a:t> (daños extracontractuales) si el demandado reside en Reino </a:t>
            </a:r>
            <a:r>
              <a:rPr lang="es-ES" dirty="0" smtClean="0">
                <a:solidFill>
                  <a:schemeClr val="accent1">
                    <a:lumMod val="75000"/>
                  </a:schemeClr>
                </a:solidFill>
              </a:rPr>
              <a:t>Unido.</a:t>
            </a:r>
            <a:endParaRPr lang="es-ES" dirty="0">
              <a:solidFill>
                <a:schemeClr val="accent1">
                  <a:lumMod val="75000"/>
                </a:schemeClr>
              </a:solidFill>
            </a:endParaRPr>
          </a:p>
          <a:p>
            <a:endParaRPr lang="es-ES" dirty="0">
              <a:solidFill>
                <a:schemeClr val="accent1">
                  <a:lumMod val="75000"/>
                </a:schemeClr>
              </a:solidFill>
            </a:endParaRPr>
          </a:p>
          <a:p>
            <a:r>
              <a:rPr lang="es-ES" dirty="0">
                <a:solidFill>
                  <a:schemeClr val="accent1">
                    <a:lumMod val="75000"/>
                  </a:schemeClr>
                </a:solidFill>
              </a:rPr>
              <a:t>Habrá dificultades para lograr la eficacia de las resoluciones que guarden un vínculo con Reino Unido y con la Unión Europea (el otorgamiento de fuerza ejecutiva entre los territorios no podrá regirse por el </a:t>
            </a:r>
            <a:r>
              <a:rPr lang="es-ES" u="sng" dirty="0">
                <a:solidFill>
                  <a:schemeClr val="accent1">
                    <a:lumMod val="75000"/>
                  </a:schemeClr>
                </a:solidFill>
              </a:rPr>
              <a:t>Reglamento (UE) 1215/2012</a:t>
            </a:r>
            <a:r>
              <a:rPr lang="es-ES" dirty="0">
                <a:solidFill>
                  <a:schemeClr val="accent1">
                    <a:lumMod val="75000"/>
                  </a:schemeClr>
                </a:solidFill>
              </a:rPr>
              <a:t>, siendo aplicable la norma autónoma o residual).</a:t>
            </a:r>
          </a:p>
          <a:p>
            <a:endParaRPr lang="es-ES" dirty="0"/>
          </a:p>
        </p:txBody>
      </p:sp>
    </p:spTree>
    <p:extLst>
      <p:ext uri="{BB962C8B-B14F-4D97-AF65-F5344CB8AC3E}">
        <p14:creationId xmlns:p14="http://schemas.microsoft.com/office/powerpoint/2010/main" val="339557241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sz="4000" dirty="0">
                <a:solidFill>
                  <a:srgbClr val="FF0000"/>
                </a:solidFill>
              </a:rPr>
              <a:t>IVA y </a:t>
            </a:r>
            <a:r>
              <a:rPr lang="es-ES" sz="4000" dirty="0" smtClean="0">
                <a:solidFill>
                  <a:srgbClr val="FF0000"/>
                </a:solidFill>
              </a:rPr>
              <a:t>fiscalidad </a:t>
            </a:r>
            <a:r>
              <a:rPr lang="es-ES" dirty="0"/>
              <a:t/>
            </a:r>
            <a:br>
              <a:rPr lang="es-ES" dirty="0"/>
            </a:br>
            <a:endParaRPr lang="es-ES" dirty="0"/>
          </a:p>
        </p:txBody>
      </p:sp>
      <p:sp>
        <p:nvSpPr>
          <p:cNvPr id="3" name="2 Marcador de contenido"/>
          <p:cNvSpPr>
            <a:spLocks noGrp="1"/>
          </p:cNvSpPr>
          <p:nvPr>
            <p:ph idx="1"/>
          </p:nvPr>
        </p:nvSpPr>
        <p:spPr/>
        <p:txBody>
          <a:bodyPr>
            <a:normAutofit fontScale="92500" lnSpcReduction="10000"/>
          </a:bodyPr>
          <a:lstStyle/>
          <a:p>
            <a:r>
              <a:rPr lang="es-ES" dirty="0" smtClean="0">
                <a:solidFill>
                  <a:schemeClr val="accent1">
                    <a:lumMod val="75000"/>
                  </a:schemeClr>
                </a:solidFill>
              </a:rPr>
              <a:t>R-U </a:t>
            </a:r>
            <a:r>
              <a:rPr lang="es-ES" dirty="0">
                <a:solidFill>
                  <a:schemeClr val="accent1">
                    <a:lumMod val="75000"/>
                  </a:schemeClr>
                </a:solidFill>
              </a:rPr>
              <a:t>no estará sujeto a la Directiva de IVA, puede existir una posible modificación normativa que podría generar fricción en relaciones con miembros UE. </a:t>
            </a:r>
          </a:p>
          <a:p>
            <a:r>
              <a:rPr lang="es-ES" dirty="0">
                <a:solidFill>
                  <a:schemeClr val="accent1">
                    <a:lumMod val="75000"/>
                  </a:schemeClr>
                </a:solidFill>
              </a:rPr>
              <a:t>Aduanas: Con la llegada del </a:t>
            </a:r>
            <a:r>
              <a:rPr lang="es-ES" dirty="0" err="1">
                <a:solidFill>
                  <a:schemeClr val="accent1">
                    <a:lumMod val="75000"/>
                  </a:schemeClr>
                </a:solidFill>
              </a:rPr>
              <a:t>Brexit</a:t>
            </a:r>
            <a:r>
              <a:rPr lang="es-ES" dirty="0">
                <a:solidFill>
                  <a:schemeClr val="accent1">
                    <a:lumMod val="75000"/>
                  </a:schemeClr>
                </a:solidFill>
              </a:rPr>
              <a:t>, volverán a existir las fronteras, con lo que será obligatorio la presentación de declaraciones aduaneras. </a:t>
            </a:r>
          </a:p>
          <a:p>
            <a:r>
              <a:rPr lang="es-ES" dirty="0">
                <a:solidFill>
                  <a:schemeClr val="accent1">
                    <a:lumMod val="75000"/>
                  </a:schemeClr>
                </a:solidFill>
              </a:rPr>
              <a:t>Impuestos: no se aplicarán directivas europeas, lo que supondrá el desarrollo de propia normativa y tipos impositivos.</a:t>
            </a:r>
          </a:p>
          <a:p>
            <a:endParaRPr lang="es-ES" dirty="0"/>
          </a:p>
        </p:txBody>
      </p:sp>
    </p:spTree>
    <p:extLst>
      <p:ext uri="{BB962C8B-B14F-4D97-AF65-F5344CB8AC3E}">
        <p14:creationId xmlns:p14="http://schemas.microsoft.com/office/powerpoint/2010/main" val="325602033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solidFill>
                  <a:srgbClr val="FF0000"/>
                </a:solidFill>
              </a:rPr>
              <a:t>Insolvencias</a:t>
            </a:r>
            <a:r>
              <a:rPr lang="es-ES" dirty="0">
                <a:solidFill>
                  <a:srgbClr val="FF0000"/>
                </a:solidFill>
              </a:rPr>
              <a:t/>
            </a:r>
            <a:br>
              <a:rPr lang="es-ES" dirty="0">
                <a:solidFill>
                  <a:srgbClr val="FF0000"/>
                </a:solidFill>
              </a:rPr>
            </a:br>
            <a:endParaRPr lang="es-ES" dirty="0">
              <a:solidFill>
                <a:srgbClr val="FF0000"/>
              </a:solidFill>
            </a:endParaRPr>
          </a:p>
        </p:txBody>
      </p:sp>
      <p:sp>
        <p:nvSpPr>
          <p:cNvPr id="3" name="2 Marcador de contenido"/>
          <p:cNvSpPr>
            <a:spLocks noGrp="1"/>
          </p:cNvSpPr>
          <p:nvPr>
            <p:ph idx="1"/>
          </p:nvPr>
        </p:nvSpPr>
        <p:spPr/>
        <p:txBody>
          <a:bodyPr>
            <a:normAutofit fontScale="85000" lnSpcReduction="20000"/>
          </a:bodyPr>
          <a:lstStyle/>
          <a:p>
            <a:pPr marL="0" indent="0">
              <a:buNone/>
            </a:pPr>
            <a:r>
              <a:rPr lang="es-ES" dirty="0" smtClean="0">
                <a:solidFill>
                  <a:schemeClr val="accent1">
                    <a:lumMod val="75000"/>
                  </a:schemeClr>
                </a:solidFill>
              </a:rPr>
              <a:t>Reino </a:t>
            </a:r>
            <a:r>
              <a:rPr lang="es-ES" dirty="0">
                <a:solidFill>
                  <a:schemeClr val="accent1">
                    <a:lumMod val="75000"/>
                  </a:schemeClr>
                </a:solidFill>
              </a:rPr>
              <a:t>Unido dejará de aplicar el </a:t>
            </a:r>
            <a:r>
              <a:rPr lang="es-ES" u="sng" dirty="0">
                <a:solidFill>
                  <a:schemeClr val="accent1">
                    <a:lumMod val="75000"/>
                  </a:schemeClr>
                </a:solidFill>
              </a:rPr>
              <a:t>Reglamento (UE) 2015/848 del Parlamento Europeo y del Consejo, de 20 de mayo de 2015</a:t>
            </a:r>
            <a:r>
              <a:rPr lang="es-ES" dirty="0">
                <a:solidFill>
                  <a:schemeClr val="accent1">
                    <a:lumMod val="75000"/>
                  </a:schemeClr>
                </a:solidFill>
              </a:rPr>
              <a:t>, sobre procedimientos de insolvencia, que regula todos los aspectos propios de la competencia, la ley aplicable, la </a:t>
            </a:r>
            <a:r>
              <a:rPr lang="es-ES" u="sng" dirty="0">
                <a:solidFill>
                  <a:schemeClr val="accent1">
                    <a:lumMod val="75000"/>
                  </a:schemeClr>
                </a:solidFill>
              </a:rPr>
              <a:t>cooperación y el reconocimiento de los procedimientos de insolvencia</a:t>
            </a:r>
            <a:r>
              <a:rPr lang="es-ES" dirty="0">
                <a:solidFill>
                  <a:schemeClr val="accent1">
                    <a:lumMod val="75000"/>
                  </a:schemeClr>
                </a:solidFill>
              </a:rPr>
              <a:t> (concurso de acreedores, el procedimiento de homologación de acuerdos de refinanciación, el procedimiento de acuerdos extrajudiciales de pago, el procedimiento de negociación pública para la consecución de acuerdos de refinanciación colectivos, los acuerdos de refinanciación homologados y las propuestas anticipadas de convenio).</a:t>
            </a:r>
          </a:p>
          <a:p>
            <a:endParaRPr lang="es-ES" dirty="0"/>
          </a:p>
        </p:txBody>
      </p:sp>
    </p:spTree>
    <p:extLst>
      <p:ext uri="{BB962C8B-B14F-4D97-AF65-F5344CB8AC3E}">
        <p14:creationId xmlns:p14="http://schemas.microsoft.com/office/powerpoint/2010/main" val="310023094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solidFill>
                  <a:srgbClr val="FF0000"/>
                </a:solidFill>
              </a:rPr>
              <a:t>Ejecución</a:t>
            </a:r>
            <a:r>
              <a:rPr lang="es-ES" dirty="0">
                <a:solidFill>
                  <a:srgbClr val="FF0000"/>
                </a:solidFill>
              </a:rPr>
              <a:t/>
            </a:r>
            <a:br>
              <a:rPr lang="es-ES" dirty="0">
                <a:solidFill>
                  <a:srgbClr val="FF0000"/>
                </a:solidFill>
              </a:rPr>
            </a:br>
            <a:endParaRPr lang="es-ES" dirty="0">
              <a:solidFill>
                <a:srgbClr val="FF0000"/>
              </a:solidFill>
            </a:endParaRPr>
          </a:p>
        </p:txBody>
      </p:sp>
      <p:sp>
        <p:nvSpPr>
          <p:cNvPr id="3" name="2 Marcador de contenido"/>
          <p:cNvSpPr>
            <a:spLocks noGrp="1"/>
          </p:cNvSpPr>
          <p:nvPr>
            <p:ph idx="1"/>
          </p:nvPr>
        </p:nvSpPr>
        <p:spPr/>
        <p:txBody>
          <a:bodyPr>
            <a:normAutofit fontScale="92500" lnSpcReduction="10000"/>
          </a:bodyPr>
          <a:lstStyle/>
          <a:p>
            <a:r>
              <a:rPr lang="es-ES" dirty="0" smtClean="0">
                <a:solidFill>
                  <a:schemeClr val="accent1">
                    <a:lumMod val="75000"/>
                  </a:schemeClr>
                </a:solidFill>
              </a:rPr>
              <a:t>Salvo </a:t>
            </a:r>
            <a:r>
              <a:rPr lang="es-ES" dirty="0">
                <a:solidFill>
                  <a:schemeClr val="accent1">
                    <a:lumMod val="75000"/>
                  </a:schemeClr>
                </a:solidFill>
              </a:rPr>
              <a:t>acuerdo al respecto, para la ejecución en España de sentencias dictadas en el Reino Unido – y viceversa –, deberá tramitarse el correspondiente </a:t>
            </a:r>
            <a:r>
              <a:rPr lang="es-ES" u="sng" dirty="0">
                <a:solidFill>
                  <a:schemeClr val="accent1">
                    <a:lumMod val="75000"/>
                  </a:schemeClr>
                </a:solidFill>
              </a:rPr>
              <a:t>exequátur</a:t>
            </a:r>
            <a:r>
              <a:rPr lang="es-ES" dirty="0">
                <a:solidFill>
                  <a:schemeClr val="accent1">
                    <a:lumMod val="75000"/>
                  </a:schemeClr>
                </a:solidFill>
              </a:rPr>
              <a:t> (mayor tiempo, gestiones y costes</a:t>
            </a:r>
            <a:r>
              <a:rPr lang="es-ES" dirty="0" smtClean="0">
                <a:solidFill>
                  <a:schemeClr val="accent1">
                    <a:lumMod val="75000"/>
                  </a:schemeClr>
                </a:solidFill>
              </a:rPr>
              <a:t>).</a:t>
            </a:r>
          </a:p>
          <a:p>
            <a:endParaRPr lang="es-ES" dirty="0">
              <a:solidFill>
                <a:schemeClr val="accent1">
                  <a:lumMod val="75000"/>
                </a:schemeClr>
              </a:solidFill>
            </a:endParaRPr>
          </a:p>
          <a:p>
            <a:r>
              <a:rPr lang="es-ES" dirty="0">
                <a:solidFill>
                  <a:schemeClr val="accent1">
                    <a:lumMod val="75000"/>
                  </a:schemeClr>
                </a:solidFill>
              </a:rPr>
              <a:t>Bajo el sistema del Reglamento Bruselas I anterior, </a:t>
            </a:r>
            <a:r>
              <a:rPr lang="es-ES" u="sng" dirty="0">
                <a:solidFill>
                  <a:schemeClr val="accent1">
                    <a:lumMod val="75000"/>
                  </a:schemeClr>
                </a:solidFill>
              </a:rPr>
              <a:t>las resoluciones judiciales de un Estado miembro </a:t>
            </a:r>
            <a:r>
              <a:rPr lang="es-ES" u="sng" dirty="0" smtClean="0">
                <a:solidFill>
                  <a:schemeClr val="accent1">
                    <a:lumMod val="75000"/>
                  </a:schemeClr>
                </a:solidFill>
              </a:rPr>
              <a:t>eran </a:t>
            </a:r>
            <a:r>
              <a:rPr lang="es-ES" u="sng" dirty="0">
                <a:solidFill>
                  <a:schemeClr val="accent1">
                    <a:lumMod val="75000"/>
                  </a:schemeClr>
                </a:solidFill>
              </a:rPr>
              <a:t>reconocidas de pleno derecho</a:t>
            </a:r>
            <a:r>
              <a:rPr lang="es-ES" dirty="0">
                <a:solidFill>
                  <a:schemeClr val="accent1">
                    <a:lumMod val="75000"/>
                  </a:schemeClr>
                </a:solidFill>
              </a:rPr>
              <a:t> en los demás Estados miembros (artículo 33</a:t>
            </a:r>
            <a:r>
              <a:rPr lang="es-ES" dirty="0" smtClean="0">
                <a:solidFill>
                  <a:schemeClr val="accent1">
                    <a:lumMod val="75000"/>
                  </a:schemeClr>
                </a:solidFill>
              </a:rPr>
              <a:t>).</a:t>
            </a:r>
            <a:endParaRPr lang="es-ES" dirty="0">
              <a:solidFill>
                <a:schemeClr val="accent1">
                  <a:lumMod val="75000"/>
                </a:schemeClr>
              </a:solidFill>
            </a:endParaRPr>
          </a:p>
          <a:p>
            <a:endParaRPr lang="es-ES" dirty="0"/>
          </a:p>
        </p:txBody>
      </p:sp>
    </p:spTree>
    <p:extLst>
      <p:ext uri="{BB962C8B-B14F-4D97-AF65-F5344CB8AC3E}">
        <p14:creationId xmlns:p14="http://schemas.microsoft.com/office/powerpoint/2010/main" val="88880029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3600" dirty="0" smtClean="0">
                <a:solidFill>
                  <a:srgbClr val="FF0000"/>
                </a:solidFill>
              </a:rPr>
              <a:t>Relaciones </a:t>
            </a:r>
            <a:r>
              <a:rPr lang="es-ES" sz="3600" dirty="0" smtClean="0">
                <a:solidFill>
                  <a:srgbClr val="FF0000"/>
                </a:solidFill>
              </a:rPr>
              <a:t>laborales:</a:t>
            </a:r>
            <a:endParaRPr lang="es-ES" sz="3600" dirty="0">
              <a:solidFill>
                <a:srgbClr val="FF0000"/>
              </a:solidFill>
            </a:endParaRPr>
          </a:p>
        </p:txBody>
      </p:sp>
      <p:sp>
        <p:nvSpPr>
          <p:cNvPr id="3" name="2 Marcador de contenido"/>
          <p:cNvSpPr>
            <a:spLocks noGrp="1"/>
          </p:cNvSpPr>
          <p:nvPr>
            <p:ph idx="1"/>
          </p:nvPr>
        </p:nvSpPr>
        <p:spPr/>
        <p:txBody>
          <a:bodyPr>
            <a:normAutofit fontScale="77500" lnSpcReduction="20000"/>
          </a:bodyPr>
          <a:lstStyle/>
          <a:p>
            <a:pPr algn="just"/>
            <a:r>
              <a:rPr lang="es-ES" dirty="0">
                <a:solidFill>
                  <a:schemeClr val="tx2"/>
                </a:solidFill>
              </a:rPr>
              <a:t>Ha sido una cuestión abordada desde la perspectiva española aprobando medidas de contingencia laborales ante el </a:t>
            </a:r>
            <a:r>
              <a:rPr lang="es-ES" dirty="0" err="1">
                <a:solidFill>
                  <a:schemeClr val="tx2"/>
                </a:solidFill>
              </a:rPr>
              <a:t>Brexit</a:t>
            </a:r>
            <a:r>
              <a:rPr lang="es-ES" dirty="0">
                <a:solidFill>
                  <a:schemeClr val="tx2"/>
                </a:solidFill>
              </a:rPr>
              <a:t> con el </a:t>
            </a:r>
            <a:r>
              <a:rPr lang="es-ES" b="1" u="sng" dirty="0">
                <a:solidFill>
                  <a:schemeClr val="tx2"/>
                </a:solidFill>
              </a:rPr>
              <a:t>Real Decreto-ley 5/2019, de 1 de marzo</a:t>
            </a:r>
            <a:r>
              <a:rPr lang="es-ES" dirty="0">
                <a:solidFill>
                  <a:schemeClr val="tx2"/>
                </a:solidFill>
              </a:rPr>
              <a:t> incluyendo medidas laborales y de seguridad social. </a:t>
            </a:r>
            <a:endParaRPr lang="es-ES" dirty="0" smtClean="0">
              <a:solidFill>
                <a:schemeClr val="tx2"/>
              </a:solidFill>
            </a:endParaRPr>
          </a:p>
          <a:p>
            <a:pPr algn="just"/>
            <a:endParaRPr lang="es-ES" dirty="0">
              <a:solidFill>
                <a:schemeClr val="tx2"/>
              </a:solidFill>
            </a:endParaRPr>
          </a:p>
          <a:p>
            <a:pPr algn="just"/>
            <a:r>
              <a:rPr lang="es-ES" dirty="0" smtClean="0">
                <a:solidFill>
                  <a:schemeClr val="tx2"/>
                </a:solidFill>
              </a:rPr>
              <a:t>A </a:t>
            </a:r>
            <a:r>
              <a:rPr lang="es-ES" dirty="0">
                <a:solidFill>
                  <a:schemeClr val="tx2"/>
                </a:solidFill>
              </a:rPr>
              <a:t>tal efecto, se crea un régimen para la documentación, como ciudadanos de terceros países, que podrá ser solicitada en un plazo de 21 meses desde la retirada sin acuerdo del Reino Unido, y evitar con ello una situación de irregularidad sobrevenida</a:t>
            </a:r>
            <a:r>
              <a:rPr lang="es-ES" dirty="0" smtClean="0">
                <a:solidFill>
                  <a:schemeClr val="tx2"/>
                </a:solidFill>
              </a:rPr>
              <a:t>.</a:t>
            </a:r>
          </a:p>
          <a:p>
            <a:pPr marL="0" indent="0" algn="just">
              <a:buNone/>
            </a:pPr>
            <a:endParaRPr lang="es-ES" dirty="0" smtClean="0">
              <a:solidFill>
                <a:schemeClr val="tx2"/>
              </a:solidFill>
            </a:endParaRPr>
          </a:p>
          <a:p>
            <a:pPr algn="just"/>
            <a:r>
              <a:rPr lang="es-ES" dirty="0">
                <a:solidFill>
                  <a:schemeClr val="tx2"/>
                </a:solidFill>
              </a:rPr>
              <a:t>En materia de relaciones laborales, se garantiza la continuidad en la aplicación de la Directiva </a:t>
            </a:r>
            <a:r>
              <a:rPr lang="es-ES" dirty="0" smtClean="0">
                <a:solidFill>
                  <a:schemeClr val="tx2"/>
                </a:solidFill>
              </a:rPr>
              <a:t>96/71/CE.</a:t>
            </a:r>
            <a:endParaRPr lang="es-ES" dirty="0">
              <a:solidFill>
                <a:schemeClr val="tx2"/>
              </a:solidFill>
            </a:endParaRPr>
          </a:p>
        </p:txBody>
      </p:sp>
    </p:spTree>
    <p:extLst>
      <p:ext uri="{BB962C8B-B14F-4D97-AF65-F5344CB8AC3E}">
        <p14:creationId xmlns:p14="http://schemas.microsoft.com/office/powerpoint/2010/main" val="21528955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solidFill>
                  <a:srgbClr val="FF0000"/>
                </a:solidFill>
              </a:rPr>
              <a:t>Agenda:</a:t>
            </a:r>
            <a:endParaRPr lang="es-ES" dirty="0">
              <a:solidFill>
                <a:srgbClr val="FF0000"/>
              </a:solidFill>
            </a:endParaRPr>
          </a:p>
        </p:txBody>
      </p:sp>
      <p:sp>
        <p:nvSpPr>
          <p:cNvPr id="3" name="2 Marcador de contenido"/>
          <p:cNvSpPr>
            <a:spLocks noGrp="1"/>
          </p:cNvSpPr>
          <p:nvPr>
            <p:ph idx="1"/>
          </p:nvPr>
        </p:nvSpPr>
        <p:spPr/>
        <p:txBody>
          <a:bodyPr>
            <a:normAutofit fontScale="62500" lnSpcReduction="20000"/>
          </a:bodyPr>
          <a:lstStyle/>
          <a:p>
            <a:r>
              <a:rPr lang="es-ES" b="1" u="sng" dirty="0">
                <a:solidFill>
                  <a:schemeClr val="tx2"/>
                </a:solidFill>
              </a:rPr>
              <a:t>Enero de 2020</a:t>
            </a:r>
          </a:p>
          <a:p>
            <a:pPr marL="400050" lvl="1" indent="0">
              <a:buNone/>
            </a:pPr>
            <a:r>
              <a:rPr lang="es-ES" dirty="0">
                <a:solidFill>
                  <a:schemeClr val="tx2"/>
                </a:solidFill>
              </a:rPr>
              <a:t>Novena: Conclusión de los procedimientos de la Cámara de los Comunes sobre el proyecto de acuerdo de retirada</a:t>
            </a:r>
          </a:p>
          <a:p>
            <a:pPr marL="400050" lvl="1" indent="0">
              <a:buNone/>
            </a:pPr>
            <a:r>
              <a:rPr lang="es-ES" dirty="0">
                <a:solidFill>
                  <a:schemeClr val="tx2"/>
                </a:solidFill>
              </a:rPr>
              <a:t>29: El acuerdo de retirada puede ser ratificado por el Parlamento Europeo</a:t>
            </a:r>
          </a:p>
          <a:p>
            <a:pPr marL="400050" lvl="1" indent="0">
              <a:buNone/>
            </a:pPr>
            <a:r>
              <a:rPr lang="es-ES" dirty="0">
                <a:solidFill>
                  <a:schemeClr val="tx2"/>
                </a:solidFill>
              </a:rPr>
              <a:t>31: El Reino Unido deja la UE a las 23.00 GMT y comienza el período de </a:t>
            </a:r>
            <a:r>
              <a:rPr lang="es-ES" dirty="0" smtClean="0">
                <a:solidFill>
                  <a:schemeClr val="tx2"/>
                </a:solidFill>
              </a:rPr>
              <a:t>transición</a:t>
            </a:r>
          </a:p>
          <a:p>
            <a:pPr marL="400050" lvl="1" indent="0">
              <a:buNone/>
            </a:pPr>
            <a:endParaRPr lang="es-ES" dirty="0">
              <a:solidFill>
                <a:schemeClr val="tx2"/>
              </a:solidFill>
            </a:endParaRPr>
          </a:p>
          <a:p>
            <a:r>
              <a:rPr lang="es-ES" b="1" u="sng" dirty="0">
                <a:solidFill>
                  <a:schemeClr val="tx2"/>
                </a:solidFill>
              </a:rPr>
              <a:t>Noviembre de 2020</a:t>
            </a:r>
          </a:p>
          <a:p>
            <a:pPr marL="400050" lvl="1" indent="0">
              <a:buNone/>
            </a:pPr>
            <a:r>
              <a:rPr lang="es-ES" dirty="0">
                <a:solidFill>
                  <a:schemeClr val="tx2"/>
                </a:solidFill>
              </a:rPr>
              <a:t>Del 23 al 26: Sesión plenaria del Parlamento Europeo</a:t>
            </a:r>
          </a:p>
          <a:p>
            <a:pPr marL="400050" lvl="1" indent="0">
              <a:buNone/>
            </a:pPr>
            <a:r>
              <a:rPr lang="es-ES" dirty="0">
                <a:solidFill>
                  <a:schemeClr val="tx2"/>
                </a:solidFill>
              </a:rPr>
              <a:t>Febrero de 2020</a:t>
            </a:r>
          </a:p>
          <a:p>
            <a:pPr marL="400050" lvl="1" indent="0">
              <a:buNone/>
            </a:pPr>
            <a:r>
              <a:rPr lang="es-ES" dirty="0">
                <a:solidFill>
                  <a:schemeClr val="tx2"/>
                </a:solidFill>
              </a:rPr>
              <a:t>El 25: Reunión del Consejo Europeo </a:t>
            </a:r>
            <a:endParaRPr lang="es-ES" dirty="0" smtClean="0">
              <a:solidFill>
                <a:schemeClr val="tx2"/>
              </a:solidFill>
            </a:endParaRPr>
          </a:p>
          <a:p>
            <a:pPr marL="400050" lvl="1" indent="0">
              <a:buNone/>
            </a:pPr>
            <a:endParaRPr lang="es-ES" dirty="0">
              <a:solidFill>
                <a:schemeClr val="tx2"/>
              </a:solidFill>
            </a:endParaRPr>
          </a:p>
          <a:p>
            <a:r>
              <a:rPr lang="es-ES" b="1" u="sng" dirty="0" smtClean="0">
                <a:solidFill>
                  <a:schemeClr val="tx2"/>
                </a:solidFill>
              </a:rPr>
              <a:t>Diciembre </a:t>
            </a:r>
            <a:r>
              <a:rPr lang="es-ES" b="1" u="sng" dirty="0">
                <a:solidFill>
                  <a:schemeClr val="tx2"/>
                </a:solidFill>
              </a:rPr>
              <a:t>de 2020</a:t>
            </a:r>
          </a:p>
          <a:p>
            <a:pPr marL="400050" lvl="1" indent="0">
              <a:buNone/>
            </a:pPr>
            <a:r>
              <a:rPr lang="es-ES" dirty="0">
                <a:solidFill>
                  <a:schemeClr val="tx2"/>
                </a:solidFill>
              </a:rPr>
              <a:t>el 14 al 17: Sesión plenaria del Parlamento Europeo</a:t>
            </a:r>
          </a:p>
          <a:p>
            <a:pPr marL="400050" lvl="1" indent="0">
              <a:buNone/>
            </a:pPr>
            <a:r>
              <a:rPr lang="es-ES" dirty="0">
                <a:solidFill>
                  <a:schemeClr val="tx2"/>
                </a:solidFill>
              </a:rPr>
              <a:t>31: El período de transición termina a las 23.00GMT  </a:t>
            </a:r>
            <a:endParaRPr lang="es-ES" dirty="0" smtClean="0">
              <a:solidFill>
                <a:schemeClr val="tx2"/>
              </a:solidFill>
            </a:endParaRPr>
          </a:p>
          <a:p>
            <a:pPr marL="400050" lvl="1" indent="0">
              <a:buNone/>
            </a:pPr>
            <a:endParaRPr lang="es-ES" b="1" u="sng" dirty="0"/>
          </a:p>
          <a:p>
            <a:endParaRPr lang="es-ES" dirty="0"/>
          </a:p>
        </p:txBody>
      </p:sp>
    </p:spTree>
    <p:extLst>
      <p:ext uri="{BB962C8B-B14F-4D97-AF65-F5344CB8AC3E}">
        <p14:creationId xmlns:p14="http://schemas.microsoft.com/office/powerpoint/2010/main" val="3359388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3600" dirty="0" smtClean="0">
                <a:solidFill>
                  <a:srgbClr val="FF0000"/>
                </a:solidFill>
              </a:rPr>
              <a:t>Periodo de transición </a:t>
            </a:r>
            <a:r>
              <a:rPr lang="es-ES" sz="3600" dirty="0" smtClean="0">
                <a:solidFill>
                  <a:srgbClr val="FF0000"/>
                </a:solidFill>
              </a:rPr>
              <a:t>(i)</a:t>
            </a:r>
            <a:endParaRPr lang="es-ES" sz="3600" dirty="0">
              <a:solidFill>
                <a:srgbClr val="FF0000"/>
              </a:solidFill>
            </a:endParaRPr>
          </a:p>
        </p:txBody>
      </p:sp>
      <p:sp>
        <p:nvSpPr>
          <p:cNvPr id="3" name="2 Marcador de contenido"/>
          <p:cNvSpPr>
            <a:spLocks noGrp="1"/>
          </p:cNvSpPr>
          <p:nvPr>
            <p:ph idx="1"/>
          </p:nvPr>
        </p:nvSpPr>
        <p:spPr/>
        <p:txBody>
          <a:bodyPr>
            <a:normAutofit fontScale="62500" lnSpcReduction="20000"/>
          </a:bodyPr>
          <a:lstStyle/>
          <a:p>
            <a:pPr marL="0" indent="0" algn="just">
              <a:buNone/>
            </a:pPr>
            <a:r>
              <a:rPr lang="es-ES" dirty="0">
                <a:solidFill>
                  <a:schemeClr val="tx2"/>
                </a:solidFill>
              </a:rPr>
              <a:t>La aprobación de la Ley de la UE </a:t>
            </a:r>
            <a:r>
              <a:rPr lang="es-ES" dirty="0" smtClean="0">
                <a:solidFill>
                  <a:schemeClr val="tx2"/>
                </a:solidFill>
              </a:rPr>
              <a:t>(de retirada</a:t>
            </a:r>
            <a:r>
              <a:rPr lang="es-ES" dirty="0">
                <a:solidFill>
                  <a:schemeClr val="tx2"/>
                </a:solidFill>
              </a:rPr>
              <a:t>) desencadenará el inicio de un período de transición, durante el cual</a:t>
            </a:r>
            <a:r>
              <a:rPr lang="es-ES" dirty="0" smtClean="0">
                <a:solidFill>
                  <a:schemeClr val="tx2"/>
                </a:solidFill>
              </a:rPr>
              <a:t>:</a:t>
            </a:r>
          </a:p>
          <a:p>
            <a:pPr marL="0" indent="0" algn="just">
              <a:buNone/>
            </a:pPr>
            <a:endParaRPr lang="es-ES" dirty="0">
              <a:solidFill>
                <a:schemeClr val="tx2"/>
              </a:solidFill>
            </a:endParaRPr>
          </a:p>
          <a:p>
            <a:pPr algn="just"/>
            <a:r>
              <a:rPr lang="es-ES" dirty="0">
                <a:solidFill>
                  <a:schemeClr val="tx2"/>
                </a:solidFill>
              </a:rPr>
              <a:t>La </a:t>
            </a:r>
            <a:r>
              <a:rPr lang="es-ES" u="sng" dirty="0">
                <a:solidFill>
                  <a:schemeClr val="tx2"/>
                </a:solidFill>
              </a:rPr>
              <a:t>actual relación comercial entre la UE y el Reino Unido no cambiará</a:t>
            </a:r>
            <a:r>
              <a:rPr lang="es-ES" dirty="0">
                <a:solidFill>
                  <a:schemeClr val="tx2"/>
                </a:solidFill>
              </a:rPr>
              <a:t>: el Reino Unido seguirá formando parte de la Unión Aduanera y el Mercado Único de la UE, sujeto a toda la legislación comercial de la UE</a:t>
            </a:r>
            <a:r>
              <a:rPr lang="es-ES" dirty="0" smtClean="0">
                <a:solidFill>
                  <a:schemeClr val="tx2"/>
                </a:solidFill>
              </a:rPr>
              <a:t>.</a:t>
            </a:r>
          </a:p>
          <a:p>
            <a:pPr algn="just"/>
            <a:endParaRPr lang="es-ES" dirty="0">
              <a:solidFill>
                <a:schemeClr val="tx2"/>
              </a:solidFill>
            </a:endParaRPr>
          </a:p>
          <a:p>
            <a:pPr algn="just"/>
            <a:r>
              <a:rPr lang="es-ES" dirty="0">
                <a:solidFill>
                  <a:schemeClr val="tx2"/>
                </a:solidFill>
              </a:rPr>
              <a:t>La UE y el Reino Unido </a:t>
            </a:r>
            <a:r>
              <a:rPr lang="es-ES" u="sng" dirty="0">
                <a:solidFill>
                  <a:schemeClr val="tx2"/>
                </a:solidFill>
              </a:rPr>
              <a:t>negociarán su nueva relación económica y de seguridad</a:t>
            </a:r>
            <a:r>
              <a:rPr lang="es-ES" dirty="0">
                <a:solidFill>
                  <a:schemeClr val="tx2"/>
                </a:solidFill>
              </a:rPr>
              <a:t>, incluido un nuevo acuerdo </a:t>
            </a:r>
            <a:r>
              <a:rPr lang="es-ES" dirty="0" smtClean="0">
                <a:solidFill>
                  <a:schemeClr val="tx2"/>
                </a:solidFill>
              </a:rPr>
              <a:t>comercial.</a:t>
            </a:r>
          </a:p>
          <a:p>
            <a:pPr algn="just"/>
            <a:endParaRPr lang="es-ES" dirty="0">
              <a:solidFill>
                <a:schemeClr val="tx2"/>
              </a:solidFill>
            </a:endParaRPr>
          </a:p>
          <a:p>
            <a:pPr algn="just"/>
            <a:r>
              <a:rPr lang="es-ES" dirty="0">
                <a:solidFill>
                  <a:schemeClr val="tx2"/>
                </a:solidFill>
              </a:rPr>
              <a:t>La transición </a:t>
            </a:r>
            <a:r>
              <a:rPr lang="es-ES" u="sng" dirty="0">
                <a:solidFill>
                  <a:schemeClr val="tx2"/>
                </a:solidFill>
              </a:rPr>
              <a:t>durará hasta el 31 de diciembre de 2020</a:t>
            </a:r>
            <a:r>
              <a:rPr lang="es-ES" dirty="0">
                <a:solidFill>
                  <a:schemeClr val="tx2"/>
                </a:solidFill>
              </a:rPr>
              <a:t>. </a:t>
            </a:r>
            <a:r>
              <a:rPr lang="es-ES" dirty="0" smtClean="0">
                <a:solidFill>
                  <a:schemeClr val="tx2"/>
                </a:solidFill>
              </a:rPr>
              <a:t>El acuerdo </a:t>
            </a:r>
            <a:r>
              <a:rPr lang="es-ES" dirty="0">
                <a:solidFill>
                  <a:schemeClr val="tx2"/>
                </a:solidFill>
              </a:rPr>
              <a:t>de </a:t>
            </a:r>
            <a:r>
              <a:rPr lang="es-ES" dirty="0" smtClean="0">
                <a:solidFill>
                  <a:schemeClr val="tx2"/>
                </a:solidFill>
              </a:rPr>
              <a:t>retirada</a:t>
            </a:r>
            <a:r>
              <a:rPr lang="es-ES" dirty="0">
                <a:solidFill>
                  <a:schemeClr val="tx2"/>
                </a:solidFill>
              </a:rPr>
              <a:t>, puede prorrogarse por un máximo de dos </a:t>
            </a:r>
            <a:r>
              <a:rPr lang="es-ES" dirty="0" smtClean="0">
                <a:solidFill>
                  <a:schemeClr val="tx2"/>
                </a:solidFill>
              </a:rPr>
              <a:t>años, </a:t>
            </a:r>
            <a:r>
              <a:rPr lang="es-ES" dirty="0">
                <a:solidFill>
                  <a:schemeClr val="tx2"/>
                </a:solidFill>
              </a:rPr>
              <a:t>si </a:t>
            </a:r>
            <a:r>
              <a:rPr lang="es-ES" dirty="0" smtClean="0">
                <a:solidFill>
                  <a:schemeClr val="tx2"/>
                </a:solidFill>
              </a:rPr>
              <a:t>así lo acuerdan la </a:t>
            </a:r>
            <a:r>
              <a:rPr lang="es-ES" dirty="0">
                <a:solidFill>
                  <a:schemeClr val="tx2"/>
                </a:solidFill>
              </a:rPr>
              <a:t>UE y el Reino Unido así lo </a:t>
            </a:r>
            <a:r>
              <a:rPr lang="es-ES" dirty="0" smtClean="0">
                <a:solidFill>
                  <a:schemeClr val="tx2"/>
                </a:solidFill>
              </a:rPr>
              <a:t>acuerdan (la </a:t>
            </a:r>
            <a:r>
              <a:rPr lang="es-ES" dirty="0">
                <a:solidFill>
                  <a:schemeClr val="tx2"/>
                </a:solidFill>
              </a:rPr>
              <a:t>intención declarada del Gobierno del Reino Unido no es buscar o acordar una </a:t>
            </a:r>
            <a:r>
              <a:rPr lang="es-ES" dirty="0" smtClean="0">
                <a:solidFill>
                  <a:schemeClr val="tx2"/>
                </a:solidFill>
              </a:rPr>
              <a:t>prórroga).</a:t>
            </a:r>
            <a:endParaRPr lang="es-ES" dirty="0">
              <a:solidFill>
                <a:schemeClr val="tx2"/>
              </a:solidFill>
            </a:endParaRPr>
          </a:p>
          <a:p>
            <a:endParaRPr lang="es-ES" dirty="0"/>
          </a:p>
        </p:txBody>
      </p:sp>
    </p:spTree>
    <p:extLst>
      <p:ext uri="{BB962C8B-B14F-4D97-AF65-F5344CB8AC3E}">
        <p14:creationId xmlns:p14="http://schemas.microsoft.com/office/powerpoint/2010/main" val="25925355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u="sng" dirty="0" smtClean="0"/>
              <a:t/>
            </a:r>
            <a:br>
              <a:rPr lang="es-ES" b="1" u="sng" dirty="0" smtClean="0"/>
            </a:br>
            <a:r>
              <a:rPr lang="es-ES" sz="4000" dirty="0" smtClean="0">
                <a:solidFill>
                  <a:srgbClr val="FF0000"/>
                </a:solidFill>
              </a:rPr>
              <a:t>Periodo </a:t>
            </a:r>
            <a:r>
              <a:rPr lang="es-ES" sz="4000" dirty="0">
                <a:solidFill>
                  <a:srgbClr val="FF0000"/>
                </a:solidFill>
              </a:rPr>
              <a:t>de </a:t>
            </a:r>
            <a:r>
              <a:rPr lang="es-ES" sz="4000" dirty="0" smtClean="0">
                <a:solidFill>
                  <a:srgbClr val="FF0000"/>
                </a:solidFill>
              </a:rPr>
              <a:t>transición (ii):</a:t>
            </a:r>
            <a:r>
              <a:rPr lang="es-ES" sz="4000" dirty="0">
                <a:solidFill>
                  <a:srgbClr val="FF0000"/>
                </a:solidFill>
              </a:rPr>
              <a:t/>
            </a:r>
            <a:br>
              <a:rPr lang="es-ES" sz="4000" dirty="0">
                <a:solidFill>
                  <a:srgbClr val="FF0000"/>
                </a:solidFill>
              </a:rPr>
            </a:br>
            <a:endParaRPr lang="es-ES" sz="4000" dirty="0">
              <a:solidFill>
                <a:srgbClr val="FF0000"/>
              </a:solidFill>
            </a:endParaRPr>
          </a:p>
        </p:txBody>
      </p:sp>
      <p:sp>
        <p:nvSpPr>
          <p:cNvPr id="3" name="2 Marcador de contenido"/>
          <p:cNvSpPr>
            <a:spLocks noGrp="1"/>
          </p:cNvSpPr>
          <p:nvPr>
            <p:ph idx="1"/>
          </p:nvPr>
        </p:nvSpPr>
        <p:spPr/>
        <p:txBody>
          <a:bodyPr>
            <a:normAutofit fontScale="62500" lnSpcReduction="20000"/>
          </a:bodyPr>
          <a:lstStyle/>
          <a:p>
            <a:pPr lvl="0"/>
            <a:r>
              <a:rPr lang="es-ES" dirty="0" smtClean="0">
                <a:solidFill>
                  <a:schemeClr val="accent1">
                    <a:lumMod val="75000"/>
                  </a:schemeClr>
                </a:solidFill>
              </a:rPr>
              <a:t>Los </a:t>
            </a:r>
            <a:r>
              <a:rPr lang="es-ES" dirty="0">
                <a:solidFill>
                  <a:schemeClr val="accent1">
                    <a:lumMod val="75000"/>
                  </a:schemeClr>
                </a:solidFill>
              </a:rPr>
              <a:t>ciudadanos de la UE que lleguen al Reino Unido, y los ciudadanos del Reino Unido que lleguen a la UE, disfrutarán de los </a:t>
            </a:r>
            <a:r>
              <a:rPr lang="es-ES" b="1" u="sng" dirty="0">
                <a:solidFill>
                  <a:schemeClr val="accent1">
                    <a:lumMod val="75000"/>
                  </a:schemeClr>
                </a:solidFill>
              </a:rPr>
              <a:t>mismos derechos de libertad de circulación</a:t>
            </a:r>
            <a:r>
              <a:rPr lang="es-ES" dirty="0" smtClean="0">
                <a:solidFill>
                  <a:schemeClr val="accent1">
                    <a:lumMod val="75000"/>
                  </a:schemeClr>
                </a:solidFill>
              </a:rPr>
              <a:t>.</a:t>
            </a:r>
          </a:p>
          <a:p>
            <a:pPr lvl="0"/>
            <a:endParaRPr lang="es-ES" dirty="0">
              <a:solidFill>
                <a:schemeClr val="accent1">
                  <a:lumMod val="75000"/>
                </a:schemeClr>
              </a:solidFill>
            </a:endParaRPr>
          </a:p>
          <a:p>
            <a:pPr lvl="0"/>
            <a:r>
              <a:rPr lang="es-ES" dirty="0">
                <a:solidFill>
                  <a:schemeClr val="accent1">
                    <a:lumMod val="75000"/>
                  </a:schemeClr>
                </a:solidFill>
              </a:rPr>
              <a:t>El Reino Unido seguirá formando parte de los actuales acuerdos comerciales de la UE, pero </a:t>
            </a:r>
            <a:r>
              <a:rPr lang="es-ES" b="1" u="sng" dirty="0">
                <a:solidFill>
                  <a:schemeClr val="accent1">
                    <a:lumMod val="75000"/>
                  </a:schemeClr>
                </a:solidFill>
              </a:rPr>
              <a:t>podrá negociar futuros acuerdos comerciales</a:t>
            </a:r>
            <a:r>
              <a:rPr lang="es-ES" dirty="0">
                <a:solidFill>
                  <a:schemeClr val="accent1">
                    <a:lumMod val="75000"/>
                  </a:schemeClr>
                </a:solidFill>
              </a:rPr>
              <a:t> (con EEUU o los países del Commonwealth</a:t>
            </a:r>
            <a:r>
              <a:rPr lang="es-ES" dirty="0" smtClean="0">
                <a:solidFill>
                  <a:schemeClr val="accent1">
                    <a:lumMod val="75000"/>
                  </a:schemeClr>
                </a:solidFill>
              </a:rPr>
              <a:t>).</a:t>
            </a:r>
          </a:p>
          <a:p>
            <a:pPr lvl="0"/>
            <a:endParaRPr lang="es-ES" dirty="0">
              <a:solidFill>
                <a:schemeClr val="accent1">
                  <a:lumMod val="75000"/>
                </a:schemeClr>
              </a:solidFill>
            </a:endParaRPr>
          </a:p>
          <a:p>
            <a:pPr lvl="0"/>
            <a:r>
              <a:rPr lang="es-ES" dirty="0">
                <a:solidFill>
                  <a:schemeClr val="accent1">
                    <a:lumMod val="75000"/>
                  </a:schemeClr>
                </a:solidFill>
              </a:rPr>
              <a:t>El Reino Unido </a:t>
            </a:r>
            <a:r>
              <a:rPr lang="es-ES" b="1" u="sng" dirty="0">
                <a:solidFill>
                  <a:schemeClr val="accent1">
                    <a:lumMod val="75000"/>
                  </a:schemeClr>
                </a:solidFill>
              </a:rPr>
              <a:t>permanecerá en la unión aduanera y en el mercado único</a:t>
            </a:r>
            <a:r>
              <a:rPr lang="es-ES" dirty="0">
                <a:solidFill>
                  <a:schemeClr val="accent1">
                    <a:lumMod val="75000"/>
                  </a:schemeClr>
                </a:solidFill>
              </a:rPr>
              <a:t>, por lo que estará sujeto a los reglamentos de la UE</a:t>
            </a:r>
            <a:r>
              <a:rPr lang="es-ES" dirty="0" smtClean="0">
                <a:solidFill>
                  <a:schemeClr val="accent1">
                    <a:lumMod val="75000"/>
                  </a:schemeClr>
                </a:solidFill>
              </a:rPr>
              <a:t>.</a:t>
            </a:r>
          </a:p>
          <a:p>
            <a:pPr lvl="0"/>
            <a:endParaRPr lang="es-ES" dirty="0">
              <a:solidFill>
                <a:schemeClr val="accent1">
                  <a:lumMod val="75000"/>
                </a:schemeClr>
              </a:solidFill>
            </a:endParaRPr>
          </a:p>
          <a:p>
            <a:pPr lvl="0"/>
            <a:r>
              <a:rPr lang="es-ES" dirty="0">
                <a:solidFill>
                  <a:schemeClr val="accent1">
                    <a:lumMod val="75000"/>
                  </a:schemeClr>
                </a:solidFill>
              </a:rPr>
              <a:t>La cooperación en materia de seguridad continuará entre el Reino Unido y la </a:t>
            </a:r>
            <a:r>
              <a:rPr lang="es-ES" dirty="0" smtClean="0">
                <a:solidFill>
                  <a:schemeClr val="accent1">
                    <a:lumMod val="75000"/>
                  </a:schemeClr>
                </a:solidFill>
              </a:rPr>
              <a:t>UE.</a:t>
            </a:r>
          </a:p>
          <a:p>
            <a:pPr lvl="0"/>
            <a:endParaRPr lang="es-ES" dirty="0">
              <a:solidFill>
                <a:schemeClr val="accent1">
                  <a:lumMod val="75000"/>
                </a:schemeClr>
              </a:solidFill>
            </a:endParaRPr>
          </a:p>
          <a:p>
            <a:pPr lvl="0"/>
            <a:r>
              <a:rPr lang="es-ES" dirty="0">
                <a:solidFill>
                  <a:schemeClr val="accent1">
                    <a:lumMod val="75000"/>
                  </a:schemeClr>
                </a:solidFill>
              </a:rPr>
              <a:t>El Reino Unido seguirá estando </a:t>
            </a:r>
            <a:r>
              <a:rPr lang="es-ES" b="1" u="sng" dirty="0">
                <a:solidFill>
                  <a:schemeClr val="accent1">
                    <a:lumMod val="75000"/>
                  </a:schemeClr>
                </a:solidFill>
              </a:rPr>
              <a:t>sujeto a la legislación de la UE y a los fallos del Tribunal de Justicia Europeo</a:t>
            </a:r>
            <a:r>
              <a:rPr lang="es-ES" dirty="0" smtClean="0">
                <a:solidFill>
                  <a:schemeClr val="accent1">
                    <a:lumMod val="75000"/>
                  </a:schemeClr>
                </a:solidFill>
              </a:rPr>
              <a:t>.</a:t>
            </a:r>
          </a:p>
          <a:p>
            <a:pPr lvl="0"/>
            <a:endParaRPr lang="es-ES" dirty="0">
              <a:solidFill>
                <a:schemeClr val="accent1">
                  <a:lumMod val="75000"/>
                </a:schemeClr>
              </a:solidFill>
            </a:endParaRPr>
          </a:p>
          <a:p>
            <a:endParaRPr lang="es-ES" dirty="0"/>
          </a:p>
        </p:txBody>
      </p:sp>
    </p:spTree>
    <p:extLst>
      <p:ext uri="{BB962C8B-B14F-4D97-AF65-F5344CB8AC3E}">
        <p14:creationId xmlns:p14="http://schemas.microsoft.com/office/powerpoint/2010/main" val="17074963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sz="4000" dirty="0">
                <a:solidFill>
                  <a:srgbClr val="FF0000"/>
                </a:solidFill>
              </a:rPr>
              <a:t/>
            </a:r>
            <a:br>
              <a:rPr lang="es-ES" sz="4000" dirty="0">
                <a:solidFill>
                  <a:srgbClr val="FF0000"/>
                </a:solidFill>
              </a:rPr>
            </a:br>
            <a:r>
              <a:rPr lang="es-ES" sz="4000" dirty="0" smtClean="0">
                <a:solidFill>
                  <a:srgbClr val="FF0000"/>
                </a:solidFill>
              </a:rPr>
              <a:t>Estructura y naturaleza jurídica. Enfoque general</a:t>
            </a:r>
            <a:r>
              <a:rPr lang="es-ES" dirty="0" smtClean="0"/>
              <a:t/>
            </a:r>
            <a:br>
              <a:rPr lang="es-ES" dirty="0" smtClean="0"/>
            </a:br>
            <a:endParaRPr lang="es-ES" dirty="0"/>
          </a:p>
        </p:txBody>
      </p:sp>
      <p:sp>
        <p:nvSpPr>
          <p:cNvPr id="4" name="3 Marcador de contenido"/>
          <p:cNvSpPr>
            <a:spLocks noGrp="1"/>
          </p:cNvSpPr>
          <p:nvPr>
            <p:ph idx="1"/>
          </p:nvPr>
        </p:nvSpPr>
        <p:spPr/>
        <p:txBody>
          <a:bodyPr>
            <a:normAutofit fontScale="70000" lnSpcReduction="20000"/>
          </a:bodyPr>
          <a:lstStyle/>
          <a:p>
            <a:r>
              <a:rPr lang="es-ES" b="1" dirty="0" smtClean="0">
                <a:solidFill>
                  <a:schemeClr val="tx2"/>
                </a:solidFill>
              </a:rPr>
              <a:t>Conclusiones del Consejo Europeo del 13 de diciembre de 2019 (§2</a:t>
            </a:r>
            <a:r>
              <a:rPr lang="es-ES" dirty="0" smtClean="0">
                <a:solidFill>
                  <a:schemeClr val="tx2"/>
                </a:solidFill>
              </a:rPr>
              <a:t>) </a:t>
            </a:r>
          </a:p>
          <a:p>
            <a:pPr marL="0" indent="0">
              <a:buNone/>
            </a:pPr>
            <a:r>
              <a:rPr lang="es-ES" dirty="0" smtClean="0">
                <a:solidFill>
                  <a:schemeClr val="tx2"/>
                </a:solidFill>
              </a:rPr>
              <a:t>	¨insta a la Comisión a que presente [...] un </a:t>
            </a:r>
            <a:r>
              <a:rPr lang="es-ES" b="1" u="sng" dirty="0" smtClean="0">
                <a:solidFill>
                  <a:schemeClr val="tx2"/>
                </a:solidFill>
              </a:rPr>
              <a:t>proyecto </a:t>
            </a:r>
            <a:r>
              <a:rPr lang="es-ES" b="1" i="1" u="sng" dirty="0" smtClean="0">
                <a:solidFill>
                  <a:schemeClr val="tx2"/>
                </a:solidFill>
              </a:rPr>
              <a:t>general </a:t>
            </a:r>
            <a:r>
              <a:rPr lang="es-ES" i="1" dirty="0" smtClean="0">
                <a:solidFill>
                  <a:schemeClr val="tx2"/>
                </a:solidFill>
              </a:rPr>
              <a:t>¨</a:t>
            </a:r>
          </a:p>
          <a:p>
            <a:endParaRPr lang="es-ES" i="1" dirty="0" smtClean="0">
              <a:solidFill>
                <a:schemeClr val="tx2"/>
              </a:solidFill>
            </a:endParaRPr>
          </a:p>
          <a:p>
            <a:r>
              <a:rPr lang="es-ES" b="1" dirty="0" smtClean="0">
                <a:solidFill>
                  <a:schemeClr val="tx2"/>
                </a:solidFill>
              </a:rPr>
              <a:t>Directrices del Consejo Europeo del 23 de marzo de 2018 </a:t>
            </a:r>
            <a:r>
              <a:rPr lang="es-ES" i="1" dirty="0" smtClean="0">
                <a:solidFill>
                  <a:schemeClr val="tx2"/>
                </a:solidFill>
              </a:rPr>
              <a:t>(§15 sobre la gobernanza global</a:t>
            </a:r>
            <a:r>
              <a:rPr lang="es-ES" dirty="0" smtClean="0">
                <a:solidFill>
                  <a:schemeClr val="tx2"/>
                </a:solidFill>
              </a:rPr>
              <a:t>)</a:t>
            </a:r>
          </a:p>
          <a:p>
            <a:pPr marL="0" indent="0" algn="just">
              <a:buNone/>
            </a:pPr>
            <a:r>
              <a:rPr lang="es-ES" dirty="0" smtClean="0">
                <a:solidFill>
                  <a:schemeClr val="tx2"/>
                </a:solidFill>
              </a:rPr>
              <a:t>	“La gobernanza de nuestra futura relación [...] tendrá que 	abordar gestión y supervisión, </a:t>
            </a:r>
            <a:r>
              <a:rPr lang="es-ES" b="1" i="1" dirty="0" smtClean="0">
                <a:solidFill>
                  <a:schemeClr val="tx2"/>
                </a:solidFill>
              </a:rPr>
              <a:t>solución de controversias y 	aplicación de la ley</a:t>
            </a:r>
            <a:r>
              <a:rPr lang="es-ES" i="1" dirty="0" smtClean="0">
                <a:solidFill>
                  <a:schemeClr val="tx2"/>
                </a:solidFill>
              </a:rPr>
              <a:t>, </a:t>
            </a:r>
            <a:r>
              <a:rPr lang="es-ES" dirty="0" smtClean="0">
                <a:solidFill>
                  <a:schemeClr val="tx2"/>
                </a:solidFill>
              </a:rPr>
              <a:t>incluidas</a:t>
            </a:r>
            <a:r>
              <a:rPr lang="es-ES" i="1" dirty="0" smtClean="0">
                <a:solidFill>
                  <a:schemeClr val="tx2"/>
                </a:solidFill>
              </a:rPr>
              <a:t> las sanciones y los mecanismos 	de represalias cruzadas¨</a:t>
            </a:r>
          </a:p>
          <a:p>
            <a:pPr marL="0" indent="0">
              <a:buNone/>
            </a:pPr>
            <a:endParaRPr lang="es-ES" i="1" dirty="0" smtClean="0">
              <a:solidFill>
                <a:schemeClr val="tx2"/>
              </a:solidFill>
            </a:endParaRPr>
          </a:p>
          <a:p>
            <a:r>
              <a:rPr lang="es-ES" b="1" dirty="0" smtClean="0">
                <a:solidFill>
                  <a:schemeClr val="tx2"/>
                </a:solidFill>
              </a:rPr>
              <a:t>Declaración Política </a:t>
            </a:r>
            <a:r>
              <a:rPr lang="es-ES" dirty="0" smtClean="0">
                <a:solidFill>
                  <a:schemeClr val="tx2"/>
                </a:solidFill>
              </a:rPr>
              <a:t>(§</a:t>
            </a:r>
            <a:r>
              <a:rPr lang="es-ES" dirty="0">
                <a:solidFill>
                  <a:schemeClr val="tx2"/>
                </a:solidFill>
              </a:rPr>
              <a:t>118</a:t>
            </a:r>
            <a:r>
              <a:rPr lang="es-ES" dirty="0" smtClean="0">
                <a:solidFill>
                  <a:schemeClr val="tx2"/>
                </a:solidFill>
              </a:rPr>
              <a:t>) </a:t>
            </a:r>
          </a:p>
          <a:p>
            <a:pPr marL="0" indent="0">
              <a:buNone/>
            </a:pPr>
            <a:r>
              <a:rPr lang="es-ES" dirty="0" smtClean="0">
                <a:solidFill>
                  <a:schemeClr val="tx2"/>
                </a:solidFill>
              </a:rPr>
              <a:t>	¨</a:t>
            </a:r>
            <a:r>
              <a:rPr lang="es-ES" i="1" dirty="0" smtClean="0">
                <a:solidFill>
                  <a:schemeClr val="tx2"/>
                </a:solidFill>
              </a:rPr>
              <a:t>La forma legal precisa de esta futura relación será 	determinada como parte de las negociaciones formales [...]¨</a:t>
            </a:r>
            <a:endParaRPr lang="es-ES" i="1" dirty="0">
              <a:solidFill>
                <a:schemeClr val="tx2"/>
              </a:solidFill>
            </a:endParaRPr>
          </a:p>
          <a:p>
            <a:endParaRPr lang="es-ES" dirty="0" smtClean="0"/>
          </a:p>
          <a:p>
            <a:endParaRPr lang="es-ES" dirty="0"/>
          </a:p>
        </p:txBody>
      </p:sp>
    </p:spTree>
    <p:extLst>
      <p:ext uri="{BB962C8B-B14F-4D97-AF65-F5344CB8AC3E}">
        <p14:creationId xmlns:p14="http://schemas.microsoft.com/office/powerpoint/2010/main" val="39282954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3600" dirty="0" smtClean="0">
                <a:solidFill>
                  <a:srgbClr val="FF0000"/>
                </a:solidFill>
              </a:rPr>
              <a:t>Estructura </a:t>
            </a:r>
            <a:r>
              <a:rPr lang="es-ES" sz="3600" dirty="0" smtClean="0">
                <a:solidFill>
                  <a:srgbClr val="FF0000"/>
                </a:solidFill>
              </a:rPr>
              <a:t>del </a:t>
            </a:r>
            <a:r>
              <a:rPr lang="es-ES" sz="3600" dirty="0" smtClean="0">
                <a:solidFill>
                  <a:srgbClr val="FF0000"/>
                </a:solidFill>
              </a:rPr>
              <a:t>acuerdo</a:t>
            </a:r>
            <a:r>
              <a:rPr lang="es-ES" sz="2800" dirty="0" smtClean="0">
                <a:solidFill>
                  <a:srgbClr val="FF0000"/>
                </a:solidFill>
              </a:rPr>
              <a:t>		</a:t>
            </a:r>
            <a:endParaRPr lang="es-ES" sz="2800" dirty="0">
              <a:solidFill>
                <a:srgbClr val="FF0000"/>
              </a:solidFill>
            </a:endParaRPr>
          </a:p>
        </p:txBody>
      </p:sp>
      <p:sp>
        <p:nvSpPr>
          <p:cNvPr id="3" name="2 Marcador de contenido"/>
          <p:cNvSpPr>
            <a:spLocks noGrp="1"/>
          </p:cNvSpPr>
          <p:nvPr>
            <p:ph idx="1"/>
          </p:nvPr>
        </p:nvSpPr>
        <p:spPr>
          <a:xfrm>
            <a:off x="457200" y="1600200"/>
            <a:ext cx="7643192" cy="4525963"/>
          </a:xfrm>
        </p:spPr>
        <p:txBody>
          <a:bodyPr>
            <a:normAutofit fontScale="85000" lnSpcReduction="20000"/>
          </a:bodyPr>
          <a:lstStyle/>
          <a:p>
            <a:r>
              <a:rPr lang="es-ES" dirty="0" smtClean="0">
                <a:solidFill>
                  <a:schemeClr val="tx2"/>
                </a:solidFill>
              </a:rPr>
              <a:t>Un </a:t>
            </a:r>
            <a:r>
              <a:rPr lang="es-ES" u="sng" dirty="0" smtClean="0">
                <a:solidFill>
                  <a:schemeClr val="tx2"/>
                </a:solidFill>
              </a:rPr>
              <a:t>único acuerdo global</a:t>
            </a:r>
            <a:r>
              <a:rPr lang="es-ES" dirty="0" smtClean="0">
                <a:solidFill>
                  <a:schemeClr val="tx2"/>
                </a:solidFill>
              </a:rPr>
              <a:t> con 3 componentes principales:</a:t>
            </a:r>
          </a:p>
          <a:p>
            <a:endParaRPr lang="es-ES" dirty="0" smtClean="0">
              <a:solidFill>
                <a:schemeClr val="tx2"/>
              </a:solidFill>
            </a:endParaRPr>
          </a:p>
          <a:p>
            <a:pPr lvl="1"/>
            <a:r>
              <a:rPr lang="es-ES" b="1" dirty="0" smtClean="0">
                <a:solidFill>
                  <a:schemeClr val="tx2"/>
                </a:solidFill>
              </a:rPr>
              <a:t>General</a:t>
            </a:r>
          </a:p>
          <a:p>
            <a:pPr lvl="1"/>
            <a:r>
              <a:rPr lang="es-ES" b="1" dirty="0" smtClean="0">
                <a:solidFill>
                  <a:schemeClr val="tx2"/>
                </a:solidFill>
              </a:rPr>
              <a:t>Económica</a:t>
            </a:r>
          </a:p>
          <a:p>
            <a:pPr lvl="1"/>
            <a:r>
              <a:rPr lang="es-ES" b="1" dirty="0" smtClean="0">
                <a:solidFill>
                  <a:schemeClr val="tx2"/>
                </a:solidFill>
              </a:rPr>
              <a:t>Seguridad</a:t>
            </a:r>
          </a:p>
          <a:p>
            <a:pPr lvl="1"/>
            <a:endParaRPr lang="es-ES" dirty="0" smtClean="0">
              <a:solidFill>
                <a:schemeClr val="tx2"/>
              </a:solidFill>
            </a:endParaRPr>
          </a:p>
          <a:p>
            <a:r>
              <a:rPr lang="es-ES" dirty="0" smtClean="0">
                <a:solidFill>
                  <a:schemeClr val="tx2"/>
                </a:solidFill>
              </a:rPr>
              <a:t>Posibilidad de "acuerdos complementarios" incorporados en el acuerdo global </a:t>
            </a:r>
          </a:p>
          <a:p>
            <a:endParaRPr lang="es-ES" dirty="0" smtClean="0">
              <a:solidFill>
                <a:schemeClr val="tx2"/>
              </a:solidFill>
            </a:endParaRPr>
          </a:p>
          <a:p>
            <a:pPr lvl="1"/>
            <a:r>
              <a:rPr lang="es-ES" dirty="0" smtClean="0">
                <a:solidFill>
                  <a:schemeClr val="tx2"/>
                </a:solidFill>
              </a:rPr>
              <a:t>al mismo tiempo</a:t>
            </a:r>
          </a:p>
          <a:p>
            <a:pPr lvl="1"/>
            <a:r>
              <a:rPr lang="es-ES" dirty="0" smtClean="0">
                <a:solidFill>
                  <a:schemeClr val="tx2"/>
                </a:solidFill>
              </a:rPr>
              <a:t>en una etapa posterior</a:t>
            </a:r>
          </a:p>
          <a:p>
            <a:endParaRPr lang="es-ES" dirty="0"/>
          </a:p>
        </p:txBody>
      </p:sp>
    </p:spTree>
    <p:extLst>
      <p:ext uri="{BB962C8B-B14F-4D97-AF65-F5344CB8AC3E}">
        <p14:creationId xmlns:p14="http://schemas.microsoft.com/office/powerpoint/2010/main" val="8606282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l"/>
            <a:r>
              <a:rPr lang="es-ES" dirty="0" smtClean="0"/>
              <a:t/>
            </a:r>
            <a:br>
              <a:rPr lang="es-ES" dirty="0" smtClean="0"/>
            </a:br>
            <a:endParaRPr lang="es-ES" dirty="0"/>
          </a:p>
        </p:txBody>
      </p:sp>
      <p:sp>
        <p:nvSpPr>
          <p:cNvPr id="3" name="2 Marcador de contenido"/>
          <p:cNvSpPr>
            <a:spLocks noGrp="1"/>
          </p:cNvSpPr>
          <p:nvPr>
            <p:ph idx="1"/>
          </p:nvPr>
        </p:nvSpPr>
        <p:spPr>
          <a:xfrm>
            <a:off x="457200" y="980728"/>
            <a:ext cx="8229600" cy="5145435"/>
          </a:xfrm>
        </p:spPr>
        <p:txBody>
          <a:bodyPr/>
          <a:lstStyle/>
          <a:p>
            <a:pPr algn="just"/>
            <a:r>
              <a:rPr lang="es-ES" dirty="0" smtClean="0">
                <a:solidFill>
                  <a:schemeClr val="tx2"/>
                </a:solidFill>
              </a:rPr>
              <a:t>La intención es negociar una nueva modalidad de relación entre R-U </a:t>
            </a:r>
            <a:r>
              <a:rPr lang="es-ES" dirty="0">
                <a:solidFill>
                  <a:schemeClr val="tx2"/>
                </a:solidFill>
              </a:rPr>
              <a:t>y</a:t>
            </a:r>
            <a:r>
              <a:rPr lang="es-ES" dirty="0" smtClean="0">
                <a:solidFill>
                  <a:schemeClr val="tx2"/>
                </a:solidFill>
              </a:rPr>
              <a:t> U.E. en forma de un </a:t>
            </a:r>
            <a:r>
              <a:rPr lang="es-ES" b="1" u="sng" dirty="0" smtClean="0">
                <a:solidFill>
                  <a:schemeClr val="tx2"/>
                </a:solidFill>
              </a:rPr>
              <a:t>único acuerdo global</a:t>
            </a:r>
            <a:r>
              <a:rPr lang="es-ES" dirty="0" smtClean="0">
                <a:solidFill>
                  <a:schemeClr val="tx2"/>
                </a:solidFill>
              </a:rPr>
              <a:t>, con la posibilidad de acuerdos complementarios.</a:t>
            </a:r>
          </a:p>
          <a:p>
            <a:pPr marL="0" indent="0" algn="just">
              <a:buNone/>
            </a:pPr>
            <a:endParaRPr lang="es-ES" dirty="0" smtClean="0">
              <a:solidFill>
                <a:schemeClr val="tx2"/>
              </a:solidFill>
            </a:endParaRPr>
          </a:p>
          <a:p>
            <a:pPr algn="just"/>
            <a:r>
              <a:rPr lang="es-ES" dirty="0" smtClean="0">
                <a:solidFill>
                  <a:schemeClr val="tx2"/>
                </a:solidFill>
              </a:rPr>
              <a:t>La base jurídica sustancial para la firma y la conclusión sólo puede determinarse al final de las negociaciones.</a:t>
            </a:r>
            <a:endParaRPr lang="es-ES" dirty="0">
              <a:solidFill>
                <a:schemeClr val="tx2"/>
              </a:solidFill>
            </a:endParaRPr>
          </a:p>
        </p:txBody>
      </p:sp>
    </p:spTree>
    <p:extLst>
      <p:ext uri="{BB962C8B-B14F-4D97-AF65-F5344CB8AC3E}">
        <p14:creationId xmlns:p14="http://schemas.microsoft.com/office/powerpoint/2010/main" val="13968598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ES" sz="3600" dirty="0">
                <a:solidFill>
                  <a:srgbClr val="FF0000"/>
                </a:solidFill>
              </a:rPr>
              <a:t>Inaplicación de la normativa de la UE</a:t>
            </a:r>
            <a:br>
              <a:rPr lang="es-ES" sz="3600" dirty="0">
                <a:solidFill>
                  <a:srgbClr val="FF0000"/>
                </a:solidFill>
              </a:rPr>
            </a:br>
            <a:endParaRPr lang="es-ES" sz="3600" dirty="0">
              <a:solidFill>
                <a:srgbClr val="FF0000"/>
              </a:solidFill>
            </a:endParaRPr>
          </a:p>
        </p:txBody>
      </p:sp>
      <p:sp>
        <p:nvSpPr>
          <p:cNvPr id="3" name="2 Marcador de contenido"/>
          <p:cNvSpPr>
            <a:spLocks noGrp="1"/>
          </p:cNvSpPr>
          <p:nvPr>
            <p:ph idx="1"/>
          </p:nvPr>
        </p:nvSpPr>
        <p:spPr/>
        <p:txBody>
          <a:bodyPr>
            <a:normAutofit fontScale="92500" lnSpcReduction="10000"/>
          </a:bodyPr>
          <a:lstStyle/>
          <a:p>
            <a:pPr algn="just"/>
            <a:r>
              <a:rPr lang="es-ES" dirty="0" smtClean="0">
                <a:solidFill>
                  <a:schemeClr val="accent1">
                    <a:lumMod val="75000"/>
                  </a:schemeClr>
                </a:solidFill>
              </a:rPr>
              <a:t>01/01/21</a:t>
            </a:r>
            <a:r>
              <a:rPr lang="es-ES" dirty="0">
                <a:solidFill>
                  <a:schemeClr val="accent1">
                    <a:lumMod val="75000"/>
                  </a:schemeClr>
                </a:solidFill>
              </a:rPr>
              <a:t>: dejará de aplicarse la legislación europea en el R-U. Los reglamentos de la UE y las disposiciones de los Tratado dejarán de tener efecto directo en el Reino </a:t>
            </a:r>
            <a:r>
              <a:rPr lang="es-ES" dirty="0" smtClean="0">
                <a:solidFill>
                  <a:schemeClr val="accent1">
                    <a:lumMod val="75000"/>
                  </a:schemeClr>
                </a:solidFill>
              </a:rPr>
              <a:t>Unido.</a:t>
            </a:r>
          </a:p>
          <a:p>
            <a:pPr algn="just"/>
            <a:endParaRPr lang="es-ES" dirty="0">
              <a:solidFill>
                <a:schemeClr val="accent1">
                  <a:lumMod val="75000"/>
                </a:schemeClr>
              </a:solidFill>
            </a:endParaRPr>
          </a:p>
          <a:p>
            <a:pPr algn="just"/>
            <a:r>
              <a:rPr lang="es-ES" dirty="0">
                <a:solidFill>
                  <a:schemeClr val="accent1">
                    <a:lumMod val="75000"/>
                  </a:schemeClr>
                </a:solidFill>
              </a:rPr>
              <a:t>Las Directivas no serán transpuestas al ordenamiento jurídico del R-U. Las Directivas anteriores al 2020-21 habrán sido transpuestas, </a:t>
            </a:r>
            <a:r>
              <a:rPr lang="es-ES" dirty="0" smtClean="0">
                <a:solidFill>
                  <a:schemeClr val="accent1">
                    <a:lumMod val="75000"/>
                  </a:schemeClr>
                </a:solidFill>
              </a:rPr>
              <a:t>y seguirán vigentes, como </a:t>
            </a:r>
            <a:r>
              <a:rPr lang="es-ES" dirty="0">
                <a:solidFill>
                  <a:schemeClr val="accent1">
                    <a:lumMod val="75000"/>
                  </a:schemeClr>
                </a:solidFill>
              </a:rPr>
              <a:t>la Directiva de viajes combinados.</a:t>
            </a:r>
          </a:p>
          <a:p>
            <a:endParaRPr lang="es-ES" dirty="0"/>
          </a:p>
        </p:txBody>
      </p:sp>
    </p:spTree>
    <p:extLst>
      <p:ext uri="{BB962C8B-B14F-4D97-AF65-F5344CB8AC3E}">
        <p14:creationId xmlns:p14="http://schemas.microsoft.com/office/powerpoint/2010/main" val="114776871"/>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581</TotalTime>
  <Words>2277</Words>
  <Application>Microsoft Office PowerPoint</Application>
  <PresentationFormat>Presentación en pantalla (4:3)</PresentationFormat>
  <Paragraphs>184</Paragraphs>
  <Slides>26</Slides>
  <Notes>0</Notes>
  <HiddenSlides>0</HiddenSlides>
  <MMClips>0</MMClips>
  <ScaleCrop>false</ScaleCrop>
  <HeadingPairs>
    <vt:vector size="4" baseType="variant">
      <vt:variant>
        <vt:lpstr>Tema</vt:lpstr>
      </vt:variant>
      <vt:variant>
        <vt:i4>1</vt:i4>
      </vt:variant>
      <vt:variant>
        <vt:lpstr>Títulos de diapositiva</vt:lpstr>
      </vt:variant>
      <vt:variant>
        <vt:i4>26</vt:i4>
      </vt:variant>
    </vt:vector>
  </HeadingPairs>
  <TitlesOfParts>
    <vt:vector size="27" baseType="lpstr">
      <vt:lpstr>Tema de Office</vt:lpstr>
      <vt:lpstr>  Brexit:  la futura naturaleza jurídica de la relación R-U/U.E. y su impacto en el sector turístico</vt:lpstr>
      <vt:lpstr> Introducción general  El Reino Unido se retira con acuerdo el 31 de enero de 2020</vt:lpstr>
      <vt:lpstr>Agenda:</vt:lpstr>
      <vt:lpstr>Periodo de transición (i)</vt:lpstr>
      <vt:lpstr> Periodo de transición (ii): </vt:lpstr>
      <vt:lpstr> Estructura y naturaleza jurídica. Enfoque general </vt:lpstr>
      <vt:lpstr>Estructura del acuerdo  </vt:lpstr>
      <vt:lpstr> </vt:lpstr>
      <vt:lpstr>Inaplicación de la normativa de la UE </vt:lpstr>
      <vt:lpstr>Movimiento de personas Punto de partida: Consejo Europeo (Art. 50) Directrices (23 marzo de 2018)</vt:lpstr>
      <vt:lpstr>Presentación de PowerPoint</vt:lpstr>
      <vt:lpstr>Visas y fronteras (Brexit)  </vt:lpstr>
      <vt:lpstr>Coordinación de la Seguridad Social Punto de partida: Consejo Europeo (Art. 50) Directrices (23 marzo de 2018)</vt:lpstr>
      <vt:lpstr>Situación de referencia después del período de transición</vt:lpstr>
      <vt:lpstr> Modificaciones en la Directiva (UE) 2015/2302 de 25 de noviembre de 2015, relativa a los viajes combinados y a los servicios de viaje vinculados (Brexit).</vt:lpstr>
      <vt:lpstr>Derechos de los consumidores</vt:lpstr>
      <vt:lpstr>Tarjeta sanitaria europea y seguro de viaje </vt:lpstr>
      <vt:lpstr>Contratación</vt:lpstr>
      <vt:lpstr>Obligaciones contractuales (i) </vt:lpstr>
      <vt:lpstr>Obligaciones contractuales (ii) </vt:lpstr>
      <vt:lpstr>Obligaciones contractuales (iii) </vt:lpstr>
      <vt:lpstr>Obligaciones extracontractuales </vt:lpstr>
      <vt:lpstr>IVA y fiscalidad  </vt:lpstr>
      <vt:lpstr>Insolvencias </vt:lpstr>
      <vt:lpstr>Ejecución </vt:lpstr>
      <vt:lpstr>Relaciones laborales:</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Debates preliminares sobre las futuras relaciones  Estructura y naturaleza jurídica</dc:title>
  <dc:creator>HP</dc:creator>
  <cp:lastModifiedBy>HP</cp:lastModifiedBy>
  <cp:revision>37</cp:revision>
  <dcterms:created xsi:type="dcterms:W3CDTF">2020-01-28T11:18:30Z</dcterms:created>
  <dcterms:modified xsi:type="dcterms:W3CDTF">2020-01-29T14:44:09Z</dcterms:modified>
</cp:coreProperties>
</file>